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fr-FR"/>
              <a:t>Modifiez le style du titre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fr-FR"/>
              <a:t>Modifiez le style du titre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fr-FR"/>
              <a:t>Modifiez le style du titre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fr-FR"/>
              <a:t>Modifiez le style du titre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fr-FR"/>
              <a:t>Modifiez le style du titre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fr-FR"/>
              <a:t>Modifiez le style du titre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t>1/26/2022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fr-FR"/>
              <a:t>Modifiez le style du titre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t>1/26/2022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fr-FR"/>
              <a:t>Modifiez le style du titre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dirty="0"/>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fr-FR"/>
              <a:t>Modifiez le style du titre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913795" y="2912232"/>
            <a:ext cx="5107208" cy="287896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6172200" y="2912232"/>
            <a:ext cx="5095357" cy="287896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fr-FR"/>
              <a:t>Modifiez le style du titre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1/26/2022</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dirty="0">
                <a:effectLst/>
              </a:rPr>
              <a:t>La parenté choisie en droit traditionnel négro-africain</a:t>
            </a:r>
            <a:endParaRPr lang="fr-FR" dirty="0"/>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208977197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u="sng" dirty="0">
                <a:effectLst/>
              </a:rPr>
              <a:t>LE MARIAGE</a:t>
            </a:r>
            <a:br>
              <a:rPr lang="fr-FR" dirty="0">
                <a:effectLst/>
              </a:rPr>
            </a:br>
            <a:br>
              <a:rPr lang="fr-FR" dirty="0">
                <a:effectLst/>
              </a:rPr>
            </a:br>
            <a:endParaRPr lang="fr-FR" dirty="0"/>
          </a:p>
        </p:txBody>
      </p:sp>
      <p:sp>
        <p:nvSpPr>
          <p:cNvPr id="5" name="Espace réservé du texte 4"/>
          <p:cNvSpPr>
            <a:spLocks noGrp="1"/>
          </p:cNvSpPr>
          <p:nvPr>
            <p:ph type="body" idx="1"/>
          </p:nvPr>
        </p:nvSpPr>
        <p:spPr/>
        <p:txBody>
          <a:bodyPr/>
          <a:lstStyle/>
          <a:p>
            <a:endParaRPr lang="fr-FR"/>
          </a:p>
        </p:txBody>
      </p:sp>
    </p:spTree>
    <p:extLst>
      <p:ext uri="{BB962C8B-B14F-4D97-AF65-F5344CB8AC3E}">
        <p14:creationId xmlns:p14="http://schemas.microsoft.com/office/powerpoint/2010/main" val="40775823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a:t>Le mariage</a:t>
            </a:r>
          </a:p>
        </p:txBody>
      </p:sp>
      <p:sp>
        <p:nvSpPr>
          <p:cNvPr id="5" name="Espace réservé du contenu 4"/>
          <p:cNvSpPr>
            <a:spLocks noGrp="1"/>
          </p:cNvSpPr>
          <p:nvPr>
            <p:ph idx="1"/>
          </p:nvPr>
        </p:nvSpPr>
        <p:spPr/>
        <p:txBody>
          <a:bodyPr anchor="ctr">
            <a:normAutofit/>
          </a:bodyPr>
          <a:lstStyle/>
          <a:p>
            <a:pPr algn="just"/>
            <a:r>
              <a:rPr lang="fr-FR" sz="2400" dirty="0">
                <a:effectLst/>
              </a:rPr>
              <a:t>La conception du mariage diffère d’une société à une autre et d’une époque à l’autre. </a:t>
            </a:r>
          </a:p>
          <a:p>
            <a:pPr algn="just"/>
            <a:r>
              <a:rPr lang="fr-FR" sz="2400" dirty="0">
                <a:effectLst/>
              </a:rPr>
              <a:t>Par ailleurs, il existe plusieurs modes de conjugalité.</a:t>
            </a:r>
          </a:p>
          <a:p>
            <a:pPr algn="just"/>
            <a:r>
              <a:rPr lang="fr-FR" sz="2400" dirty="0">
                <a:effectLst/>
              </a:rPr>
              <a:t>La formation du mariage</a:t>
            </a:r>
          </a:p>
          <a:p>
            <a:pPr algn="just"/>
            <a:r>
              <a:rPr lang="fr-FR" sz="2400" dirty="0">
                <a:effectLst/>
              </a:rPr>
              <a:t>L’hydratation</a:t>
            </a:r>
          </a:p>
          <a:p>
            <a:pPr algn="just"/>
            <a:r>
              <a:rPr lang="fr-FR" sz="2400" dirty="0">
                <a:effectLst/>
              </a:rPr>
              <a:t>Les effets du mariage</a:t>
            </a:r>
          </a:p>
        </p:txBody>
      </p:sp>
    </p:spTree>
    <p:extLst>
      <p:ext uri="{BB962C8B-B14F-4D97-AF65-F5344CB8AC3E}">
        <p14:creationId xmlns:p14="http://schemas.microsoft.com/office/powerpoint/2010/main" val="122026040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1000" fill="hold"/>
                                        <p:tgtEl>
                                          <p:spTgt spid="5">
                                            <p:txEl>
                                              <p:pRg st="1" end="1"/>
                                            </p:txEl>
                                          </p:spTgt>
                                        </p:tgtEl>
                                        <p:attrNameLst>
                                          <p:attrName>ppt_w</p:attrName>
                                        </p:attrNameLst>
                                      </p:cBhvr>
                                      <p:tavLst>
                                        <p:tav tm="0">
                                          <p:val>
                                            <p:strVal val="#ppt_w+.3"/>
                                          </p:val>
                                        </p:tav>
                                        <p:tav tm="100000">
                                          <p:val>
                                            <p:strVal val="#ppt_w"/>
                                          </p:val>
                                        </p:tav>
                                      </p:tavLst>
                                    </p:anim>
                                    <p:anim calcmode="lin" valueType="num">
                                      <p:cBhvr>
                                        <p:cTn id="15" dur="1000" fill="hold"/>
                                        <p:tgtEl>
                                          <p:spTgt spid="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1000" fill="hold"/>
                                        <p:tgtEl>
                                          <p:spTgt spid="5">
                                            <p:txEl>
                                              <p:pRg st="2" end="2"/>
                                            </p:txEl>
                                          </p:spTgt>
                                        </p:tgtEl>
                                        <p:attrNameLst>
                                          <p:attrName>ppt_w</p:attrName>
                                        </p:attrNameLst>
                                      </p:cBhvr>
                                      <p:tavLst>
                                        <p:tav tm="0">
                                          <p:val>
                                            <p:strVal val="#ppt_w+.3"/>
                                          </p:val>
                                        </p:tav>
                                        <p:tav tm="100000">
                                          <p:val>
                                            <p:strVal val="#ppt_w"/>
                                          </p:val>
                                        </p:tav>
                                      </p:tavLst>
                                    </p:anim>
                                    <p:anim calcmode="lin" valueType="num">
                                      <p:cBhvr>
                                        <p:cTn id="22" dur="10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1000" fill="hold"/>
                                        <p:tgtEl>
                                          <p:spTgt spid="5">
                                            <p:txEl>
                                              <p:pRg st="3" end="3"/>
                                            </p:txEl>
                                          </p:spTgt>
                                        </p:tgtEl>
                                        <p:attrNameLst>
                                          <p:attrName>ppt_w</p:attrName>
                                        </p:attrNameLst>
                                      </p:cBhvr>
                                      <p:tavLst>
                                        <p:tav tm="0">
                                          <p:val>
                                            <p:strVal val="#ppt_w+.3"/>
                                          </p:val>
                                        </p:tav>
                                        <p:tav tm="100000">
                                          <p:val>
                                            <p:strVal val="#ppt_w"/>
                                          </p:val>
                                        </p:tav>
                                      </p:tavLst>
                                    </p:anim>
                                    <p:anim calcmode="lin" valueType="num">
                                      <p:cBhvr>
                                        <p:cTn id="29" dur="1000" fill="hold"/>
                                        <p:tgtEl>
                                          <p:spTgt spid="5">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0" presetClass="entr" presetSubtype="0" decel="10000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1000" fill="hold"/>
                                        <p:tgtEl>
                                          <p:spTgt spid="5">
                                            <p:txEl>
                                              <p:pRg st="4" end="4"/>
                                            </p:txEl>
                                          </p:spTgt>
                                        </p:tgtEl>
                                        <p:attrNameLst>
                                          <p:attrName>ppt_w</p:attrName>
                                        </p:attrNameLst>
                                      </p:cBhvr>
                                      <p:tavLst>
                                        <p:tav tm="0">
                                          <p:val>
                                            <p:strVal val="#ppt_w+.3"/>
                                          </p:val>
                                        </p:tav>
                                        <p:tav tm="100000">
                                          <p:val>
                                            <p:strVal val="#ppt_w"/>
                                          </p:val>
                                        </p:tav>
                                      </p:tavLst>
                                    </p:anim>
                                    <p:anim calcmode="lin" valueType="num">
                                      <p:cBhvr>
                                        <p:cTn id="36" dur="1000" fill="hold"/>
                                        <p:tgtEl>
                                          <p:spTgt spid="5">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normAutofit/>
          </a:bodyPr>
          <a:lstStyle/>
          <a:p>
            <a:r>
              <a:rPr lang="fr-FR" u="sng" dirty="0">
                <a:effectLst/>
              </a:rPr>
              <a:t>LA PERTURBATION DU SYSTEME DE PARENTE CHOISIE</a:t>
            </a:r>
            <a:endParaRPr lang="fr-FR" dirty="0"/>
          </a:p>
        </p:txBody>
      </p:sp>
      <p:sp>
        <p:nvSpPr>
          <p:cNvPr id="5" name="Sous-titre 4"/>
          <p:cNvSpPr>
            <a:spLocks noGrp="1"/>
          </p:cNvSpPr>
          <p:nvPr>
            <p:ph type="subTitle" idx="1"/>
          </p:nvPr>
        </p:nvSpPr>
        <p:spPr/>
        <p:txBody>
          <a:bodyPr/>
          <a:lstStyle/>
          <a:p>
            <a:r>
              <a:rPr lang="fr-FR" u="sng" dirty="0">
                <a:effectLst/>
              </a:rPr>
              <a:t>AVEC L’AVENEMENT DE L’ETAT MODERNE COLONIAL ET POST COLONIAL</a:t>
            </a:r>
            <a:endParaRPr lang="fr-FR" dirty="0"/>
          </a:p>
        </p:txBody>
      </p:sp>
    </p:spTree>
    <p:extLst>
      <p:ext uri="{BB962C8B-B14F-4D97-AF65-F5344CB8AC3E}">
        <p14:creationId xmlns:p14="http://schemas.microsoft.com/office/powerpoint/2010/main" val="15365844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effectLst/>
              </a:rPr>
              <a:t>Notion de parenté : définitions et frontières</a:t>
            </a:r>
            <a:endParaRPr lang="fr-FR" dirty="0"/>
          </a:p>
        </p:txBody>
      </p:sp>
      <p:sp>
        <p:nvSpPr>
          <p:cNvPr id="3" name="Espace réservé du contenu 2"/>
          <p:cNvSpPr>
            <a:spLocks noGrp="1"/>
          </p:cNvSpPr>
          <p:nvPr>
            <p:ph idx="1"/>
          </p:nvPr>
        </p:nvSpPr>
        <p:spPr/>
        <p:txBody>
          <a:bodyPr>
            <a:normAutofit lnSpcReduction="10000"/>
          </a:bodyPr>
          <a:lstStyle/>
          <a:p>
            <a:r>
              <a:rPr lang="fr-FR" dirty="0">
                <a:effectLst/>
              </a:rPr>
              <a:t>Tous les hommes sont parents, frères, en ce qu’ils sont unis entre eux par des liens qui relèvent de leur existence et de leur essence</a:t>
            </a:r>
          </a:p>
          <a:p>
            <a:r>
              <a:rPr lang="fr-FR" dirty="0">
                <a:effectLst/>
              </a:rPr>
              <a:t>La métaphore centrale employée pour les communautés religieuses </a:t>
            </a:r>
          </a:p>
          <a:p>
            <a:r>
              <a:rPr lang="fr-FR" dirty="0">
                <a:effectLst/>
              </a:rPr>
              <a:t>En droit, On appelle </a:t>
            </a:r>
            <a:r>
              <a:rPr lang="fr-FR" b="1" dirty="0">
                <a:effectLst/>
              </a:rPr>
              <a:t>parenté</a:t>
            </a:r>
            <a:r>
              <a:rPr lang="fr-FR" dirty="0">
                <a:effectLst/>
              </a:rPr>
              <a:t> les liens de famille consacrés par la loi qui existent entre les personnes qui descendent d'un auteur commun</a:t>
            </a:r>
          </a:p>
          <a:p>
            <a:r>
              <a:rPr lang="fr-FR" dirty="0">
                <a:effectLst/>
              </a:rPr>
              <a:t>En sociologie, La </a:t>
            </a:r>
            <a:r>
              <a:rPr lang="fr-FR" b="1" dirty="0">
                <a:effectLst/>
              </a:rPr>
              <a:t>parenté</a:t>
            </a:r>
            <a:r>
              <a:rPr lang="fr-FR" dirty="0">
                <a:effectLst/>
              </a:rPr>
              <a:t> est une relation sociale privilégiée, consanguine ou non, fondée sur l'existence, réelle ou supposée, d'une filiation commune, d'une alliance ou sur une adoption. Selon les sociétés, elle est le fondement de droits et d'obligations particulières</a:t>
            </a:r>
          </a:p>
        </p:txBody>
      </p:sp>
    </p:spTree>
    <p:extLst>
      <p:ext uri="{BB962C8B-B14F-4D97-AF65-F5344CB8AC3E}">
        <p14:creationId xmlns:p14="http://schemas.microsoft.com/office/powerpoint/2010/main" val="379578884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effectLst/>
              </a:rPr>
              <a:t>Notion de parenté : définitions et frontières (SUITE)</a:t>
            </a:r>
            <a:endParaRPr lang="fr-FR" dirty="0"/>
          </a:p>
        </p:txBody>
      </p:sp>
      <p:sp>
        <p:nvSpPr>
          <p:cNvPr id="3" name="Espace réservé du contenu 2"/>
          <p:cNvSpPr>
            <a:spLocks noGrp="1"/>
          </p:cNvSpPr>
          <p:nvPr>
            <p:ph idx="1"/>
          </p:nvPr>
        </p:nvSpPr>
        <p:spPr/>
        <p:txBody>
          <a:bodyPr anchor="ctr">
            <a:normAutofit/>
          </a:bodyPr>
          <a:lstStyle/>
          <a:p>
            <a:pPr algn="just"/>
            <a:r>
              <a:rPr lang="fr-FR" sz="2800" dirty="0">
                <a:effectLst/>
              </a:rPr>
              <a:t>Pour nous, sont parents, ceux qui ne doivent pas commettre l’inceste.</a:t>
            </a:r>
          </a:p>
          <a:p>
            <a:pPr algn="just"/>
            <a:r>
              <a:rPr lang="fr-FR" sz="2800" dirty="0">
                <a:effectLst/>
              </a:rPr>
              <a:t>La parenté joue dans toutes sociétés des rôles essentiels :</a:t>
            </a:r>
          </a:p>
          <a:p>
            <a:pPr algn="just"/>
            <a:r>
              <a:rPr lang="fr-FR" sz="2800" dirty="0">
                <a:effectLst/>
              </a:rPr>
              <a:t>L’importance de la parenté se dévoile à deux aspects : elle situe l’individu dans la société politique, elle assure la cohésion</a:t>
            </a:r>
          </a:p>
        </p:txBody>
      </p:sp>
    </p:spTree>
    <p:extLst>
      <p:ext uri="{BB962C8B-B14F-4D97-AF65-F5344CB8AC3E}">
        <p14:creationId xmlns:p14="http://schemas.microsoft.com/office/powerpoint/2010/main" val="88089065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Notion de parente choisie</a:t>
            </a:r>
          </a:p>
        </p:txBody>
      </p:sp>
      <p:sp>
        <p:nvSpPr>
          <p:cNvPr id="3" name="Espace réservé du contenu 2"/>
          <p:cNvSpPr>
            <a:spLocks noGrp="1"/>
          </p:cNvSpPr>
          <p:nvPr>
            <p:ph idx="1"/>
          </p:nvPr>
        </p:nvSpPr>
        <p:spPr/>
        <p:txBody>
          <a:bodyPr anchor="ctr">
            <a:noAutofit/>
          </a:bodyPr>
          <a:lstStyle/>
          <a:p>
            <a:pPr algn="just"/>
            <a:r>
              <a:rPr lang="fr-FR" sz="2400" dirty="0">
                <a:effectLst/>
              </a:rPr>
              <a:t>La société peut ignorer le lien physique entre certains consanguins ; elle peut aussi l’allonger indéfiniment ; s’aidant d’un rituel approprié, elle peut créer une parenté artificielle sans rapport avec les liens de filiation et de consanguinité, engendrant néanmoins les mêmes droits et les mêmes obligations</a:t>
            </a:r>
          </a:p>
          <a:p>
            <a:pPr algn="just"/>
            <a:r>
              <a:rPr lang="fr-FR" sz="2400" dirty="0">
                <a:effectLst/>
              </a:rPr>
              <a:t>Être parent, c’est aussi choisir d’appartenir à un groupe social.</a:t>
            </a:r>
          </a:p>
          <a:p>
            <a:pPr algn="just"/>
            <a:r>
              <a:rPr lang="fr-FR" sz="2400" dirty="0">
                <a:effectLst/>
              </a:rPr>
              <a:t>Le choix se réalise par : - la parole, - les actions, - des points de contacts avec le monde immatériel</a:t>
            </a:r>
          </a:p>
        </p:txBody>
      </p:sp>
    </p:spTree>
    <p:extLst>
      <p:ext uri="{BB962C8B-B14F-4D97-AF65-F5344CB8AC3E}">
        <p14:creationId xmlns:p14="http://schemas.microsoft.com/office/powerpoint/2010/main" val="256028254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effectLst/>
              </a:rPr>
              <a:t>DES EXEMPLES DE PARENTE CHOISIE</a:t>
            </a:r>
            <a:endParaRPr lang="fr-FR" dirty="0"/>
          </a:p>
        </p:txBody>
      </p:sp>
      <p:sp>
        <p:nvSpPr>
          <p:cNvPr id="3" name="Espace réservé du contenu 2"/>
          <p:cNvSpPr>
            <a:spLocks noGrp="1"/>
          </p:cNvSpPr>
          <p:nvPr>
            <p:ph idx="1"/>
          </p:nvPr>
        </p:nvSpPr>
        <p:spPr/>
        <p:txBody>
          <a:bodyPr anchor="ctr">
            <a:normAutofit/>
          </a:bodyPr>
          <a:lstStyle/>
          <a:p>
            <a:r>
              <a:rPr lang="fr-FR" sz="2800" b="1" u="sng" dirty="0">
                <a:effectLst/>
              </a:rPr>
              <a:t>LE DOUBEHI OU LE FRERE (LA SŒUR) CHOISI (E)</a:t>
            </a:r>
            <a:endParaRPr lang="fr-FR" sz="2800" dirty="0">
              <a:effectLst/>
            </a:endParaRPr>
          </a:p>
          <a:p>
            <a:r>
              <a:rPr lang="fr-FR" sz="2800" b="1" u="sng" dirty="0">
                <a:effectLst/>
              </a:rPr>
              <a:t>L’ADOPTION</a:t>
            </a:r>
            <a:endParaRPr lang="fr-FR" sz="2800" dirty="0">
              <a:effectLst/>
            </a:endParaRPr>
          </a:p>
          <a:p>
            <a:r>
              <a:rPr lang="fr-FR" sz="2800" b="1" u="sng" dirty="0">
                <a:effectLst/>
              </a:rPr>
              <a:t>LE MARIAGE</a:t>
            </a:r>
            <a:endParaRPr lang="fr-FR" sz="2800" dirty="0">
              <a:effectLst/>
            </a:endParaRPr>
          </a:p>
        </p:txBody>
      </p:sp>
    </p:spTree>
    <p:extLst>
      <p:ext uri="{BB962C8B-B14F-4D97-AF65-F5344CB8AC3E}">
        <p14:creationId xmlns:p14="http://schemas.microsoft.com/office/powerpoint/2010/main" val="141209960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u="sng" dirty="0">
                <a:effectLst/>
              </a:rPr>
              <a:t>LE DOUBEHI</a:t>
            </a:r>
            <a:br>
              <a:rPr lang="fr-FR" dirty="0">
                <a:effectLst/>
              </a:rPr>
            </a:br>
            <a:endParaRPr lang="fr-FR" dirty="0"/>
          </a:p>
        </p:txBody>
      </p:sp>
      <p:sp>
        <p:nvSpPr>
          <p:cNvPr id="5" name="Espace réservé du texte 4"/>
          <p:cNvSpPr>
            <a:spLocks noGrp="1"/>
          </p:cNvSpPr>
          <p:nvPr>
            <p:ph type="body" idx="1"/>
          </p:nvPr>
        </p:nvSpPr>
        <p:spPr/>
        <p:txBody>
          <a:bodyPr/>
          <a:lstStyle/>
          <a:p>
            <a:endParaRPr lang="fr-FR"/>
          </a:p>
        </p:txBody>
      </p:sp>
    </p:spTree>
    <p:extLst>
      <p:ext uri="{BB962C8B-B14F-4D97-AF65-F5344CB8AC3E}">
        <p14:creationId xmlns:p14="http://schemas.microsoft.com/office/powerpoint/2010/main" val="31892761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a:t>Le </a:t>
            </a:r>
            <a:r>
              <a:rPr lang="fr-FR" dirty="0" err="1"/>
              <a:t>doubehi</a:t>
            </a:r>
            <a:endParaRPr lang="fr-FR" dirty="0"/>
          </a:p>
        </p:txBody>
      </p:sp>
      <p:sp>
        <p:nvSpPr>
          <p:cNvPr id="5" name="Espace réservé du contenu 4"/>
          <p:cNvSpPr>
            <a:spLocks noGrp="1"/>
          </p:cNvSpPr>
          <p:nvPr>
            <p:ph idx="1"/>
          </p:nvPr>
        </p:nvSpPr>
        <p:spPr/>
        <p:txBody>
          <a:bodyPr anchor="ctr">
            <a:noAutofit/>
          </a:bodyPr>
          <a:lstStyle/>
          <a:p>
            <a:r>
              <a:rPr lang="fr-FR" sz="2200" dirty="0">
                <a:effectLst/>
              </a:rPr>
              <a:t>Le </a:t>
            </a:r>
            <a:r>
              <a:rPr lang="fr-FR" sz="2200" i="1" dirty="0" err="1">
                <a:effectLst/>
              </a:rPr>
              <a:t>doubehi</a:t>
            </a:r>
            <a:r>
              <a:rPr lang="fr-FR" sz="2200" dirty="0">
                <a:effectLst/>
              </a:rPr>
              <a:t> est </a:t>
            </a:r>
            <a:r>
              <a:rPr lang="fr-FR" sz="2200" i="1" dirty="0">
                <a:effectLst/>
              </a:rPr>
              <a:t>« l’ami, le frère ou la sœur choisie parmi les gens du village ou de la contrée »</a:t>
            </a:r>
            <a:r>
              <a:rPr lang="fr-FR" sz="2200" dirty="0">
                <a:effectLst/>
              </a:rPr>
              <a:t>, le gardien des secrets, le protecteur, le confident, le conseiller. </a:t>
            </a:r>
          </a:p>
          <a:p>
            <a:r>
              <a:rPr lang="fr-FR" sz="2200" dirty="0">
                <a:effectLst/>
              </a:rPr>
              <a:t>Il est choisi librement. Mais les </a:t>
            </a:r>
            <a:r>
              <a:rPr lang="fr-FR" sz="2200" i="1" dirty="0" err="1">
                <a:effectLst/>
              </a:rPr>
              <a:t>doubéhi</a:t>
            </a:r>
            <a:r>
              <a:rPr lang="fr-FR" sz="2200" dirty="0">
                <a:effectLst/>
              </a:rPr>
              <a:t> sont de sexes opposés. </a:t>
            </a:r>
          </a:p>
          <a:p>
            <a:r>
              <a:rPr lang="fr-FR" sz="2200" dirty="0">
                <a:effectLst/>
              </a:rPr>
              <a:t>La fille doit être à ses premières menstrues et le garçon à ses premières éjaculations nocturnes</a:t>
            </a:r>
          </a:p>
          <a:p>
            <a:r>
              <a:rPr lang="fr-FR" sz="2200" dirty="0">
                <a:effectLst/>
              </a:rPr>
              <a:t>Les obligations des </a:t>
            </a:r>
            <a:r>
              <a:rPr lang="fr-FR" sz="2200" dirty="0" err="1">
                <a:effectLst/>
              </a:rPr>
              <a:t>doubehi</a:t>
            </a:r>
            <a:endParaRPr lang="fr-FR" sz="2200" dirty="0">
              <a:effectLst/>
            </a:endParaRPr>
          </a:p>
          <a:p>
            <a:r>
              <a:rPr lang="fr-FR" sz="2200" dirty="0">
                <a:effectLst/>
              </a:rPr>
              <a:t>Les rôles et responsabilités des </a:t>
            </a:r>
            <a:r>
              <a:rPr lang="fr-FR" sz="2200" dirty="0" err="1">
                <a:effectLst/>
              </a:rPr>
              <a:t>doubehi</a:t>
            </a:r>
            <a:endParaRPr lang="fr-FR" sz="2200" dirty="0">
              <a:effectLst/>
            </a:endParaRPr>
          </a:p>
        </p:txBody>
      </p:sp>
    </p:spTree>
    <p:extLst>
      <p:ext uri="{BB962C8B-B14F-4D97-AF65-F5344CB8AC3E}">
        <p14:creationId xmlns:p14="http://schemas.microsoft.com/office/powerpoint/2010/main" val="196342517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u="sng" dirty="0">
                <a:effectLst/>
              </a:rPr>
              <a:t>L’ADOPTION</a:t>
            </a:r>
            <a:br>
              <a:rPr lang="fr-FR" dirty="0">
                <a:effectLst/>
              </a:rPr>
            </a:br>
            <a:endParaRPr lang="fr-FR" dirty="0"/>
          </a:p>
        </p:txBody>
      </p:sp>
      <p:sp>
        <p:nvSpPr>
          <p:cNvPr id="5" name="Espace réservé du texte 4"/>
          <p:cNvSpPr>
            <a:spLocks noGrp="1"/>
          </p:cNvSpPr>
          <p:nvPr>
            <p:ph type="body" idx="1"/>
          </p:nvPr>
        </p:nvSpPr>
        <p:spPr/>
        <p:txBody>
          <a:bodyPr/>
          <a:lstStyle/>
          <a:p>
            <a:endParaRPr lang="fr-FR"/>
          </a:p>
        </p:txBody>
      </p:sp>
    </p:spTree>
    <p:extLst>
      <p:ext uri="{BB962C8B-B14F-4D97-AF65-F5344CB8AC3E}">
        <p14:creationId xmlns:p14="http://schemas.microsoft.com/office/powerpoint/2010/main" val="15109071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a:t>L’adoption</a:t>
            </a:r>
          </a:p>
        </p:txBody>
      </p:sp>
      <p:sp>
        <p:nvSpPr>
          <p:cNvPr id="5" name="Espace réservé du contenu 4"/>
          <p:cNvSpPr>
            <a:spLocks noGrp="1"/>
          </p:cNvSpPr>
          <p:nvPr>
            <p:ph idx="1"/>
          </p:nvPr>
        </p:nvSpPr>
        <p:spPr/>
        <p:txBody>
          <a:bodyPr anchor="ctr">
            <a:normAutofit lnSpcReduction="10000"/>
          </a:bodyPr>
          <a:lstStyle/>
          <a:p>
            <a:r>
              <a:rPr lang="fr-FR" dirty="0">
                <a:effectLst/>
              </a:rPr>
              <a:t>En pays </a:t>
            </a:r>
            <a:r>
              <a:rPr lang="fr-FR" dirty="0" err="1">
                <a:effectLst/>
              </a:rPr>
              <a:t>gouro</a:t>
            </a:r>
            <a:r>
              <a:rPr lang="fr-FR" dirty="0">
                <a:effectLst/>
              </a:rPr>
              <a:t>,</a:t>
            </a:r>
          </a:p>
          <a:p>
            <a:r>
              <a:rPr lang="fr-FR" dirty="0">
                <a:effectLst/>
              </a:rPr>
              <a:t>Peut être adopté, un enfant à bas âge issu de la famille de l’adoptant </a:t>
            </a:r>
          </a:p>
          <a:p>
            <a:r>
              <a:rPr lang="fr-FR" dirty="0">
                <a:effectLst/>
              </a:rPr>
              <a:t>En pays senoufo, </a:t>
            </a:r>
          </a:p>
          <a:p>
            <a:r>
              <a:rPr lang="fr-FR" dirty="0">
                <a:effectLst/>
              </a:rPr>
              <a:t>Peut être adopté, un enfant à bas âge retrouvé et de parents inconnus</a:t>
            </a:r>
          </a:p>
          <a:p>
            <a:r>
              <a:rPr lang="fr-FR" dirty="0">
                <a:effectLst/>
              </a:rPr>
              <a:t>En pays baoulé,</a:t>
            </a:r>
          </a:p>
          <a:p>
            <a:r>
              <a:rPr lang="fr-FR" dirty="0">
                <a:effectLst/>
              </a:rPr>
              <a:t>Généralement, un enfant à bas âge issu de la famille de l’adoptant peut être adopté</a:t>
            </a:r>
          </a:p>
          <a:p>
            <a:r>
              <a:rPr lang="fr-FR" dirty="0">
                <a:effectLst/>
              </a:rPr>
              <a:t>Exceptionnellement, un esclave ou un adulte peut se faire adopter</a:t>
            </a:r>
          </a:p>
          <a:p>
            <a:r>
              <a:rPr lang="fr-FR" dirty="0">
                <a:effectLst/>
              </a:rPr>
              <a:t>Chez les GODIE, l’adoption se réalise par une mime</a:t>
            </a:r>
          </a:p>
        </p:txBody>
      </p:sp>
    </p:spTree>
    <p:extLst>
      <p:ext uri="{BB962C8B-B14F-4D97-AF65-F5344CB8AC3E}">
        <p14:creationId xmlns:p14="http://schemas.microsoft.com/office/powerpoint/2010/main" val="2133223818"/>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p:cTn id="13"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p:cTn id="19"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p:cTn id="25"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5">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p:cTn id="3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5">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p:cTn id="37"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5">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7" presetClass="entr" presetSubtype="10" fill="hold" grpId="0"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p:cTn id="43"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5">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17" presetClass="entr" presetSubtype="10" fill="hold" grpId="0"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p:cTn id="49"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Template>
  <TotalTime>39</TotalTime>
  <Words>515</Words>
  <Application>Microsoft Office PowerPoint</Application>
  <PresentationFormat>Grand écran</PresentationFormat>
  <Paragraphs>44</Paragraphs>
  <Slides>12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12</vt:i4>
      </vt:variant>
    </vt:vector>
  </HeadingPairs>
  <TitlesOfParts>
    <vt:vector size="16" baseType="lpstr">
      <vt:lpstr>Arial</vt:lpstr>
      <vt:lpstr>Bookman Old Style</vt:lpstr>
      <vt:lpstr>Rockwell</vt:lpstr>
      <vt:lpstr>Damask</vt:lpstr>
      <vt:lpstr>La parenté choisie en droit traditionnel négro-africain</vt:lpstr>
      <vt:lpstr>Notion de parenté : définitions et frontières</vt:lpstr>
      <vt:lpstr>Notion de parenté : définitions et frontières (SUITE)</vt:lpstr>
      <vt:lpstr>Notion de parente choisie</vt:lpstr>
      <vt:lpstr>DES EXEMPLES DE PARENTE CHOISIE</vt:lpstr>
      <vt:lpstr>LE DOUBEHI </vt:lpstr>
      <vt:lpstr>Le doubehi</vt:lpstr>
      <vt:lpstr>L’ADOPTION </vt:lpstr>
      <vt:lpstr>L’adoption</vt:lpstr>
      <vt:lpstr>LE MARIAGE  </vt:lpstr>
      <vt:lpstr>Le mariage</vt:lpstr>
      <vt:lpstr>LA PERTURBATION DU SYSTEME DE PARENTE CHOISIE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parenté choisie en droit traditionnelle négro-africain</dc:title>
  <dc:creator>Utilisateur Windows</dc:creator>
  <cp:lastModifiedBy>NATHALIE SALAUN</cp:lastModifiedBy>
  <cp:revision>6</cp:revision>
  <dcterms:created xsi:type="dcterms:W3CDTF">2022-01-18T13:02:47Z</dcterms:created>
  <dcterms:modified xsi:type="dcterms:W3CDTF">2022-01-26T10:21:54Z</dcterms:modified>
</cp:coreProperties>
</file>