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autoCompressPictures="0">
  <p:sldMasterIdLst>
    <p:sldMasterId id="2147483648" r:id="rId1"/>
  </p:sldMasterIdLst>
  <p:notesMasterIdLst>
    <p:notesMasterId r:id="rId4"/>
  </p:notesMasterIdLst>
  <p:handoutMasterIdLst>
    <p:handoutMasterId r:id="rId12"/>
  </p:handoutMasterIdLst>
  <p:sldIdLst>
    <p:sldId id="443" r:id="rId3"/>
    <p:sldId id="452" r:id="rId5"/>
    <p:sldId id="444" r:id="rId6"/>
    <p:sldId id="445" r:id="rId7"/>
    <p:sldId id="447" r:id="rId8"/>
    <p:sldId id="446" r:id="rId9"/>
    <p:sldId id="450" r:id="rId10"/>
    <p:sldId id="451" r:id="rId11"/>
  </p:sldIdLst>
  <p:sldSz cx="12192000" cy="6858000"/>
  <p:notesSz cx="9928225" cy="6797675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tambach, Emmanuelle" initials="SE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9966"/>
    <a:srgbClr val="051887"/>
    <a:srgbClr val="CC3300"/>
    <a:srgbClr val="FFFFE7"/>
    <a:srgbClr val="DC5130"/>
    <a:srgbClr val="FFFEA4"/>
    <a:srgbClr val="061987"/>
    <a:srgbClr val="263170"/>
    <a:srgbClr val="376092"/>
    <a:srgbClr val="C8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937" autoAdjust="0"/>
    <p:restoredTop sz="96408" autoAdjust="0"/>
  </p:normalViewPr>
  <p:slideViewPr>
    <p:cSldViewPr showGuides="1">
      <p:cViewPr varScale="1">
        <p:scale>
          <a:sx n="125" d="100"/>
          <a:sy n="125" d="100"/>
        </p:scale>
        <p:origin x="90" y="186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79" d="100"/>
          <a:sy n="79" d="100"/>
        </p:scale>
        <p:origin x="-3930" y="-78"/>
      </p:cViewPr>
      <p:guideLst>
        <p:guide orient="horz" pos="3132"/>
        <p:guide pos="2164"/>
        <p:guide orient="horz" pos="2140"/>
        <p:guide pos="3127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6" Type="http://schemas.openxmlformats.org/officeDocument/2006/relationships/commentAuthors" Target="commentAuthors.xml"/><Relationship Id="rId15" Type="http://schemas.openxmlformats.org/officeDocument/2006/relationships/tableStyles" Target="tableStyles.xml"/><Relationship Id="rId14" Type="http://schemas.openxmlformats.org/officeDocument/2006/relationships/viewProps" Target="viewProps.xml"/><Relationship Id="rId13" Type="http://schemas.openxmlformats.org/officeDocument/2006/relationships/presProps" Target="presProps.xml"/><Relationship Id="rId12" Type="http://schemas.openxmlformats.org/officeDocument/2006/relationships/handoutMaster" Target="handoutMasters/handoutMaster1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3" y="2"/>
            <a:ext cx="4302234" cy="339884"/>
          </a:xfrm>
          <a:prstGeom prst="rect">
            <a:avLst/>
          </a:prstGeom>
        </p:spPr>
        <p:txBody>
          <a:bodyPr vert="horz" lIns="91365" tIns="45682" rIns="91365" bIns="45682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5623699" y="2"/>
            <a:ext cx="4302234" cy="339884"/>
          </a:xfrm>
          <a:prstGeom prst="rect">
            <a:avLst/>
          </a:prstGeom>
        </p:spPr>
        <p:txBody>
          <a:bodyPr vert="horz" lIns="91365" tIns="45682" rIns="91365" bIns="45682" rtlCol="0"/>
          <a:lstStyle>
            <a:lvl1pPr algn="r">
              <a:defRPr sz="1200"/>
            </a:lvl1pPr>
          </a:lstStyle>
          <a:p>
            <a:fld id="{876C885A-7EE1-4B06-B56A-4DD7738A3C6D}" type="datetimeFigureOut">
              <a:rPr lang="fr-FR" smtClean="0"/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3" y="6456615"/>
            <a:ext cx="4302234" cy="339884"/>
          </a:xfrm>
          <a:prstGeom prst="rect">
            <a:avLst/>
          </a:prstGeom>
        </p:spPr>
        <p:txBody>
          <a:bodyPr vert="horz" lIns="91365" tIns="45682" rIns="91365" bIns="45682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5623699" y="6456615"/>
            <a:ext cx="4302234" cy="339884"/>
          </a:xfrm>
          <a:prstGeom prst="rect">
            <a:avLst/>
          </a:prstGeom>
        </p:spPr>
        <p:txBody>
          <a:bodyPr vert="horz" lIns="91365" tIns="45682" rIns="91365" bIns="45682" rtlCol="0" anchor="b"/>
          <a:lstStyle>
            <a:lvl1pPr algn="r">
              <a:defRPr sz="1200"/>
            </a:lvl1pPr>
          </a:lstStyle>
          <a:p>
            <a:fld id="{E8042A97-29BD-489F-A6E4-723230575363}" type="slidenum">
              <a:rPr lang="fr-FR" smtClean="0"/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3" y="2"/>
            <a:ext cx="4302234" cy="339884"/>
          </a:xfrm>
          <a:prstGeom prst="rect">
            <a:avLst/>
          </a:prstGeom>
        </p:spPr>
        <p:txBody>
          <a:bodyPr vert="horz" lIns="91365" tIns="45682" rIns="91365" bIns="45682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5623699" y="2"/>
            <a:ext cx="4302234" cy="339884"/>
          </a:xfrm>
          <a:prstGeom prst="rect">
            <a:avLst/>
          </a:prstGeom>
        </p:spPr>
        <p:txBody>
          <a:bodyPr vert="horz" lIns="91365" tIns="45682" rIns="91365" bIns="45682" rtlCol="0"/>
          <a:lstStyle>
            <a:lvl1pPr algn="r">
              <a:defRPr sz="1200"/>
            </a:lvl1pPr>
          </a:lstStyle>
          <a:p>
            <a:fld id="{712707E5-3A0E-44C0-899C-B19B6D029C80}" type="datetimeFigureOut">
              <a:rPr lang="fr-FR" smtClean="0"/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2698750" y="509588"/>
            <a:ext cx="4530725" cy="25479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365" tIns="45682" rIns="91365" bIns="45682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992825" y="3228902"/>
            <a:ext cx="7942579" cy="3058954"/>
          </a:xfrm>
          <a:prstGeom prst="rect">
            <a:avLst/>
          </a:prstGeom>
        </p:spPr>
        <p:txBody>
          <a:bodyPr vert="horz" lIns="91365" tIns="45682" rIns="91365" bIns="45682" rtlCol="0"/>
          <a:lstStyle/>
          <a:p>
            <a:pPr lvl="0"/>
            <a:r>
              <a:rPr lang="fr-FR"/>
              <a:t>Modifiez les styles du texte du masque</a:t>
            </a:r>
            <a:endParaRPr lang="fr-FR"/>
          </a:p>
          <a:p>
            <a:pPr lvl="1"/>
            <a:r>
              <a:rPr lang="fr-FR"/>
              <a:t>Deuxième niveau</a:t>
            </a:r>
            <a:endParaRPr lang="fr-FR"/>
          </a:p>
          <a:p>
            <a:pPr lvl="2"/>
            <a:r>
              <a:rPr lang="fr-FR"/>
              <a:t>Troisième niveau</a:t>
            </a:r>
            <a:endParaRPr lang="fr-FR"/>
          </a:p>
          <a:p>
            <a:pPr lvl="3"/>
            <a:r>
              <a:rPr lang="fr-FR"/>
              <a:t>Quatrième niveau</a:t>
            </a:r>
            <a:endParaRPr lang="fr-FR"/>
          </a:p>
          <a:p>
            <a:pPr lvl="4"/>
            <a:r>
              <a:rPr lang="fr-FR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3" y="6456615"/>
            <a:ext cx="4302234" cy="339884"/>
          </a:xfrm>
          <a:prstGeom prst="rect">
            <a:avLst/>
          </a:prstGeom>
        </p:spPr>
        <p:txBody>
          <a:bodyPr vert="horz" lIns="91365" tIns="45682" rIns="91365" bIns="45682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5623699" y="6456615"/>
            <a:ext cx="4302234" cy="339884"/>
          </a:xfrm>
          <a:prstGeom prst="rect">
            <a:avLst/>
          </a:prstGeom>
        </p:spPr>
        <p:txBody>
          <a:bodyPr vert="horz" lIns="91365" tIns="45682" rIns="91365" bIns="45682" rtlCol="0" anchor="b"/>
          <a:lstStyle>
            <a:lvl1pPr algn="r">
              <a:defRPr sz="1200"/>
            </a:lvl1pPr>
          </a:lstStyle>
          <a:p>
            <a:fld id="{D285A556-8AF6-4E73-BBB7-E2F1B5728AEC}" type="slidenum">
              <a:rPr lang="fr-FR" smtClean="0"/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2698750" y="509588"/>
            <a:ext cx="4530725" cy="2547937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285A556-8AF6-4E73-BBB7-E2F1B5728AEC}" type="slidenum">
              <a:rPr lang="fr-FR" smtClean="0"/>
            </a:fld>
            <a:endParaRPr lang="fr-F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2698750" y="509588"/>
            <a:ext cx="4530725" cy="2547937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285A556-8AF6-4E73-BBB7-E2F1B5728AEC}" type="slidenum">
              <a:rPr lang="fr-FR" smtClean="0"/>
            </a:fld>
            <a:endParaRPr lang="fr-FR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2698750" y="509588"/>
            <a:ext cx="4530725" cy="2547937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285A556-8AF6-4E73-BBB7-E2F1B5728AEC}" type="slidenum">
              <a:rPr lang="fr-FR" smtClean="0"/>
            </a:fld>
            <a:endParaRPr lang="fr-FR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2698750" y="509588"/>
            <a:ext cx="4530725" cy="2547937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285A556-8AF6-4E73-BBB7-E2F1B5728AEC}" type="slidenum">
              <a:rPr lang="fr-FR" smtClean="0"/>
            </a:fld>
            <a:endParaRPr lang="fr-FR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2698750" y="509588"/>
            <a:ext cx="4530725" cy="2547937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285A556-8AF6-4E73-BBB7-E2F1B5728AEC}" type="slidenum">
              <a:rPr lang="fr-FR" smtClean="0"/>
            </a:fld>
            <a:endParaRPr lang="fr-FR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2698750" y="509588"/>
            <a:ext cx="4530725" cy="2547937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285A556-8AF6-4E73-BBB7-E2F1B5728AEC}" type="slidenum">
              <a:rPr lang="fr-FR" smtClean="0"/>
            </a:fld>
            <a:endParaRPr lang="fr-FR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2698750" y="509588"/>
            <a:ext cx="4530725" cy="2547937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285A556-8AF6-4E73-BBB7-E2F1B5728AEC}" type="slidenum">
              <a:rPr lang="fr-FR" smtClean="0"/>
            </a:fld>
            <a:endParaRPr lang="fr-FR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2698750" y="509588"/>
            <a:ext cx="4530725" cy="2547937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285A556-8AF6-4E73-BBB7-E2F1B5728AEC}" type="slidenum">
              <a:rPr lang="fr-FR" smtClean="0"/>
            </a:fld>
            <a:endParaRPr lang="fr-F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fr-FR"/>
              <a:t>Modifiez les styles du texte du masque</a:t>
            </a:r>
            <a:endParaRPr lang="fr-FR"/>
          </a:p>
          <a:p>
            <a:pPr lvl="1"/>
            <a:r>
              <a:rPr lang="fr-FR"/>
              <a:t>Deuxième niveau</a:t>
            </a:r>
            <a:endParaRPr lang="fr-FR"/>
          </a:p>
          <a:p>
            <a:pPr lvl="2"/>
            <a:r>
              <a:rPr lang="fr-FR"/>
              <a:t>Troisième niveau</a:t>
            </a:r>
            <a:endParaRPr lang="fr-FR"/>
          </a:p>
          <a:p>
            <a:pPr lvl="3"/>
            <a:r>
              <a:rPr lang="fr-FR"/>
              <a:t>Quatrième niveau</a:t>
            </a:r>
            <a:endParaRPr lang="fr-FR"/>
          </a:p>
          <a:p>
            <a:pPr lvl="4"/>
            <a:r>
              <a:rPr lang="fr-FR"/>
              <a:t>Cinquième niveau</a:t>
            </a:r>
            <a:endParaRPr lang="fr-F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11417301" y="6489526"/>
            <a:ext cx="673100" cy="323850"/>
          </a:xfrm>
        </p:spPr>
        <p:txBody>
          <a:bodyPr/>
          <a:lstStyle>
            <a:lvl1pPr>
              <a:defRPr/>
            </a:lvl1pPr>
          </a:lstStyle>
          <a:p>
            <a:fld id="{9CE890D4-7D00-4984-8BC6-89D94F359BFB}" type="slidenum">
              <a:rPr lang="fr-FR">
                <a:solidFill>
                  <a:srgbClr val="FFFFFF"/>
                </a:solidFill>
              </a:rPr>
            </a:fld>
            <a:r>
              <a:rPr lang="fr-FR" dirty="0">
                <a:solidFill>
                  <a:srgbClr val="FFFFFF"/>
                </a:solidFill>
              </a:rPr>
              <a:t>           </a:t>
            </a:r>
            <a:endParaRPr lang="fr-FR" dirty="0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/>
          <p:nvPr userDrawn="1"/>
        </p:nvSpPr>
        <p:spPr>
          <a:xfrm>
            <a:off x="143339" y="6237312"/>
            <a:ext cx="1728192" cy="6206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fr-FR" sz="1800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nou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s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fr-FR"/>
              <a:t>Modifiez les styles du texte du masque</a:t>
            </a:r>
            <a:endParaRPr lang="fr-FR"/>
          </a:p>
          <a:p>
            <a:pPr lvl="1"/>
            <a:r>
              <a:rPr lang="fr-FR"/>
              <a:t>Deuxième niveau</a:t>
            </a:r>
            <a:endParaRPr lang="fr-FR"/>
          </a:p>
          <a:p>
            <a:pPr lvl="2"/>
            <a:r>
              <a:rPr lang="fr-FR"/>
              <a:t>Troisième niveau</a:t>
            </a:r>
            <a:endParaRPr lang="fr-FR"/>
          </a:p>
          <a:p>
            <a:pPr lvl="3"/>
            <a:r>
              <a:rPr lang="fr-FR"/>
              <a:t>Quatrième niveau</a:t>
            </a:r>
            <a:endParaRPr lang="fr-FR"/>
          </a:p>
          <a:p>
            <a:pPr lvl="4"/>
            <a:r>
              <a:rPr lang="fr-FR"/>
              <a:t>Cinquième niveau</a:t>
            </a:r>
            <a:endParaRPr lang="fr-F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11417301" y="6489526"/>
            <a:ext cx="673100" cy="3238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9CE890D4-7D00-4984-8BC6-89D94F359BFB}" type="slidenum">
              <a:rPr lang="fr-FR"/>
            </a:fld>
            <a:r>
              <a:rPr lang="fr-FR" dirty="0"/>
              <a:t>           </a:t>
            </a:r>
            <a:endParaRPr lang="fr-FR" dirty="0"/>
          </a:p>
        </p:txBody>
      </p:sp>
      <p:sp>
        <p:nvSpPr>
          <p:cNvPr id="6" name="Rectangle 5"/>
          <p:cNvSpPr/>
          <p:nvPr userDrawn="1"/>
        </p:nvSpPr>
        <p:spPr>
          <a:xfrm>
            <a:off x="143339" y="6237312"/>
            <a:ext cx="1728192" cy="6206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80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24417" y="1628776"/>
            <a:ext cx="10972800" cy="4525963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fr-FR"/>
              <a:t>Cliquez pour modifier les styles du texte du masque</a:t>
            </a:r>
            <a:endParaRPr lang="fr-FR"/>
          </a:p>
          <a:p>
            <a:pPr lvl="1"/>
            <a:r>
              <a:rPr lang="fr-FR"/>
              <a:t>Deuxième niveau</a:t>
            </a:r>
            <a:endParaRPr lang="fr-FR"/>
          </a:p>
          <a:p>
            <a:pPr lvl="2"/>
            <a:r>
              <a:rPr lang="fr-FR"/>
              <a:t>Troisième niveau</a:t>
            </a:r>
            <a:endParaRPr lang="fr-FR"/>
          </a:p>
          <a:p>
            <a:pPr lvl="4"/>
            <a:endParaRPr lang="fr-FR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1376587" y="6392268"/>
            <a:ext cx="719667" cy="388937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ctr">
              <a:defRPr sz="1300" b="1">
                <a:solidFill>
                  <a:schemeClr val="bg1"/>
                </a:solidFill>
                <a:latin typeface="Arial" panose="020B060402020202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742DF0ED-60A6-4941-88C8-559D4E2B89CC}" type="slidenum">
              <a:rPr lang="fr-FR">
                <a:solidFill>
                  <a:srgbClr val="FFFFFF"/>
                </a:solidFill>
              </a:rPr>
            </a:fld>
            <a:endParaRPr lang="fr-FR" dirty="0">
              <a:solidFill>
                <a:srgbClr val="FFFFFF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</p:sldLayoutIdLst>
  <p:hf sldNum="0" hdr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2800">
          <a:solidFill>
            <a:srgbClr val="4C84B1"/>
          </a:solidFill>
          <a:latin typeface="+mj-lt"/>
          <a:ea typeface="Arial" panose="020B0604020202020204" pitchFamily="34" charset="0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2800">
          <a:solidFill>
            <a:srgbClr val="4C84B1"/>
          </a:solidFill>
          <a:latin typeface="Verdana" panose="020B0604030504040204" pitchFamily="34" charset="0"/>
          <a:ea typeface="Arial" panose="020B0604020202020204" pitchFamily="34" charset="0"/>
          <a:cs typeface="Arial" panose="020B0604020202020204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2800">
          <a:solidFill>
            <a:srgbClr val="4C84B1"/>
          </a:solidFill>
          <a:latin typeface="Verdana" panose="020B0604030504040204" pitchFamily="34" charset="0"/>
          <a:ea typeface="Arial" panose="020B0604020202020204" pitchFamily="34" charset="0"/>
          <a:cs typeface="Arial" panose="020B0604020202020204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2800">
          <a:solidFill>
            <a:srgbClr val="4C84B1"/>
          </a:solidFill>
          <a:latin typeface="Verdana" panose="020B0604030504040204" pitchFamily="34" charset="0"/>
          <a:ea typeface="Arial" panose="020B0604020202020204" pitchFamily="34" charset="0"/>
          <a:cs typeface="Arial" panose="020B0604020202020204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2800">
          <a:solidFill>
            <a:srgbClr val="4C84B1"/>
          </a:solidFill>
          <a:latin typeface="Verdana" panose="020B0604030504040204" pitchFamily="34" charset="0"/>
          <a:ea typeface="Arial" panose="020B0604020202020204" pitchFamily="34" charset="0"/>
          <a:cs typeface="Arial" panose="020B0604020202020204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2800">
          <a:solidFill>
            <a:srgbClr val="4C84B1"/>
          </a:solidFill>
          <a:latin typeface="Verdana" panose="020B0604030504040204" pitchFamily="34" charset="0"/>
          <a:cs typeface="Arial" panose="020B0604020202020204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2800">
          <a:solidFill>
            <a:srgbClr val="4C84B1"/>
          </a:solidFill>
          <a:latin typeface="Verdana" panose="020B0604030504040204" pitchFamily="34" charset="0"/>
          <a:cs typeface="Arial" panose="020B0604020202020204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2800">
          <a:solidFill>
            <a:srgbClr val="4C84B1"/>
          </a:solidFill>
          <a:latin typeface="Verdana" panose="020B0604030504040204" pitchFamily="34" charset="0"/>
          <a:cs typeface="Arial" panose="020B0604020202020204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2800">
          <a:solidFill>
            <a:srgbClr val="4C84B1"/>
          </a:solidFill>
          <a:latin typeface="Verdana" panose="020B0604030504040204" pitchFamily="34" charset="0"/>
          <a:cs typeface="Arial" panose="020B0604020202020204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4C84B1"/>
        </a:buClr>
        <a:buChar char="•"/>
        <a:defRPr sz="2400">
          <a:solidFill>
            <a:srgbClr val="3D3D3D"/>
          </a:solidFill>
          <a:latin typeface="+mn-lt"/>
          <a:ea typeface="Arial" panose="020B0604020202020204" pitchFamily="34" charset="0"/>
          <a:cs typeface="+mn-cs"/>
        </a:defRPr>
      </a:lvl1pPr>
      <a:lvl2pPr marL="901700" indent="-379730" algn="l" rtl="0" eaLnBrk="1" fontAlgn="base" hangingPunct="1">
        <a:spcBef>
          <a:spcPct val="20000"/>
        </a:spcBef>
        <a:spcAft>
          <a:spcPct val="0"/>
        </a:spcAft>
        <a:buClr>
          <a:srgbClr val="4C84B1"/>
        </a:buClr>
        <a:buFont typeface="Arial" panose="020B0604020202020204" pitchFamily="34" charset="0"/>
        <a:buChar char="―"/>
        <a:defRPr sz="2000">
          <a:solidFill>
            <a:srgbClr val="696969"/>
          </a:solidFill>
          <a:latin typeface="+mn-lt"/>
          <a:ea typeface="Arial" panose="020B0604020202020204" pitchFamily="34" charset="0"/>
          <a:cs typeface="+mn-cs"/>
        </a:defRPr>
      </a:lvl2pPr>
      <a:lvl3pPr marL="1497330" indent="-338455" algn="l" rtl="0" eaLnBrk="1" fontAlgn="base" hangingPunct="1">
        <a:spcBef>
          <a:spcPct val="20000"/>
        </a:spcBef>
        <a:spcAft>
          <a:spcPct val="0"/>
        </a:spcAft>
        <a:buClr>
          <a:srgbClr val="4C84B1"/>
        </a:buClr>
        <a:buChar char="o"/>
        <a:defRPr sz="2400">
          <a:solidFill>
            <a:srgbClr val="696969"/>
          </a:solidFill>
          <a:latin typeface="+mn-lt"/>
          <a:ea typeface="Arial" panose="020B0604020202020204" pitchFamily="34" charset="0"/>
          <a:cs typeface="+mn-cs"/>
        </a:defRPr>
      </a:lvl3pPr>
      <a:lvl4pPr marL="1905000" indent="-228600" algn="l" rtl="0" eaLnBrk="1" fontAlgn="base" hangingPunct="1">
        <a:spcBef>
          <a:spcPct val="20000"/>
        </a:spcBef>
        <a:spcAft>
          <a:spcPct val="0"/>
        </a:spcAft>
        <a:buClr>
          <a:srgbClr val="4C84B1"/>
        </a:buClr>
        <a:buFont typeface="Arial" panose="020B0604020202020204" pitchFamily="34" charset="0"/>
        <a:buChar char="–"/>
        <a:defRPr sz="1600">
          <a:solidFill>
            <a:schemeClr val="tx1"/>
          </a:solidFill>
          <a:latin typeface="Arial" panose="020B0604020202020204" pitchFamily="34" charset="0"/>
          <a:ea typeface="Arial" panose="020B0604020202020204" pitchFamily="34" charset="0"/>
          <a:cs typeface="+mn-cs"/>
        </a:defRPr>
      </a:lvl4pPr>
      <a:lvl5pPr marL="2313305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696969"/>
          </a:solidFill>
          <a:latin typeface="+mn-lt"/>
          <a:ea typeface="Arial" panose="020B0604020202020204" pitchFamily="34" charset="0"/>
          <a:cs typeface="+mn-cs"/>
        </a:defRPr>
      </a:lvl5pPr>
      <a:lvl6pPr marL="2770505" indent="-228600" algn="l" rtl="0" eaLnBrk="1" fontAlgn="base" hangingPunct="1">
        <a:spcBef>
          <a:spcPct val="20000"/>
        </a:spcBef>
        <a:spcAft>
          <a:spcPct val="0"/>
        </a:spcAft>
        <a:defRPr sz="2000">
          <a:solidFill>
            <a:srgbClr val="696969"/>
          </a:solidFill>
          <a:latin typeface="+mn-lt"/>
          <a:cs typeface="+mn-cs"/>
        </a:defRPr>
      </a:lvl6pPr>
      <a:lvl7pPr marL="3227705" indent="-228600" algn="l" rtl="0" eaLnBrk="1" fontAlgn="base" hangingPunct="1">
        <a:spcBef>
          <a:spcPct val="20000"/>
        </a:spcBef>
        <a:spcAft>
          <a:spcPct val="0"/>
        </a:spcAft>
        <a:defRPr sz="2000">
          <a:solidFill>
            <a:srgbClr val="696969"/>
          </a:solidFill>
          <a:latin typeface="+mn-lt"/>
          <a:cs typeface="+mn-cs"/>
        </a:defRPr>
      </a:lvl7pPr>
      <a:lvl8pPr marL="3684905" indent="-228600" algn="l" rtl="0" eaLnBrk="1" fontAlgn="base" hangingPunct="1">
        <a:spcBef>
          <a:spcPct val="20000"/>
        </a:spcBef>
        <a:spcAft>
          <a:spcPct val="0"/>
        </a:spcAft>
        <a:defRPr sz="2000">
          <a:solidFill>
            <a:srgbClr val="696969"/>
          </a:solidFill>
          <a:latin typeface="+mn-lt"/>
          <a:cs typeface="+mn-cs"/>
        </a:defRPr>
      </a:lvl8pPr>
      <a:lvl9pPr marL="4142105" indent="-228600" algn="l" rtl="0" eaLnBrk="1" fontAlgn="base" hangingPunct="1">
        <a:spcBef>
          <a:spcPct val="20000"/>
        </a:spcBef>
        <a:spcAft>
          <a:spcPct val="0"/>
        </a:spcAft>
        <a:defRPr sz="2000">
          <a:solidFill>
            <a:srgbClr val="696969"/>
          </a:solidFill>
          <a:latin typeface="+mn-lt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9" Type="http://schemas.openxmlformats.org/officeDocument/2006/relationships/hyperlink" Target="https://v2-ecandidatures-tse.ut-capitole.fr/ecandidat-V2/#!accueilView" TargetMode="External"/><Relationship Id="rId8" Type="http://schemas.openxmlformats.org/officeDocument/2006/relationships/slide" Target="slide8.xml"/><Relationship Id="rId7" Type="http://schemas.openxmlformats.org/officeDocument/2006/relationships/slide" Target="slide7.xml"/><Relationship Id="rId6" Type="http://schemas.openxmlformats.org/officeDocument/2006/relationships/slide" Target="slide6.xml"/><Relationship Id="rId5" Type="http://schemas.openxmlformats.org/officeDocument/2006/relationships/slide" Target="slide5.xml"/><Relationship Id="rId4" Type="http://schemas.openxmlformats.org/officeDocument/2006/relationships/slide" Target="slide4.xml"/><Relationship Id="rId3" Type="http://schemas.openxmlformats.org/officeDocument/2006/relationships/slide" Target="slide3.xml"/><Relationship Id="rId2" Type="http://schemas.openxmlformats.org/officeDocument/2006/relationships/slide" Target="slide2.xml"/><Relationship Id="rId11" Type="http://schemas.openxmlformats.org/officeDocument/2006/relationships/notesSlide" Target="../notesSlides/notesSlide1.xml"/><Relationship Id="rId10" Type="http://schemas.openxmlformats.org/officeDocument/2006/relationships/slideLayout" Target="../slideLayouts/slideLayout2.xml"/><Relationship Id="rId1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2.xml"/><Relationship Id="rId4" Type="http://schemas.openxmlformats.org/officeDocument/2006/relationships/slideLayout" Target="../slideLayouts/slideLayout2.xml"/><Relationship Id="rId3" Type="http://schemas.openxmlformats.org/officeDocument/2006/relationships/hyperlink" Target="https://www.campusfrance.org/system/files/medias/documents/2023-09/ENG_REGULATIONS_EIFFEL_SCHOLARSHIP_PROGRAM_2024.pdf" TargetMode="External"/><Relationship Id="rId2" Type="http://schemas.openxmlformats.org/officeDocument/2006/relationships/hyperlink" Target="https://www.campusfrance.org/en/france-excellence-eiffel-scholarship-program" TargetMode="External"/><Relationship Id="rId1" Type="http://schemas.openxmlformats.org/officeDocument/2006/relationships/image" Target="../media/image1.jpeg"/></Relationships>
</file>

<file path=ppt/slides/_rels/slide3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3.x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1" Type="http://schemas.openxmlformats.org/officeDocument/2006/relationships/image" Target="../media/image1.jpeg"/></Relationships>
</file>

<file path=ppt/slides/_rels/slide4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4.x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1" Type="http://schemas.openxmlformats.org/officeDocument/2006/relationships/image" Target="../media/image1.jpeg"/></Relationships>
</file>

<file path=ppt/slides/_rels/slide5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5.xml"/><Relationship Id="rId3" Type="http://schemas.openxmlformats.org/officeDocument/2006/relationships/slideLayout" Target="../slideLayouts/slideLayout2.xml"/><Relationship Id="rId2" Type="http://schemas.openxmlformats.org/officeDocument/2006/relationships/slide" Target="slide8.xml"/><Relationship Id="rId1" Type="http://schemas.openxmlformats.org/officeDocument/2006/relationships/image" Target="../media/image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.jpeg"/></Relationships>
</file>

<file path=ppt/slides/_rels/slide7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7.xml"/><Relationship Id="rId4" Type="http://schemas.openxmlformats.org/officeDocument/2006/relationships/slideLayout" Target="../slideLayouts/slideLayout2.xml"/><Relationship Id="rId3" Type="http://schemas.openxmlformats.org/officeDocument/2006/relationships/hyperlink" Target="https://www.tse-fr.eu/admissions?lang=en&amp;qt-embed_generic_tabs=2#qt-embed_generic_tabs" TargetMode="External"/><Relationship Id="rId2" Type="http://schemas.openxmlformats.org/officeDocument/2006/relationships/image" Target="../media/image4.png"/><Relationship Id="rId1" Type="http://schemas.openxmlformats.org/officeDocument/2006/relationships/image" Target="../media/image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/>
        </p:nvPicPr>
        <p:blipFill rotWithShape="1">
          <a:blip r:embed="rId1"/>
          <a:srcRect t="36000" b="39800"/>
          <a:stretch>
            <a:fillRect/>
          </a:stretch>
        </p:blipFill>
        <p:spPr>
          <a:xfrm>
            <a:off x="0" y="-23115"/>
            <a:ext cx="12192000" cy="643803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0" y="0"/>
            <a:ext cx="12192000" cy="643803"/>
          </a:xfrm>
          <a:prstGeom prst="rect">
            <a:avLst/>
          </a:prstGeom>
          <a:solidFill>
            <a:srgbClr val="061987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6" name="Titre 1"/>
          <p:cNvSpPr txBox="1"/>
          <p:nvPr/>
        </p:nvSpPr>
        <p:spPr>
          <a:xfrm>
            <a:off x="0" y="-27384"/>
            <a:ext cx="12192000" cy="643803"/>
          </a:xfrm>
          <a:prstGeom prst="rect">
            <a:avLst/>
          </a:prstGeom>
        </p:spPr>
        <p:txBody>
          <a:bodyPr anchor="ctr"/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4C84B1"/>
                </a:solidFill>
                <a:latin typeface="+mj-lt"/>
                <a:ea typeface="Arial" panose="020B0604020202020204" pitchFamily="34" charset="0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4C84B1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4C84B1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4C84B1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4C84B1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4C84B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4C84B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4C84B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4C84B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r>
              <a:rPr lang="fr-FR" sz="2000" kern="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Admission process : </a:t>
            </a:r>
            <a:r>
              <a:rPr lang="fr-FR" sz="2000" kern="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Master’s</a:t>
            </a:r>
            <a:r>
              <a:rPr lang="fr-FR" sz="2000" kern="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– Eiffel </a:t>
            </a:r>
            <a:r>
              <a:rPr lang="fr-FR" sz="2000" kern="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Scholarship</a:t>
            </a:r>
            <a:endParaRPr lang="fr-FR" sz="2000" kern="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fr-FR" sz="2000" kern="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Law, Computer Sciences, Administration and Communication, Information and Communication</a:t>
            </a:r>
            <a:endParaRPr lang="fr-FR" sz="2000" kern="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ZoneTexte 1"/>
          <p:cNvSpPr txBox="1"/>
          <p:nvPr/>
        </p:nvSpPr>
        <p:spPr>
          <a:xfrm>
            <a:off x="695400" y="764705"/>
            <a:ext cx="11089232" cy="57543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Dear</a:t>
            </a:r>
            <a:r>
              <a:rPr lang="fr-FR" sz="1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applicant</a:t>
            </a:r>
            <a:r>
              <a:rPr lang="fr-FR" sz="1600" dirty="0">
                <a:latin typeface="Calibri" panose="020F0502020204030204" pitchFamily="34" charset="0"/>
                <a:cs typeface="Calibri" panose="020F0502020204030204" pitchFamily="34" charset="0"/>
              </a:rPr>
              <a:t>,</a:t>
            </a:r>
            <a:endParaRPr lang="fr-FR" sz="1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r>
              <a:rPr lang="fr-FR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Thank</a:t>
            </a:r>
            <a:r>
              <a:rPr lang="fr-FR" sz="1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you</a:t>
            </a:r>
            <a:r>
              <a:rPr lang="fr-FR" sz="1600" dirty="0">
                <a:latin typeface="Calibri" panose="020F0502020204030204" pitchFamily="34" charset="0"/>
                <a:cs typeface="Calibri" panose="020F0502020204030204" pitchFamily="34" charset="0"/>
              </a:rPr>
              <a:t> for </a:t>
            </a:r>
            <a:r>
              <a:rPr lang="fr-FR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your</a:t>
            </a:r>
            <a:r>
              <a:rPr lang="fr-FR" sz="1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interest</a:t>
            </a:r>
            <a:r>
              <a:rPr lang="fr-FR" sz="1600" dirty="0">
                <a:latin typeface="Calibri" panose="020F0502020204030204" pitchFamily="34" charset="0"/>
                <a:cs typeface="Calibri" panose="020F0502020204030204" pitchFamily="34" charset="0"/>
              </a:rPr>
              <a:t> in Eiffel </a:t>
            </a:r>
            <a:r>
              <a:rPr lang="fr-FR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Scholarship</a:t>
            </a:r>
            <a:r>
              <a:rPr lang="fr-FR" sz="1600" dirty="0">
                <a:latin typeface="Calibri" panose="020F0502020204030204" pitchFamily="34" charset="0"/>
                <a:cs typeface="Calibri" panose="020F0502020204030204" pitchFamily="34" charset="0"/>
              </a:rPr>
              <a:t> ! </a:t>
            </a:r>
            <a:r>
              <a:rPr lang="fr-FR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Please</a:t>
            </a:r>
            <a:r>
              <a:rPr lang="fr-FR" sz="1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find</a:t>
            </a:r>
            <a:r>
              <a:rPr lang="fr-FR" sz="1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below</a:t>
            </a:r>
            <a:r>
              <a:rPr lang="fr-FR" sz="1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some</a:t>
            </a:r>
            <a:r>
              <a:rPr lang="fr-FR" sz="1600" dirty="0">
                <a:latin typeface="Calibri" panose="020F0502020204030204" pitchFamily="34" charset="0"/>
                <a:cs typeface="Calibri" panose="020F0502020204030204" pitchFamily="34" charset="0"/>
              </a:rPr>
              <a:t> key information </a:t>
            </a:r>
            <a:r>
              <a:rPr lang="fr-FR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regarding</a:t>
            </a:r>
            <a:r>
              <a:rPr lang="fr-FR" sz="1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this</a:t>
            </a:r>
            <a:r>
              <a:rPr lang="fr-FR" sz="1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campaign</a:t>
            </a:r>
            <a:r>
              <a:rPr lang="fr-FR" sz="1600" dirty="0"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endParaRPr lang="fr-FR" sz="1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endParaRPr lang="fr-FR" sz="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r>
              <a:rPr lang="fr-FR" sz="1600" dirty="0">
                <a:latin typeface="Calibri" panose="020F0502020204030204" pitchFamily="34" charset="0"/>
                <a:cs typeface="Calibri" panose="020F0502020204030204" pitchFamily="34" charset="0"/>
              </a:rPr>
              <a:t>Our service </a:t>
            </a:r>
            <a:r>
              <a:rPr lang="fr-FR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compiled</a:t>
            </a:r>
            <a:r>
              <a:rPr lang="fr-FR" sz="1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this</a:t>
            </a:r>
            <a:r>
              <a:rPr lang="fr-FR" sz="1600" dirty="0">
                <a:latin typeface="Calibri" panose="020F0502020204030204" pitchFamily="34" charset="0"/>
                <a:cs typeface="Calibri" panose="020F0502020204030204" pitchFamily="34" charset="0"/>
              </a:rPr>
              <a:t> document to guide </a:t>
            </a:r>
            <a:r>
              <a:rPr lang="fr-FR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you</a:t>
            </a:r>
            <a:r>
              <a:rPr lang="fr-FR" sz="1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through</a:t>
            </a:r>
            <a:r>
              <a:rPr lang="fr-FR" sz="1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your</a:t>
            </a:r>
            <a:r>
              <a:rPr lang="fr-FR" sz="1600" dirty="0">
                <a:latin typeface="Calibri" panose="020F0502020204030204" pitchFamily="34" charset="0"/>
                <a:cs typeface="Calibri" panose="020F0502020204030204" pitchFamily="34" charset="0"/>
              </a:rPr>
              <a:t> application process. </a:t>
            </a:r>
            <a:r>
              <a:rPr lang="fr-FR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We</a:t>
            </a:r>
            <a:r>
              <a:rPr lang="fr-FR" sz="1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strongly</a:t>
            </a:r>
            <a:r>
              <a:rPr lang="fr-FR" sz="1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advise</a:t>
            </a:r>
            <a:r>
              <a:rPr lang="fr-FR" sz="1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you</a:t>
            </a:r>
            <a:r>
              <a:rPr lang="fr-FR" sz="1600" dirty="0">
                <a:latin typeface="Calibri" panose="020F0502020204030204" pitchFamily="34" charset="0"/>
                <a:cs typeface="Calibri" panose="020F0502020204030204" pitchFamily="34" charset="0"/>
              </a:rPr>
              <a:t> to </a:t>
            </a:r>
            <a:r>
              <a:rPr lang="fr-FR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read</a:t>
            </a:r>
            <a:r>
              <a:rPr lang="fr-FR" sz="1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it</a:t>
            </a:r>
            <a:r>
              <a:rPr lang="fr-FR" sz="1600" dirty="0">
                <a:latin typeface="Calibri" panose="020F0502020204030204" pitchFamily="34" charset="0"/>
                <a:cs typeface="Calibri" panose="020F0502020204030204" pitchFamily="34" charset="0"/>
              </a:rPr>
              <a:t> in </a:t>
            </a:r>
            <a:r>
              <a:rPr lang="fr-FR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its</a:t>
            </a:r>
            <a:r>
              <a:rPr lang="fr-FR" sz="1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entirety</a:t>
            </a:r>
            <a:r>
              <a:rPr lang="fr-FR" sz="1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before</a:t>
            </a:r>
            <a:r>
              <a:rPr lang="fr-FR" sz="1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reaching</a:t>
            </a:r>
            <a:r>
              <a:rPr lang="fr-FR" sz="1600" dirty="0">
                <a:latin typeface="Calibri" panose="020F0502020204030204" pitchFamily="34" charset="0"/>
                <a:cs typeface="Calibri" panose="020F0502020204030204" pitchFamily="34" charset="0"/>
              </a:rPr>
              <a:t> out: </a:t>
            </a:r>
            <a:r>
              <a:rPr lang="fr-FR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we</a:t>
            </a:r>
            <a:r>
              <a:rPr lang="fr-FR" sz="1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receive</a:t>
            </a:r>
            <a:r>
              <a:rPr lang="fr-FR" sz="1600" dirty="0">
                <a:latin typeface="Calibri" panose="020F0502020204030204" pitchFamily="34" charset="0"/>
                <a:cs typeface="Calibri" panose="020F0502020204030204" pitchFamily="34" charset="0"/>
              </a:rPr>
              <a:t> a lot of e-mails </a:t>
            </a:r>
            <a:r>
              <a:rPr lang="fr-FR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when</a:t>
            </a:r>
            <a:r>
              <a:rPr lang="fr-FR" sz="1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campaigns</a:t>
            </a:r>
            <a:r>
              <a:rPr lang="fr-FR" sz="1600" dirty="0">
                <a:latin typeface="Calibri" panose="020F0502020204030204" pitchFamily="34" charset="0"/>
                <a:cs typeface="Calibri" panose="020F0502020204030204" pitchFamily="34" charset="0"/>
              </a:rPr>
              <a:t> are open, and </a:t>
            </a:r>
            <a:r>
              <a:rPr lang="fr-FR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although</a:t>
            </a:r>
            <a:r>
              <a:rPr lang="fr-FR" sz="1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we</a:t>
            </a:r>
            <a:r>
              <a:rPr lang="fr-FR" sz="1600" dirty="0">
                <a:latin typeface="Calibri" panose="020F0502020204030204" pitchFamily="34" charset="0"/>
                <a:cs typeface="Calibri" panose="020F0502020204030204" pitchFamily="34" charset="0"/>
              </a:rPr>
              <a:t> do </a:t>
            </a:r>
            <a:r>
              <a:rPr lang="fr-FR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our</a:t>
            </a:r>
            <a:r>
              <a:rPr lang="fr-FR" sz="1600" dirty="0">
                <a:latin typeface="Calibri" panose="020F0502020204030204" pitchFamily="34" charset="0"/>
                <a:cs typeface="Calibri" panose="020F0502020204030204" pitchFamily="34" charset="0"/>
              </a:rPr>
              <a:t> best to </a:t>
            </a:r>
            <a:r>
              <a:rPr lang="fr-FR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answer</a:t>
            </a:r>
            <a:r>
              <a:rPr lang="fr-FR" sz="1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your</a:t>
            </a:r>
            <a:r>
              <a:rPr lang="fr-FR" sz="1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enquiries</a:t>
            </a:r>
            <a:r>
              <a:rPr lang="fr-FR" sz="1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quickly</a:t>
            </a:r>
            <a:r>
              <a:rPr lang="fr-FR" sz="16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fr-FR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it</a:t>
            </a:r>
            <a:r>
              <a:rPr lang="fr-FR" sz="1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might</a:t>
            </a:r>
            <a:r>
              <a:rPr lang="fr-FR" sz="1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take</a:t>
            </a:r>
            <a:r>
              <a:rPr lang="fr-FR" sz="1600" dirty="0">
                <a:latin typeface="Calibri" panose="020F0502020204030204" pitchFamily="34" charset="0"/>
                <a:cs typeface="Calibri" panose="020F0502020204030204" pitchFamily="34" charset="0"/>
              </a:rPr>
              <a:t> a </a:t>
            </a:r>
            <a:r>
              <a:rPr lang="fr-FR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while</a:t>
            </a:r>
            <a:r>
              <a:rPr lang="fr-FR" sz="1600" dirty="0">
                <a:latin typeface="Calibri" panose="020F0502020204030204" pitchFamily="34" charset="0"/>
                <a:cs typeface="Calibri" panose="020F0502020204030204" pitchFamily="34" charset="0"/>
              </a:rPr>
              <a:t> for us to </a:t>
            </a:r>
            <a:r>
              <a:rPr lang="fr-FR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get</a:t>
            </a:r>
            <a:r>
              <a:rPr lang="fr-FR" sz="1600" dirty="0">
                <a:latin typeface="Calibri" panose="020F0502020204030204" pitchFamily="34" charset="0"/>
                <a:cs typeface="Calibri" panose="020F0502020204030204" pitchFamily="34" charset="0"/>
              </a:rPr>
              <a:t> back to </a:t>
            </a:r>
            <a:r>
              <a:rPr lang="fr-FR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you</a:t>
            </a:r>
            <a:r>
              <a:rPr lang="fr-FR" sz="1600" dirty="0"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fr-FR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Hopefully</a:t>
            </a:r>
            <a:r>
              <a:rPr lang="fr-FR" sz="1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you</a:t>
            </a:r>
            <a:r>
              <a:rPr lang="fr-FR" sz="1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will</a:t>
            </a:r>
            <a:r>
              <a:rPr lang="fr-FR" sz="1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find</a:t>
            </a:r>
            <a:r>
              <a:rPr lang="fr-FR" sz="1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there</a:t>
            </a:r>
            <a:r>
              <a:rPr lang="fr-FR" sz="1600" dirty="0">
                <a:latin typeface="Calibri" panose="020F0502020204030204" pitchFamily="34" charset="0"/>
                <a:cs typeface="Calibri" panose="020F0502020204030204" pitchFamily="34" charset="0"/>
              </a:rPr>
              <a:t> all the </a:t>
            </a:r>
            <a:r>
              <a:rPr lang="fr-FR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answers</a:t>
            </a:r>
            <a:r>
              <a:rPr lang="fr-FR" sz="1600" dirty="0">
                <a:latin typeface="Calibri" panose="020F0502020204030204" pitchFamily="34" charset="0"/>
                <a:cs typeface="Calibri" panose="020F0502020204030204" pitchFamily="34" charset="0"/>
              </a:rPr>
              <a:t> to </a:t>
            </a:r>
            <a:r>
              <a:rPr lang="fr-FR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your</a:t>
            </a:r>
            <a:r>
              <a:rPr lang="fr-FR" sz="1600" dirty="0">
                <a:latin typeface="Calibri" panose="020F0502020204030204" pitchFamily="34" charset="0"/>
                <a:cs typeface="Calibri" panose="020F0502020204030204" pitchFamily="34" charset="0"/>
              </a:rPr>
              <a:t> questions !</a:t>
            </a:r>
            <a:endParaRPr lang="fr-FR" sz="1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endParaRPr lang="fr-FR" sz="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r>
              <a:rPr lang="fr-FR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Here</a:t>
            </a:r>
            <a:r>
              <a:rPr lang="fr-FR" sz="1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is</a:t>
            </a:r>
            <a:r>
              <a:rPr lang="fr-FR" sz="1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what</a:t>
            </a:r>
            <a:r>
              <a:rPr lang="fr-FR" sz="1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you</a:t>
            </a:r>
            <a:r>
              <a:rPr lang="fr-FR" sz="1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will</a:t>
            </a:r>
            <a:r>
              <a:rPr lang="fr-FR" sz="1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find</a:t>
            </a:r>
            <a:r>
              <a:rPr lang="fr-FR" sz="1600" dirty="0">
                <a:latin typeface="Calibri" panose="020F0502020204030204" pitchFamily="34" charset="0"/>
                <a:cs typeface="Calibri" panose="020F0502020204030204" pitchFamily="34" charset="0"/>
              </a:rPr>
              <a:t> in </a:t>
            </a:r>
            <a:r>
              <a:rPr lang="fr-FR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these</a:t>
            </a:r>
            <a:r>
              <a:rPr lang="fr-FR" sz="1600" dirty="0">
                <a:latin typeface="Calibri" panose="020F0502020204030204" pitchFamily="34" charset="0"/>
                <a:cs typeface="Calibri" panose="020F0502020204030204" pitchFamily="34" charset="0"/>
              </a:rPr>
              <a:t> guidelines:</a:t>
            </a:r>
            <a:endParaRPr lang="fr-FR" sz="1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165225" indent="180975">
              <a:buFont typeface="Arial" panose="020B0604020202020204" pitchFamily="34" charset="0"/>
              <a:buChar char="•"/>
            </a:pPr>
            <a:r>
              <a:rPr lang="fr-FR" sz="1600" dirty="0">
                <a:latin typeface="Calibri" panose="020F0502020204030204" pitchFamily="34" charset="0"/>
                <a:cs typeface="Calibri" panose="020F0502020204030204" pitchFamily="34" charset="0"/>
              </a:rPr>
              <a:t>Page 2: </a:t>
            </a:r>
            <a:r>
              <a:rPr lang="fr-FR" sz="1600" dirty="0">
                <a:latin typeface="Calibri" panose="020F0502020204030204" pitchFamily="34" charset="0"/>
                <a:cs typeface="Calibri" panose="020F0502020204030204" pitchFamily="34" charset="0"/>
                <a:hlinkClick r:id="rId2" action="ppaction://hlinksldjump"/>
              </a:rPr>
              <a:t>Information </a:t>
            </a:r>
            <a:r>
              <a:rPr lang="fr-FR" sz="1600" dirty="0" err="1">
                <a:latin typeface="Calibri" panose="020F0502020204030204" pitchFamily="34" charset="0"/>
                <a:cs typeface="Calibri" panose="020F0502020204030204" pitchFamily="34" charset="0"/>
                <a:hlinkClick r:id="rId2" action="ppaction://hlinksldjump"/>
              </a:rPr>
              <a:t>regarding</a:t>
            </a:r>
            <a:r>
              <a:rPr lang="fr-FR" sz="1600" dirty="0">
                <a:latin typeface="Calibri" panose="020F0502020204030204" pitchFamily="34" charset="0"/>
                <a:cs typeface="Calibri" panose="020F0502020204030204" pitchFamily="34" charset="0"/>
                <a:hlinkClick r:id="rId2" action="ppaction://hlinksldjump"/>
              </a:rPr>
              <a:t> the Eiffel </a:t>
            </a:r>
            <a:r>
              <a:rPr lang="fr-FR" sz="1600" dirty="0" err="1">
                <a:latin typeface="Calibri" panose="020F0502020204030204" pitchFamily="34" charset="0"/>
                <a:cs typeface="Calibri" panose="020F0502020204030204" pitchFamily="34" charset="0"/>
                <a:hlinkClick r:id="rId2" action="ppaction://hlinksldjump"/>
              </a:rPr>
              <a:t>Scholarship</a:t>
            </a:r>
            <a:r>
              <a:rPr lang="fr-FR" sz="1600" dirty="0">
                <a:latin typeface="Calibri" panose="020F0502020204030204" pitchFamily="34" charset="0"/>
                <a:cs typeface="Calibri" panose="020F0502020204030204" pitchFamily="34" charset="0"/>
                <a:hlinkClick r:id="rId2" action="ppaction://hlinksldjump"/>
              </a:rPr>
              <a:t> + </a:t>
            </a:r>
            <a:r>
              <a:rPr lang="fr-FR" sz="1600" dirty="0" err="1">
                <a:latin typeface="Calibri" panose="020F0502020204030204" pitchFamily="34" charset="0"/>
                <a:cs typeface="Calibri" panose="020F0502020204030204" pitchFamily="34" charset="0"/>
                <a:hlinkClick r:id="rId2" action="ppaction://hlinksldjump"/>
              </a:rPr>
              <a:t>Results</a:t>
            </a:r>
            <a:r>
              <a:rPr lang="fr-FR" sz="1600" dirty="0">
                <a:latin typeface="Calibri" panose="020F0502020204030204" pitchFamily="34" charset="0"/>
                <a:cs typeface="Calibri" panose="020F0502020204030204" pitchFamily="34" charset="0"/>
                <a:hlinkClick r:id="rId2" action="ppaction://hlinksldjump"/>
              </a:rPr>
              <a:t> dates </a:t>
            </a:r>
            <a:endParaRPr lang="fr-FR" sz="1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165225" indent="180975">
              <a:buFont typeface="Arial" panose="020B0604020202020204" pitchFamily="34" charset="0"/>
              <a:buChar char="•"/>
            </a:pPr>
            <a:r>
              <a:rPr lang="fr-FR" sz="1600" dirty="0">
                <a:latin typeface="Calibri" panose="020F0502020204030204" pitchFamily="34" charset="0"/>
                <a:cs typeface="Calibri" panose="020F0502020204030204" pitchFamily="34" charset="0"/>
              </a:rPr>
              <a:t>Page 3: </a:t>
            </a:r>
            <a:r>
              <a:rPr lang="fr-FR" sz="1600" dirty="0">
                <a:latin typeface="Calibri" panose="020F0502020204030204" pitchFamily="34" charset="0"/>
                <a:cs typeface="Calibri" panose="020F0502020204030204" pitchFamily="34" charset="0"/>
                <a:hlinkClick r:id="rId3" action="ppaction://hlinksldjump"/>
              </a:rPr>
              <a:t>How and </a:t>
            </a:r>
            <a:r>
              <a:rPr lang="fr-FR" sz="1600" dirty="0" err="1">
                <a:latin typeface="Calibri" panose="020F0502020204030204" pitchFamily="34" charset="0"/>
                <a:cs typeface="Calibri" panose="020F0502020204030204" pitchFamily="34" charset="0"/>
                <a:hlinkClick r:id="rId3" action="ppaction://hlinksldjump"/>
              </a:rPr>
              <a:t>where</a:t>
            </a:r>
            <a:r>
              <a:rPr lang="fr-FR" sz="1600" dirty="0">
                <a:latin typeface="Calibri" panose="020F0502020204030204" pitchFamily="34" charset="0"/>
                <a:cs typeface="Calibri" panose="020F0502020204030204" pitchFamily="34" charset="0"/>
                <a:hlinkClick r:id="rId3" action="ppaction://hlinksldjump"/>
              </a:rPr>
              <a:t> to </a:t>
            </a:r>
            <a:r>
              <a:rPr lang="fr-FR" sz="1600" dirty="0" err="1">
                <a:latin typeface="Calibri" panose="020F0502020204030204" pitchFamily="34" charset="0"/>
                <a:cs typeface="Calibri" panose="020F0502020204030204" pitchFamily="34" charset="0"/>
                <a:hlinkClick r:id="rId3" action="ppaction://hlinksldjump"/>
              </a:rPr>
              <a:t>apply</a:t>
            </a:r>
            <a:r>
              <a:rPr lang="fr-FR" sz="1600" dirty="0">
                <a:latin typeface="Calibri" panose="020F0502020204030204" pitchFamily="34" charset="0"/>
                <a:cs typeface="Calibri" panose="020F0502020204030204" pitchFamily="34" charset="0"/>
                <a:hlinkClick r:id="rId3" action="ppaction://hlinksldjump"/>
              </a:rPr>
              <a:t> </a:t>
            </a:r>
            <a:r>
              <a:rPr lang="fr-FR" sz="1600" dirty="0">
                <a:solidFill>
                  <a:srgbClr val="339966"/>
                </a:solidFill>
                <a:latin typeface="Calibri" panose="020F0502020204030204" pitchFamily="34" charset="0"/>
                <a:cs typeface="Calibri" panose="020F0502020204030204" pitchFamily="34" charset="0"/>
                <a:hlinkClick r:id="rId3" action="ppaction://hlinksldjump"/>
              </a:rPr>
              <a:t>to </a:t>
            </a:r>
            <a:r>
              <a:rPr lang="fr-FR" sz="1600" dirty="0">
                <a:solidFill>
                  <a:srgbClr val="33996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Eiffel </a:t>
            </a:r>
            <a:endParaRPr lang="fr-FR" sz="1600" dirty="0">
              <a:solidFill>
                <a:srgbClr val="339966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165225" indent="180975">
              <a:buFont typeface="Arial" panose="020B0604020202020204" pitchFamily="34" charset="0"/>
              <a:buChar char="•"/>
            </a:pPr>
            <a:r>
              <a:rPr lang="fr-FR" sz="1600" dirty="0">
                <a:latin typeface="Calibri" panose="020F0502020204030204" pitchFamily="34" charset="0"/>
                <a:cs typeface="Calibri" panose="020F0502020204030204" pitchFamily="34" charset="0"/>
              </a:rPr>
              <a:t>Page 4: </a:t>
            </a:r>
            <a:r>
              <a:rPr lang="fr-FR" sz="1600" dirty="0" err="1">
                <a:latin typeface="Calibri" panose="020F0502020204030204" pitchFamily="34" charset="0"/>
                <a:cs typeface="Calibri" panose="020F0502020204030204" pitchFamily="34" charset="0"/>
                <a:hlinkClick r:id="rId4" action="ppaction://hlinksldjump"/>
              </a:rPr>
              <a:t>Creating</a:t>
            </a:r>
            <a:r>
              <a:rPr lang="fr-FR" sz="1600" dirty="0">
                <a:latin typeface="Calibri" panose="020F0502020204030204" pitchFamily="34" charset="0"/>
                <a:cs typeface="Calibri" panose="020F0502020204030204" pitchFamily="34" charset="0"/>
                <a:hlinkClick r:id="rId4" action="ppaction://hlinksldjump"/>
              </a:rPr>
              <a:t> </a:t>
            </a:r>
            <a:r>
              <a:rPr lang="fr-FR" sz="1600" dirty="0" err="1">
                <a:latin typeface="Calibri" panose="020F0502020204030204" pitchFamily="34" charset="0"/>
                <a:cs typeface="Calibri" panose="020F0502020204030204" pitchFamily="34" charset="0"/>
                <a:hlinkClick r:id="rId4" action="ppaction://hlinksldjump"/>
              </a:rPr>
              <a:t>your</a:t>
            </a:r>
            <a:r>
              <a:rPr lang="fr-FR" sz="1600" dirty="0">
                <a:latin typeface="Calibri" panose="020F0502020204030204" pitchFamily="34" charset="0"/>
                <a:cs typeface="Calibri" panose="020F0502020204030204" pitchFamily="34" charset="0"/>
                <a:hlinkClick r:id="rId4" action="ppaction://hlinksldjump"/>
              </a:rPr>
              <a:t> </a:t>
            </a:r>
            <a:r>
              <a:rPr lang="fr-FR" sz="1600" dirty="0" err="1">
                <a:latin typeface="Calibri" panose="020F0502020204030204" pitchFamily="34" charset="0"/>
                <a:cs typeface="Calibri" panose="020F0502020204030204" pitchFamily="34" charset="0"/>
                <a:hlinkClick r:id="rId4" action="ppaction://hlinksldjump"/>
              </a:rPr>
              <a:t>account</a:t>
            </a:r>
            <a:r>
              <a:rPr lang="fr-FR" sz="1600" dirty="0">
                <a:latin typeface="Calibri" panose="020F0502020204030204" pitchFamily="34" charset="0"/>
                <a:cs typeface="Calibri" panose="020F0502020204030204" pitchFamily="34" charset="0"/>
                <a:hlinkClick r:id="rId4" action="ppaction://hlinksldjump"/>
              </a:rPr>
              <a:t> on </a:t>
            </a:r>
            <a:r>
              <a:rPr lang="fr-FR" sz="1600" dirty="0" err="1">
                <a:latin typeface="Calibri" panose="020F0502020204030204" pitchFamily="34" charset="0"/>
                <a:cs typeface="Calibri" panose="020F0502020204030204" pitchFamily="34" charset="0"/>
                <a:hlinkClick r:id="rId4" action="ppaction://hlinksldjump"/>
              </a:rPr>
              <a:t>eCandidatures</a:t>
            </a:r>
            <a:endParaRPr lang="fr-FR" sz="1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165225" indent="180975">
              <a:buFont typeface="Arial" panose="020B0604020202020204" pitchFamily="34" charset="0"/>
              <a:buChar char="•"/>
            </a:pPr>
            <a:r>
              <a:rPr lang="fr-FR" sz="1600" dirty="0">
                <a:latin typeface="Calibri" panose="020F0502020204030204" pitchFamily="34" charset="0"/>
                <a:cs typeface="Calibri" panose="020F0502020204030204" pitchFamily="34" charset="0"/>
              </a:rPr>
              <a:t>Page 5: </a:t>
            </a:r>
            <a:r>
              <a:rPr lang="fr-FR" sz="1600" dirty="0">
                <a:latin typeface="Calibri" panose="020F0502020204030204" pitchFamily="34" charset="0"/>
                <a:cs typeface="Calibri" panose="020F0502020204030204" pitchFamily="34" charset="0"/>
                <a:hlinkClick r:id="rId5" action="ppaction://hlinksldjump"/>
              </a:rPr>
              <a:t>Documents </a:t>
            </a:r>
            <a:r>
              <a:rPr lang="fr-FR" sz="1600" dirty="0" err="1">
                <a:latin typeface="Calibri" panose="020F0502020204030204" pitchFamily="34" charset="0"/>
                <a:cs typeface="Calibri" panose="020F0502020204030204" pitchFamily="34" charset="0"/>
                <a:hlinkClick r:id="rId5" action="ppaction://hlinksldjump"/>
              </a:rPr>
              <a:t>needed</a:t>
            </a:r>
            <a:r>
              <a:rPr lang="fr-FR" sz="1600" dirty="0">
                <a:latin typeface="Calibri" panose="020F0502020204030204" pitchFamily="34" charset="0"/>
                <a:cs typeface="Calibri" panose="020F0502020204030204" pitchFamily="34" charset="0"/>
                <a:hlinkClick r:id="rId5" action="ppaction://hlinksldjump"/>
              </a:rPr>
              <a:t> for one application</a:t>
            </a:r>
            <a:endParaRPr lang="fr-FR" sz="1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165225" indent="180975">
              <a:buFont typeface="Arial" panose="020B0604020202020204" pitchFamily="34" charset="0"/>
              <a:buChar char="•"/>
            </a:pPr>
            <a:r>
              <a:rPr lang="fr-FR" sz="1600" dirty="0">
                <a:latin typeface="Calibri" panose="020F0502020204030204" pitchFamily="34" charset="0"/>
                <a:cs typeface="Calibri" panose="020F0502020204030204" pitchFamily="34" charset="0"/>
              </a:rPr>
              <a:t>Page 6: </a:t>
            </a:r>
            <a:r>
              <a:rPr lang="fr-FR" sz="1600" dirty="0" err="1">
                <a:latin typeface="Calibri" panose="020F0502020204030204" pitchFamily="34" charset="0"/>
                <a:cs typeface="Calibri" panose="020F0502020204030204" pitchFamily="34" charset="0"/>
                <a:hlinkClick r:id="rId6" action="ppaction://hlinksldjump"/>
              </a:rPr>
              <a:t>Filling</a:t>
            </a:r>
            <a:r>
              <a:rPr lang="fr-FR" sz="1600" dirty="0">
                <a:latin typeface="Calibri" panose="020F0502020204030204" pitchFamily="34" charset="0"/>
                <a:cs typeface="Calibri" panose="020F0502020204030204" pitchFamily="34" charset="0"/>
                <a:hlinkClick r:id="rId6" action="ppaction://hlinksldjump"/>
              </a:rPr>
              <a:t> in the extra </a:t>
            </a:r>
            <a:r>
              <a:rPr lang="fr-FR" sz="1600" dirty="0" err="1">
                <a:latin typeface="Calibri" panose="020F0502020204030204" pitchFamily="34" charset="0"/>
                <a:cs typeface="Calibri" panose="020F0502020204030204" pitchFamily="34" charset="0"/>
                <a:hlinkClick r:id="rId6" action="ppaction://hlinksldjump"/>
              </a:rPr>
              <a:t>form</a:t>
            </a:r>
            <a:endParaRPr lang="fr-FR" sz="1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165225" indent="180975">
              <a:buFont typeface="Arial" panose="020B0604020202020204" pitchFamily="34" charset="0"/>
              <a:buChar char="•"/>
            </a:pPr>
            <a:r>
              <a:rPr lang="fr-FR" sz="1600" dirty="0">
                <a:latin typeface="Calibri" panose="020F0502020204030204" pitchFamily="34" charset="0"/>
                <a:cs typeface="Calibri" panose="020F0502020204030204" pitchFamily="34" charset="0"/>
              </a:rPr>
              <a:t>Page 7: </a:t>
            </a:r>
            <a:r>
              <a:rPr lang="fr-FR" sz="1600" dirty="0" err="1">
                <a:latin typeface="Calibri" panose="020F0502020204030204" pitchFamily="34" charset="0"/>
                <a:cs typeface="Calibri" panose="020F0502020204030204" pitchFamily="34" charset="0"/>
                <a:hlinkClick r:id="rId7" action="ppaction://hlinksldjump"/>
              </a:rPr>
              <a:t>Sending</a:t>
            </a:r>
            <a:r>
              <a:rPr lang="fr-FR" sz="1600" dirty="0">
                <a:latin typeface="Calibri" panose="020F0502020204030204" pitchFamily="34" charset="0"/>
                <a:cs typeface="Calibri" panose="020F0502020204030204" pitchFamily="34" charset="0"/>
                <a:hlinkClick r:id="rId7" action="ppaction://hlinksldjump"/>
              </a:rPr>
              <a:t> </a:t>
            </a:r>
            <a:r>
              <a:rPr lang="fr-FR" sz="1600" dirty="0" err="1">
                <a:latin typeface="Calibri" panose="020F0502020204030204" pitchFamily="34" charset="0"/>
                <a:cs typeface="Calibri" panose="020F0502020204030204" pitchFamily="34" charset="0"/>
                <a:hlinkClick r:id="rId7" action="ppaction://hlinksldjump"/>
              </a:rPr>
              <a:t>your</a:t>
            </a:r>
            <a:r>
              <a:rPr lang="fr-FR" sz="1600" dirty="0">
                <a:latin typeface="Calibri" panose="020F0502020204030204" pitchFamily="34" charset="0"/>
                <a:cs typeface="Calibri" panose="020F0502020204030204" pitchFamily="34" charset="0"/>
                <a:hlinkClick r:id="rId7" action="ppaction://hlinksldjump"/>
              </a:rPr>
              <a:t> application + </a:t>
            </a:r>
            <a:r>
              <a:rPr lang="fr-FR" sz="1600" dirty="0" err="1">
                <a:latin typeface="Calibri" panose="020F0502020204030204" pitchFamily="34" charset="0"/>
                <a:cs typeface="Calibri" panose="020F0502020204030204" pitchFamily="34" charset="0"/>
                <a:hlinkClick r:id="rId7" action="ppaction://hlinksldjump"/>
              </a:rPr>
              <a:t>What</a:t>
            </a:r>
            <a:r>
              <a:rPr lang="fr-FR" sz="1600" dirty="0">
                <a:latin typeface="Calibri" panose="020F0502020204030204" pitchFamily="34" charset="0"/>
                <a:cs typeface="Calibri" panose="020F0502020204030204" pitchFamily="34" charset="0"/>
                <a:hlinkClick r:id="rId7" action="ppaction://hlinksldjump"/>
              </a:rPr>
              <a:t> </a:t>
            </a:r>
            <a:r>
              <a:rPr lang="fr-FR" sz="1600" dirty="0" err="1">
                <a:latin typeface="Calibri" panose="020F0502020204030204" pitchFamily="34" charset="0"/>
                <a:cs typeface="Calibri" panose="020F0502020204030204" pitchFamily="34" charset="0"/>
                <a:hlinkClick r:id="rId7" action="ppaction://hlinksldjump"/>
              </a:rPr>
              <a:t>happens</a:t>
            </a:r>
            <a:r>
              <a:rPr lang="fr-FR" sz="1600" dirty="0">
                <a:latin typeface="Calibri" panose="020F0502020204030204" pitchFamily="34" charset="0"/>
                <a:cs typeface="Calibri" panose="020F0502020204030204" pitchFamily="34" charset="0"/>
                <a:hlinkClick r:id="rId7" action="ppaction://hlinksldjump"/>
              </a:rPr>
              <a:t> </a:t>
            </a:r>
            <a:r>
              <a:rPr lang="fr-FR" sz="1600" dirty="0" err="1">
                <a:latin typeface="Calibri" panose="020F0502020204030204" pitchFamily="34" charset="0"/>
                <a:cs typeface="Calibri" panose="020F0502020204030204" pitchFamily="34" charset="0"/>
                <a:hlinkClick r:id="rId7" action="ppaction://hlinksldjump"/>
              </a:rPr>
              <a:t>next</a:t>
            </a:r>
            <a:r>
              <a:rPr lang="fr-FR" sz="1600" dirty="0">
                <a:latin typeface="Calibri" panose="020F0502020204030204" pitchFamily="34" charset="0"/>
                <a:cs typeface="Calibri" panose="020F0502020204030204" pitchFamily="34" charset="0"/>
                <a:hlinkClick r:id="rId7" action="ppaction://hlinksldjump"/>
              </a:rPr>
              <a:t>?</a:t>
            </a:r>
            <a:endParaRPr lang="fr-FR" sz="1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165225" indent="180975">
              <a:buFont typeface="Arial" panose="020B0604020202020204" pitchFamily="34" charset="0"/>
              <a:buChar char="•"/>
            </a:pPr>
            <a:r>
              <a:rPr lang="fr-FR" sz="1600" dirty="0">
                <a:latin typeface="Calibri" panose="020F0502020204030204" pitchFamily="34" charset="0"/>
                <a:cs typeface="Calibri" panose="020F0502020204030204" pitchFamily="34" charset="0"/>
              </a:rPr>
              <a:t>Page 8: </a:t>
            </a:r>
            <a:r>
              <a:rPr lang="fr-FR" sz="1600" dirty="0" err="1">
                <a:latin typeface="Calibri" panose="020F0502020204030204" pitchFamily="34" charset="0"/>
                <a:cs typeface="Calibri" panose="020F0502020204030204" pitchFamily="34" charset="0"/>
                <a:hlinkClick r:id="rId8" action="ppaction://hlinksldjump"/>
              </a:rPr>
              <a:t>eCandidatures</a:t>
            </a:r>
            <a:r>
              <a:rPr lang="fr-FR" sz="1600" dirty="0">
                <a:latin typeface="Calibri" panose="020F0502020204030204" pitchFamily="34" charset="0"/>
                <a:cs typeface="Calibri" panose="020F0502020204030204" pitchFamily="34" charset="0"/>
                <a:hlinkClick r:id="rId8" action="ppaction://hlinksldjump"/>
              </a:rPr>
              <a:t> </a:t>
            </a:r>
            <a:r>
              <a:rPr lang="fr-FR" sz="1600" dirty="0" err="1">
                <a:latin typeface="Calibri" panose="020F0502020204030204" pitchFamily="34" charset="0"/>
                <a:cs typeface="Calibri" panose="020F0502020204030204" pitchFamily="34" charset="0"/>
                <a:hlinkClick r:id="rId8" action="ppaction://hlinksldjump"/>
              </a:rPr>
              <a:t>technical</a:t>
            </a:r>
            <a:r>
              <a:rPr lang="fr-FR" sz="1600" dirty="0">
                <a:latin typeface="Calibri" panose="020F0502020204030204" pitchFamily="34" charset="0"/>
                <a:cs typeface="Calibri" panose="020F0502020204030204" pitchFamily="34" charset="0"/>
                <a:hlinkClick r:id="rId8" action="ppaction://hlinksldjump"/>
              </a:rPr>
              <a:t> FAQ</a:t>
            </a:r>
            <a:endParaRPr lang="fr-FR" sz="1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fr-FR" sz="1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fr-FR" sz="1600" dirty="0">
                <a:latin typeface="Calibri" panose="020F0502020204030204" pitchFamily="34" charset="0"/>
                <a:cs typeface="Calibri" panose="020F0502020204030204" pitchFamily="34" charset="0"/>
              </a:rPr>
              <a:t>The </a:t>
            </a:r>
            <a:r>
              <a:rPr lang="fr-FR" sz="1600" b="1" dirty="0" err="1">
                <a:solidFill>
                  <a:srgbClr val="051887"/>
                </a:solidFill>
                <a:latin typeface="Calibri" panose="020F0502020204030204" pitchFamily="34" charset="0"/>
                <a:cs typeface="Calibri" panose="020F0502020204030204" pitchFamily="34" charset="0"/>
                <a:hlinkClick r:id="rId9"/>
              </a:rPr>
              <a:t>eCandidatures</a:t>
            </a:r>
            <a:r>
              <a:rPr lang="fr-FR" sz="1600" b="1" dirty="0">
                <a:solidFill>
                  <a:srgbClr val="051887"/>
                </a:solidFill>
                <a:latin typeface="Calibri" panose="020F0502020204030204" pitchFamily="34" charset="0"/>
                <a:cs typeface="Calibri" panose="020F0502020204030204" pitchFamily="34" charset="0"/>
                <a:hlinkClick r:id="rId9"/>
              </a:rPr>
              <a:t> platform</a:t>
            </a:r>
            <a:r>
              <a:rPr lang="fr-FR" sz="1600" b="1" dirty="0">
                <a:solidFill>
                  <a:srgbClr val="05188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for Law, Computer Sciences, Administration and Communication, Information and Communication</a:t>
            </a:r>
            <a:endParaRPr lang="fr-FR" sz="1600" b="1" dirty="0">
              <a:solidFill>
                <a:srgbClr val="051887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fr-FR" sz="1600" b="1" dirty="0">
                <a:solidFill>
                  <a:srgbClr val="05188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as the Eiffel </a:t>
            </a:r>
            <a:r>
              <a:rPr lang="fr-FR" sz="1600" b="1" dirty="0" err="1">
                <a:solidFill>
                  <a:srgbClr val="05188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scholarship</a:t>
            </a:r>
            <a:r>
              <a:rPr lang="fr-FR" sz="1600" b="1" dirty="0">
                <a:solidFill>
                  <a:srgbClr val="05188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sz="1600" b="1" dirty="0" err="1">
                <a:solidFill>
                  <a:srgbClr val="05188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is</a:t>
            </a:r>
            <a:r>
              <a:rPr lang="fr-FR" sz="1600" b="1" dirty="0">
                <a:solidFill>
                  <a:srgbClr val="05188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sz="1600" b="1" dirty="0" err="1">
                <a:solidFill>
                  <a:srgbClr val="05188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concerned</a:t>
            </a:r>
            <a:endParaRPr lang="fr-FR" sz="1600" b="1" dirty="0">
              <a:solidFill>
                <a:srgbClr val="051887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fr-FR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will</a:t>
            </a:r>
            <a:r>
              <a:rPr lang="fr-FR" sz="1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be</a:t>
            </a:r>
            <a:r>
              <a:rPr lang="fr-FR" sz="1600" dirty="0">
                <a:latin typeface="Calibri" panose="020F0502020204030204" pitchFamily="34" charset="0"/>
                <a:cs typeface="Calibri" panose="020F0502020204030204" pitchFamily="34" charset="0"/>
              </a:rPr>
              <a:t> accessible </a:t>
            </a:r>
            <a:r>
              <a:rPr lang="fr-FR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from</a:t>
            </a:r>
            <a:r>
              <a:rPr lang="fr-FR" sz="1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sz="1600" b="1" i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October</a:t>
            </a:r>
            <a:r>
              <a:rPr lang="fr-FR" sz="1600" b="1" i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ber</a:t>
            </a:r>
            <a:r>
              <a:rPr lang="fr-FR" sz="1600" b="1" i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24th up </a:t>
            </a:r>
            <a:r>
              <a:rPr lang="fr-FR" sz="1600" b="1" i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until</a:t>
            </a:r>
            <a:r>
              <a:rPr lang="fr-FR" sz="1600" b="1" i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sz="1600" b="1" i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November</a:t>
            </a:r>
            <a:r>
              <a:rPr lang="fr-FR" sz="1600" b="1" i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17th, 2024</a:t>
            </a:r>
            <a:r>
              <a:rPr lang="fr-FR" sz="1600" i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endParaRPr lang="fr-FR" sz="1600" i="1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fr-FR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Before</a:t>
            </a:r>
            <a:r>
              <a:rPr lang="fr-FR" sz="1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that</a:t>
            </a:r>
            <a:r>
              <a:rPr lang="fr-FR" sz="16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fr-FR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you</a:t>
            </a:r>
            <a:r>
              <a:rPr lang="fr-FR" sz="1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will</a:t>
            </a:r>
            <a:r>
              <a:rPr lang="fr-FR" sz="1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only</a:t>
            </a:r>
            <a:r>
              <a:rPr lang="fr-FR" sz="1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be</a:t>
            </a:r>
            <a:r>
              <a:rPr lang="fr-FR" sz="1600" dirty="0">
                <a:latin typeface="Calibri" panose="020F0502020204030204" pitchFamily="34" charset="0"/>
                <a:cs typeface="Calibri" panose="020F0502020204030204" pitchFamily="34" charset="0"/>
              </a:rPr>
              <a:t> able to </a:t>
            </a:r>
            <a:r>
              <a:rPr lang="fr-FR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create</a:t>
            </a:r>
            <a:r>
              <a:rPr lang="fr-FR" sz="1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your</a:t>
            </a:r>
            <a:r>
              <a:rPr lang="fr-FR" sz="1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account</a:t>
            </a:r>
            <a:r>
              <a:rPr lang="fr-FR" sz="1600" dirty="0">
                <a:latin typeface="Calibri" panose="020F0502020204030204" pitchFamily="34" charset="0"/>
                <a:cs typeface="Calibri" panose="020F0502020204030204" pitchFamily="34" charset="0"/>
              </a:rPr>
              <a:t> and </a:t>
            </a:r>
            <a:r>
              <a:rPr lang="fr-FR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fill</a:t>
            </a:r>
            <a:r>
              <a:rPr lang="fr-FR" sz="1600" dirty="0">
                <a:latin typeface="Calibri" panose="020F0502020204030204" pitchFamily="34" charset="0"/>
                <a:cs typeface="Calibri" panose="020F0502020204030204" pitchFamily="34" charset="0"/>
              </a:rPr>
              <a:t> in </a:t>
            </a:r>
            <a:r>
              <a:rPr lang="fr-FR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your</a:t>
            </a:r>
            <a:r>
              <a:rPr lang="fr-FR" sz="1600" dirty="0">
                <a:latin typeface="Calibri" panose="020F0502020204030204" pitchFamily="34" charset="0"/>
                <a:cs typeface="Calibri" panose="020F0502020204030204" pitchFamily="34" charset="0"/>
              </a:rPr>
              <a:t> information.</a:t>
            </a:r>
            <a:endParaRPr lang="fr-FR" sz="1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fr-FR" sz="1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fr-FR" sz="1600" b="1" dirty="0" err="1">
                <a:latin typeface="Calibri" panose="020F0502020204030204" pitchFamily="34" charset="0"/>
                <a:cs typeface="Calibri" panose="020F0502020204030204" pitchFamily="34" charset="0"/>
              </a:rPr>
              <a:t>We</a:t>
            </a:r>
            <a:r>
              <a:rPr lang="fr-FR" sz="16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sz="1600" b="1" dirty="0" err="1">
                <a:latin typeface="Calibri" panose="020F0502020204030204" pitchFamily="34" charset="0"/>
                <a:cs typeface="Calibri" panose="020F0502020204030204" pitchFamily="34" charset="0"/>
              </a:rPr>
              <a:t>strongly</a:t>
            </a:r>
            <a:r>
              <a:rPr lang="fr-FR" sz="1600" b="1" dirty="0">
                <a:latin typeface="Calibri" panose="020F0502020204030204" pitchFamily="34" charset="0"/>
                <a:cs typeface="Calibri" panose="020F0502020204030204" pitchFamily="34" charset="0"/>
              </a:rPr>
              <a:t> encourage </a:t>
            </a:r>
            <a:r>
              <a:rPr lang="fr-FR" sz="1600" b="1" dirty="0" err="1">
                <a:latin typeface="Calibri" panose="020F0502020204030204" pitchFamily="34" charset="0"/>
                <a:cs typeface="Calibri" panose="020F0502020204030204" pitchFamily="34" charset="0"/>
              </a:rPr>
              <a:t>you</a:t>
            </a:r>
            <a:r>
              <a:rPr lang="fr-FR" sz="1600" b="1" dirty="0">
                <a:latin typeface="Calibri" panose="020F0502020204030204" pitchFamily="34" charset="0"/>
                <a:cs typeface="Calibri" panose="020F0502020204030204" pitchFamily="34" charset="0"/>
              </a:rPr>
              <a:t> to </a:t>
            </a:r>
            <a:r>
              <a:rPr lang="fr-FR" sz="1600" b="1" dirty="0" err="1">
                <a:latin typeface="Calibri" panose="020F0502020204030204" pitchFamily="34" charset="0"/>
                <a:cs typeface="Calibri" panose="020F0502020204030204" pitchFamily="34" charset="0"/>
              </a:rPr>
              <a:t>avoid</a:t>
            </a:r>
            <a:r>
              <a:rPr lang="fr-FR" sz="16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sz="1600" b="1" dirty="0" err="1">
                <a:latin typeface="Calibri" panose="020F0502020204030204" pitchFamily="34" charset="0"/>
                <a:cs typeface="Calibri" panose="020F0502020204030204" pitchFamily="34" charset="0"/>
              </a:rPr>
              <a:t>applying</a:t>
            </a:r>
            <a:r>
              <a:rPr lang="fr-FR" sz="16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sz="1600" dirty="0">
                <a:latin typeface="Calibri" panose="020F0502020204030204" pitchFamily="34" charset="0"/>
                <a:cs typeface="Calibri" panose="020F0502020204030204" pitchFamily="34" charset="0"/>
              </a:rPr>
              <a:t>at the last minute in case </a:t>
            </a:r>
            <a:r>
              <a:rPr lang="fr-FR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your</a:t>
            </a:r>
            <a:r>
              <a:rPr lang="fr-FR" sz="1600" dirty="0">
                <a:latin typeface="Calibri" panose="020F0502020204030204" pitchFamily="34" charset="0"/>
                <a:cs typeface="Calibri" panose="020F0502020204030204" pitchFamily="34" charset="0"/>
              </a:rPr>
              <a:t> application </a:t>
            </a:r>
            <a:r>
              <a:rPr lang="fr-FR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would</a:t>
            </a:r>
            <a:r>
              <a:rPr lang="fr-FR" sz="1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be</a:t>
            </a:r>
            <a:r>
              <a:rPr lang="fr-FR" sz="1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deemed</a:t>
            </a:r>
            <a:r>
              <a:rPr lang="fr-FR" sz="1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incomplete</a:t>
            </a:r>
            <a:r>
              <a:rPr lang="fr-FR" sz="1600" dirty="0"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endParaRPr lang="fr-FR" sz="1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fr-FR" sz="1600" dirty="0">
                <a:latin typeface="Calibri" panose="020F0502020204030204" pitchFamily="34" charset="0"/>
                <a:cs typeface="Calibri" panose="020F0502020204030204" pitchFamily="34" charset="0"/>
              </a:rPr>
              <a:t>The International Office </a:t>
            </a:r>
            <a:r>
              <a:rPr lang="fr-FR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will</a:t>
            </a:r>
            <a:r>
              <a:rPr lang="fr-FR" sz="1600" dirty="0">
                <a:latin typeface="Calibri" panose="020F0502020204030204" pitchFamily="34" charset="0"/>
                <a:cs typeface="Calibri" panose="020F0502020204030204" pitchFamily="34" charset="0"/>
              </a:rPr>
              <a:t> not </a:t>
            </a:r>
            <a:r>
              <a:rPr lang="fr-FR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accept</a:t>
            </a:r>
            <a:r>
              <a:rPr lang="fr-FR" sz="1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any</a:t>
            </a:r>
            <a:r>
              <a:rPr lang="fr-FR" sz="1600" dirty="0">
                <a:latin typeface="Calibri" panose="020F0502020204030204" pitchFamily="34" charset="0"/>
                <a:cs typeface="Calibri" panose="020F0502020204030204" pitchFamily="34" charset="0"/>
              </a:rPr>
              <a:t> application </a:t>
            </a:r>
            <a:r>
              <a:rPr lang="fr-FR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which</a:t>
            </a:r>
            <a:r>
              <a:rPr lang="fr-FR" sz="1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would</a:t>
            </a:r>
            <a:r>
              <a:rPr lang="fr-FR" sz="1600" dirty="0">
                <a:latin typeface="Calibri" panose="020F0502020204030204" pitchFamily="34" charset="0"/>
                <a:cs typeface="Calibri" panose="020F0502020204030204" pitchFamily="34" charset="0"/>
              </a:rPr>
              <a:t> have been sent </a:t>
            </a:r>
            <a:r>
              <a:rPr lang="fr-FR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after</a:t>
            </a:r>
            <a:r>
              <a:rPr lang="fr-FR" sz="1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sz="1600" i="1" u="sng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November</a:t>
            </a:r>
            <a:r>
              <a:rPr lang="fr-FR" sz="1600" i="1" u="sng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17th, 2024, 11:59 pm</a:t>
            </a:r>
            <a:r>
              <a:rPr lang="fr-FR" sz="1600" i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fr-FR" sz="1600" i="1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endParaRPr lang="fr-FR" sz="1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/>
        </p:nvPicPr>
        <p:blipFill rotWithShape="1">
          <a:blip r:embed="rId1"/>
          <a:srcRect t="36000" b="39800"/>
          <a:stretch>
            <a:fillRect/>
          </a:stretch>
        </p:blipFill>
        <p:spPr>
          <a:xfrm>
            <a:off x="0" y="-23115"/>
            <a:ext cx="12192000" cy="643803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0" y="-23852"/>
            <a:ext cx="12192000" cy="643803"/>
          </a:xfrm>
          <a:prstGeom prst="rect">
            <a:avLst/>
          </a:prstGeom>
          <a:solidFill>
            <a:srgbClr val="061987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Titre 1"/>
          <p:cNvSpPr txBox="1"/>
          <p:nvPr/>
        </p:nvSpPr>
        <p:spPr>
          <a:xfrm>
            <a:off x="0" y="-27384"/>
            <a:ext cx="12192000" cy="648072"/>
          </a:xfrm>
          <a:prstGeom prst="rect">
            <a:avLst/>
          </a:prstGeom>
        </p:spPr>
        <p:txBody>
          <a:bodyPr anchor="ctr"/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4C84B1"/>
                </a:solidFill>
                <a:latin typeface="+mj-lt"/>
                <a:ea typeface="Arial" panose="020B0604020202020204" pitchFamily="34" charset="0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4C84B1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4C84B1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4C84B1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4C84B1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4C84B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4C84B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4C84B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4C84B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r>
              <a:rPr lang="fr-FR" sz="3600" kern="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Specificities</a:t>
            </a:r>
            <a:r>
              <a:rPr lang="fr-FR" sz="3600" kern="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of the Eiffel </a:t>
            </a:r>
            <a:r>
              <a:rPr lang="fr-FR" sz="3600" kern="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scholarship</a:t>
            </a:r>
            <a:r>
              <a:rPr lang="fr-FR" sz="3600" kern="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+ </a:t>
            </a:r>
            <a:r>
              <a:rPr lang="fr-FR" sz="3600" kern="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Results</a:t>
            </a:r>
            <a:r>
              <a:rPr lang="fr-FR" sz="3600" kern="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dates</a:t>
            </a:r>
            <a:endParaRPr lang="fr-FR" sz="3600" kern="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140" name="Connecteur droit 139"/>
          <p:cNvCxnSpPr/>
          <p:nvPr/>
        </p:nvCxnSpPr>
        <p:spPr>
          <a:xfrm>
            <a:off x="5495858" y="1124744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5" name="Connecteur droit 144"/>
          <p:cNvCxnSpPr/>
          <p:nvPr/>
        </p:nvCxnSpPr>
        <p:spPr>
          <a:xfrm>
            <a:off x="5489490" y="2190738"/>
            <a:ext cx="0" cy="0"/>
          </a:xfrm>
          <a:prstGeom prst="line">
            <a:avLst/>
          </a:prstGeom>
          <a:ln w="28575">
            <a:solidFill>
              <a:srgbClr val="05188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ZoneTexte 23"/>
          <p:cNvSpPr txBox="1"/>
          <p:nvPr/>
        </p:nvSpPr>
        <p:spPr>
          <a:xfrm>
            <a:off x="263352" y="836712"/>
            <a:ext cx="7128792" cy="15684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fr-FR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Make</a:t>
            </a:r>
            <a:r>
              <a:rPr lang="fr-FR" sz="1600" dirty="0">
                <a:latin typeface="Calibri" panose="020F0502020204030204" pitchFamily="34" charset="0"/>
                <a:cs typeface="Calibri" panose="020F0502020204030204" pitchFamily="34" charset="0"/>
              </a:rPr>
              <a:t> sure </a:t>
            </a:r>
            <a:r>
              <a:rPr lang="fr-FR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you</a:t>
            </a:r>
            <a:r>
              <a:rPr lang="fr-FR" sz="1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visit</a:t>
            </a:r>
            <a:r>
              <a:rPr lang="fr-FR" sz="1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sz="1600" b="1" dirty="0" err="1">
                <a:latin typeface="Calibri" panose="020F0502020204030204" pitchFamily="34" charset="0"/>
                <a:cs typeface="Calibri" panose="020F0502020204030204" pitchFamily="34" charset="0"/>
                <a:hlinkClick r:id="rId2"/>
              </a:rPr>
              <a:t>our</a:t>
            </a:r>
            <a:r>
              <a:rPr lang="fr-FR" sz="1600" b="1" dirty="0">
                <a:latin typeface="Calibri" panose="020F0502020204030204" pitchFamily="34" charset="0"/>
                <a:cs typeface="Calibri" panose="020F0502020204030204" pitchFamily="34" charset="0"/>
                <a:hlinkClick r:id="rId2"/>
              </a:rPr>
              <a:t> </a:t>
            </a:r>
            <a:r>
              <a:rPr lang="fr-FR" sz="1600" b="1" dirty="0" err="1">
                <a:latin typeface="Calibri" panose="020F0502020204030204" pitchFamily="34" charset="0"/>
                <a:cs typeface="Calibri" panose="020F0502020204030204" pitchFamily="34" charset="0"/>
                <a:hlinkClick r:id="rId2"/>
              </a:rPr>
              <a:t>webpage</a:t>
            </a:r>
            <a:r>
              <a:rPr lang="fr-FR" sz="1600" dirty="0">
                <a:latin typeface="Calibri" panose="020F0502020204030204" pitchFamily="34" charset="0"/>
                <a:cs typeface="Calibri" panose="020F0502020204030204" pitchFamily="34" charset="0"/>
              </a:rPr>
              <a:t> and go </a:t>
            </a:r>
            <a:r>
              <a:rPr lang="fr-FR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through</a:t>
            </a:r>
            <a:r>
              <a:rPr lang="fr-FR" sz="1600" dirty="0">
                <a:latin typeface="Calibri" panose="020F0502020204030204" pitchFamily="34" charset="0"/>
                <a:cs typeface="Calibri" panose="020F0502020204030204" pitchFamily="34" charset="0"/>
              </a:rPr>
              <a:t> the </a:t>
            </a:r>
            <a:r>
              <a:rPr lang="fr-FR" sz="1600" b="1" dirty="0">
                <a:latin typeface="Calibri" panose="020F0502020204030204" pitchFamily="34" charset="0"/>
                <a:cs typeface="Calibri" panose="020F0502020204030204" pitchFamily="34" charset="0"/>
                <a:hlinkClick r:id="rId3"/>
              </a:rPr>
              <a:t>program </a:t>
            </a:r>
            <a:r>
              <a:rPr lang="fr-FR" sz="1600" b="1" dirty="0" err="1">
                <a:latin typeface="Calibri" panose="020F0502020204030204" pitchFamily="34" charset="0"/>
                <a:cs typeface="Calibri" panose="020F0502020204030204" pitchFamily="34" charset="0"/>
                <a:hlinkClick r:id="rId3"/>
              </a:rPr>
              <a:t>rules</a:t>
            </a:r>
            <a:r>
              <a:rPr lang="fr-FR" sz="1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before</a:t>
            </a:r>
            <a:r>
              <a:rPr lang="fr-FR" sz="1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applying</a:t>
            </a:r>
            <a:r>
              <a:rPr lang="fr-FR" sz="1600" dirty="0"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fr-FR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you</a:t>
            </a:r>
            <a:r>
              <a:rPr lang="fr-FR" sz="1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will</a:t>
            </a:r>
            <a:r>
              <a:rPr lang="fr-FR" sz="1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there</a:t>
            </a:r>
            <a:r>
              <a:rPr lang="fr-FR" sz="1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find</a:t>
            </a:r>
            <a:r>
              <a:rPr lang="fr-FR" sz="1600" dirty="0">
                <a:latin typeface="Calibri" panose="020F0502020204030204" pitchFamily="34" charset="0"/>
                <a:cs typeface="Calibri" panose="020F0502020204030204" pitchFamily="34" charset="0"/>
              </a:rPr>
              <a:t> all </a:t>
            </a:r>
            <a:r>
              <a:rPr lang="fr-FR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necessary</a:t>
            </a:r>
            <a:r>
              <a:rPr lang="fr-FR" sz="1600" dirty="0">
                <a:latin typeface="Calibri" panose="020F0502020204030204" pitchFamily="34" charset="0"/>
                <a:cs typeface="Calibri" panose="020F0502020204030204" pitchFamily="34" charset="0"/>
              </a:rPr>
              <a:t> information </a:t>
            </a:r>
            <a:r>
              <a:rPr lang="fr-FR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regarding</a:t>
            </a:r>
            <a:r>
              <a:rPr lang="fr-FR" sz="1600" dirty="0">
                <a:latin typeface="Calibri" panose="020F0502020204030204" pitchFamily="34" charset="0"/>
                <a:cs typeface="Calibri" panose="020F0502020204030204" pitchFamily="34" charset="0"/>
              </a:rPr>
              <a:t> the </a:t>
            </a:r>
            <a:r>
              <a:rPr lang="fr-FR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benefits</a:t>
            </a:r>
            <a:r>
              <a:rPr lang="fr-FR" sz="1600" dirty="0">
                <a:latin typeface="Calibri" panose="020F0502020204030204" pitchFamily="34" charset="0"/>
                <a:cs typeface="Calibri" panose="020F0502020204030204" pitchFamily="34" charset="0"/>
              </a:rPr>
              <a:t> of the Eiffel </a:t>
            </a:r>
            <a:r>
              <a:rPr lang="fr-FR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scholarship</a:t>
            </a:r>
            <a:r>
              <a:rPr lang="fr-FR" sz="1600" dirty="0">
                <a:latin typeface="Calibri" panose="020F0502020204030204" pitchFamily="34" charset="0"/>
                <a:cs typeface="Calibri" panose="020F0502020204030204" pitchFamily="34" charset="0"/>
              </a:rPr>
              <a:t> as </a:t>
            </a:r>
            <a:r>
              <a:rPr lang="fr-FR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well</a:t>
            </a:r>
            <a:r>
              <a:rPr lang="fr-FR" sz="1600" dirty="0">
                <a:latin typeface="Calibri" panose="020F0502020204030204" pitchFamily="34" charset="0"/>
                <a:cs typeface="Calibri" panose="020F0502020204030204" pitchFamily="34" charset="0"/>
              </a:rPr>
              <a:t> as the conditions to </a:t>
            </a:r>
            <a:r>
              <a:rPr lang="fr-FR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apply</a:t>
            </a:r>
            <a:r>
              <a:rPr lang="fr-FR" sz="1600" dirty="0"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endParaRPr lang="fr-FR" sz="1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fr-FR" sz="1600" dirty="0">
                <a:latin typeface="Calibri" panose="020F0502020204030204" pitchFamily="34" charset="0"/>
                <a:cs typeface="Calibri" panose="020F0502020204030204" pitchFamily="34" charset="0"/>
              </a:rPr>
              <a:t>Eligible candidates must fit the </a:t>
            </a:r>
            <a:r>
              <a:rPr lang="fr-FR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following</a:t>
            </a:r>
            <a:r>
              <a:rPr lang="fr-FR" sz="1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criteria</a:t>
            </a:r>
            <a:r>
              <a:rPr lang="fr-FR" sz="1600" dirty="0"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  <a:endParaRPr lang="fr-FR" sz="1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8" name="Rectangle à coins arrondis 69"/>
          <p:cNvSpPr/>
          <p:nvPr/>
        </p:nvSpPr>
        <p:spPr>
          <a:xfrm>
            <a:off x="1040036" y="2523300"/>
            <a:ext cx="5199980" cy="2489876"/>
          </a:xfrm>
          <a:prstGeom prst="roundRect">
            <a:avLst/>
          </a:prstGeom>
          <a:solidFill>
            <a:schemeClr val="bg1"/>
          </a:solidFill>
          <a:ln>
            <a:solidFill>
              <a:srgbClr val="05188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fr-FR" sz="1500" dirty="0">
                <a:solidFill>
                  <a:srgbClr val="05188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Born </a:t>
            </a:r>
            <a:r>
              <a:rPr lang="fr-FR" sz="1500" b="1" dirty="0" err="1">
                <a:solidFill>
                  <a:srgbClr val="05188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after</a:t>
            </a:r>
            <a:r>
              <a:rPr lang="fr-FR" sz="1500" b="1" dirty="0">
                <a:solidFill>
                  <a:srgbClr val="05188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March 31st, </a:t>
            </a:r>
            <a:r>
              <a:rPr lang="fr-FR" sz="1500" b="1" i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1997</a:t>
            </a:r>
            <a:r>
              <a:rPr lang="fr-FR" sz="1500" dirty="0">
                <a:solidFill>
                  <a:srgbClr val="05188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;</a:t>
            </a:r>
            <a:endParaRPr lang="fr-FR" sz="1500" dirty="0">
              <a:solidFill>
                <a:srgbClr val="051887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fr-FR" sz="1500" dirty="0">
              <a:solidFill>
                <a:srgbClr val="051887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fr-FR" sz="1500" b="1" dirty="0" err="1">
                <a:solidFill>
                  <a:srgbClr val="05188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Foreign</a:t>
            </a:r>
            <a:r>
              <a:rPr lang="fr-FR" sz="1500" b="1" dirty="0">
                <a:solidFill>
                  <a:srgbClr val="05188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sz="1500" b="1" dirty="0" err="1">
                <a:solidFill>
                  <a:srgbClr val="05188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nationals</a:t>
            </a:r>
            <a:r>
              <a:rPr lang="fr-FR" sz="1500" b="1" dirty="0">
                <a:solidFill>
                  <a:srgbClr val="05188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sz="1500" b="1" dirty="0" err="1">
                <a:solidFill>
                  <a:srgbClr val="05188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only</a:t>
            </a:r>
            <a:r>
              <a:rPr lang="fr-FR" sz="1500" dirty="0">
                <a:solidFill>
                  <a:srgbClr val="05188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if </a:t>
            </a:r>
            <a:r>
              <a:rPr lang="fr-FR" sz="1500" dirty="0" err="1">
                <a:solidFill>
                  <a:srgbClr val="05188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you</a:t>
            </a:r>
            <a:r>
              <a:rPr lang="fr-FR" sz="1500" dirty="0">
                <a:solidFill>
                  <a:srgbClr val="05188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sz="1500" dirty="0" err="1">
                <a:solidFill>
                  <a:srgbClr val="05188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hold</a:t>
            </a:r>
            <a:r>
              <a:rPr lang="fr-FR" sz="1500" dirty="0">
                <a:solidFill>
                  <a:srgbClr val="05188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 French </a:t>
            </a:r>
            <a:r>
              <a:rPr lang="fr-FR" sz="1500" dirty="0" err="1">
                <a:solidFill>
                  <a:srgbClr val="05188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citizenship</a:t>
            </a:r>
            <a:r>
              <a:rPr lang="fr-FR" sz="1500" dirty="0">
                <a:solidFill>
                  <a:srgbClr val="05188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fr-FR" sz="1500" dirty="0" err="1">
                <a:solidFill>
                  <a:srgbClr val="05188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your</a:t>
            </a:r>
            <a:r>
              <a:rPr lang="fr-FR" sz="1500" dirty="0">
                <a:solidFill>
                  <a:srgbClr val="05188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application </a:t>
            </a:r>
            <a:r>
              <a:rPr lang="fr-FR" sz="1500" u="sng" dirty="0" err="1">
                <a:solidFill>
                  <a:srgbClr val="05188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cannot</a:t>
            </a:r>
            <a:r>
              <a:rPr lang="fr-FR" sz="1500" dirty="0">
                <a:solidFill>
                  <a:srgbClr val="05188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sz="1500" dirty="0" err="1">
                <a:solidFill>
                  <a:srgbClr val="05188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be</a:t>
            </a:r>
            <a:r>
              <a:rPr lang="fr-FR" sz="1500" dirty="0">
                <a:solidFill>
                  <a:srgbClr val="05188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sz="1500" dirty="0" err="1">
                <a:solidFill>
                  <a:srgbClr val="05188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selected</a:t>
            </a:r>
            <a:r>
              <a:rPr lang="fr-FR" sz="1500" dirty="0">
                <a:solidFill>
                  <a:srgbClr val="05188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for the </a:t>
            </a:r>
            <a:r>
              <a:rPr lang="fr-FR" sz="1500" dirty="0" err="1">
                <a:solidFill>
                  <a:srgbClr val="05188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scholarship</a:t>
            </a:r>
            <a:r>
              <a:rPr lang="fr-FR" sz="1500" dirty="0">
                <a:solidFill>
                  <a:srgbClr val="05188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;</a:t>
            </a:r>
            <a:endParaRPr lang="fr-FR" sz="1500" dirty="0">
              <a:solidFill>
                <a:srgbClr val="051887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fr-FR" sz="1500" dirty="0">
              <a:solidFill>
                <a:srgbClr val="051887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fr-FR" sz="1500" b="1" dirty="0">
                <a:solidFill>
                  <a:srgbClr val="05188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New to the French </a:t>
            </a:r>
            <a:r>
              <a:rPr lang="fr-FR" sz="1500" b="1" dirty="0" err="1">
                <a:solidFill>
                  <a:srgbClr val="05188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education</a:t>
            </a:r>
            <a:r>
              <a:rPr lang="fr-FR" sz="1500" b="1" dirty="0">
                <a:solidFill>
                  <a:srgbClr val="05188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system</a:t>
            </a:r>
            <a:r>
              <a:rPr lang="fr-FR" sz="1500" dirty="0">
                <a:solidFill>
                  <a:srgbClr val="05188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fr-FR" sz="1500" dirty="0" err="1">
                <a:solidFill>
                  <a:srgbClr val="05188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students</a:t>
            </a:r>
            <a:r>
              <a:rPr lang="fr-FR" sz="1500" dirty="0">
                <a:solidFill>
                  <a:srgbClr val="05188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sz="1500" dirty="0" err="1">
                <a:solidFill>
                  <a:srgbClr val="05188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currently</a:t>
            </a:r>
            <a:r>
              <a:rPr lang="fr-FR" sz="1500" dirty="0">
                <a:solidFill>
                  <a:srgbClr val="05188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sz="1500" dirty="0" err="1">
                <a:solidFill>
                  <a:srgbClr val="05188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studying</a:t>
            </a:r>
            <a:r>
              <a:rPr lang="fr-FR" sz="1500" dirty="0">
                <a:solidFill>
                  <a:srgbClr val="05188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or </a:t>
            </a:r>
            <a:r>
              <a:rPr lang="fr-FR" sz="1500" dirty="0" err="1">
                <a:solidFill>
                  <a:srgbClr val="05188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who</a:t>
            </a:r>
            <a:r>
              <a:rPr lang="fr-FR" sz="1500" dirty="0">
                <a:solidFill>
                  <a:srgbClr val="05188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sz="1500" dirty="0" err="1">
                <a:solidFill>
                  <a:srgbClr val="05188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studied</a:t>
            </a:r>
            <a:r>
              <a:rPr lang="fr-FR" sz="1500" dirty="0">
                <a:solidFill>
                  <a:srgbClr val="05188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in France are no longer </a:t>
            </a:r>
            <a:r>
              <a:rPr lang="fr-FR" sz="1500" dirty="0" err="1">
                <a:solidFill>
                  <a:srgbClr val="05188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eligible</a:t>
            </a:r>
            <a:r>
              <a:rPr lang="fr-FR" sz="1500" dirty="0">
                <a:solidFill>
                  <a:srgbClr val="05188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;</a:t>
            </a:r>
            <a:endParaRPr lang="fr-FR" sz="1500" dirty="0">
              <a:solidFill>
                <a:srgbClr val="051887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fr-FR" sz="1500" dirty="0">
              <a:solidFill>
                <a:srgbClr val="051887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fr-FR" sz="1500" dirty="0">
                <a:solidFill>
                  <a:srgbClr val="05188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Excellent </a:t>
            </a:r>
            <a:r>
              <a:rPr lang="fr-FR" sz="1500" dirty="0" err="1">
                <a:solidFill>
                  <a:srgbClr val="05188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academic</a:t>
            </a:r>
            <a:r>
              <a:rPr lang="fr-FR" sz="1500" dirty="0">
                <a:solidFill>
                  <a:srgbClr val="05188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sz="1500" dirty="0" err="1">
                <a:solidFill>
                  <a:srgbClr val="05188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results</a:t>
            </a:r>
            <a:r>
              <a:rPr lang="fr-FR" sz="1500" dirty="0">
                <a:solidFill>
                  <a:srgbClr val="05188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en-US" sz="1500" dirty="0">
              <a:solidFill>
                <a:srgbClr val="051887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9" name="Rectangle à coins arrondis 69"/>
          <p:cNvSpPr/>
          <p:nvPr/>
        </p:nvSpPr>
        <p:spPr>
          <a:xfrm>
            <a:off x="8256240" y="1412776"/>
            <a:ext cx="3384376" cy="4392488"/>
          </a:xfrm>
          <a:prstGeom prst="roundRect">
            <a:avLst/>
          </a:prstGeom>
          <a:solidFill>
            <a:schemeClr val="bg1"/>
          </a:solidFill>
          <a:ln>
            <a:solidFill>
              <a:srgbClr val="CC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Admission </a:t>
            </a:r>
            <a:r>
              <a:rPr lang="fr-FR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results</a:t>
            </a:r>
            <a:r>
              <a:rPr lang="fr-FR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  <a:endParaRPr lang="fr-FR" b="1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fr-FR" sz="1600" b="1" dirty="0">
              <a:solidFill>
                <a:srgbClr val="051887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fr-FR" sz="1600" dirty="0">
                <a:solidFill>
                  <a:srgbClr val="05188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admission and Eiffel </a:t>
            </a:r>
            <a:r>
              <a:rPr lang="fr-FR" sz="1600" dirty="0" err="1">
                <a:solidFill>
                  <a:srgbClr val="05188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selection</a:t>
            </a:r>
            <a:r>
              <a:rPr lang="fr-FR" sz="1600" dirty="0">
                <a:solidFill>
                  <a:srgbClr val="05188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sz="1600" dirty="0" err="1">
                <a:solidFill>
                  <a:srgbClr val="05188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results</a:t>
            </a:r>
            <a:r>
              <a:rPr lang="fr-FR" sz="1600" dirty="0">
                <a:solidFill>
                  <a:srgbClr val="05188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sz="1600" dirty="0" err="1">
                <a:solidFill>
                  <a:srgbClr val="05188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will</a:t>
            </a:r>
            <a:r>
              <a:rPr lang="fr-FR" sz="1600" dirty="0">
                <a:solidFill>
                  <a:srgbClr val="05188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sz="1600" dirty="0" err="1">
                <a:solidFill>
                  <a:srgbClr val="05188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be</a:t>
            </a:r>
            <a:r>
              <a:rPr lang="fr-FR" sz="1600" dirty="0">
                <a:solidFill>
                  <a:srgbClr val="05188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sz="1600" dirty="0" err="1">
                <a:solidFill>
                  <a:srgbClr val="05188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available</a:t>
            </a:r>
            <a:r>
              <a:rPr lang="fr-FR" sz="1600" dirty="0">
                <a:solidFill>
                  <a:srgbClr val="05188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by </a:t>
            </a:r>
            <a:r>
              <a:rPr lang="fr-FR" sz="1600" b="1" i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sz="1600" b="1" i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April</a:t>
            </a:r>
            <a:r>
              <a:rPr lang="fr-FR" sz="1600" b="1" i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2025</a:t>
            </a:r>
            <a:r>
              <a:rPr lang="fr-FR" sz="1600" i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endParaRPr lang="fr-FR" sz="1600" i="1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fr-FR" sz="1600" dirty="0">
              <a:solidFill>
                <a:srgbClr val="051887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fr-FR" sz="1600" dirty="0" err="1">
                <a:solidFill>
                  <a:srgbClr val="05188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Results</a:t>
            </a:r>
            <a:r>
              <a:rPr lang="fr-FR" sz="1600" dirty="0">
                <a:solidFill>
                  <a:srgbClr val="05188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of the Eiffel </a:t>
            </a:r>
            <a:r>
              <a:rPr lang="fr-FR" sz="1600" dirty="0" err="1">
                <a:solidFill>
                  <a:srgbClr val="05188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scholarship</a:t>
            </a:r>
            <a:r>
              <a:rPr lang="fr-FR" sz="1600" dirty="0">
                <a:solidFill>
                  <a:srgbClr val="05188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attributions are </a:t>
            </a:r>
            <a:r>
              <a:rPr lang="fr-FR" sz="1600" dirty="0" err="1">
                <a:solidFill>
                  <a:srgbClr val="05188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expected</a:t>
            </a:r>
            <a:r>
              <a:rPr lang="fr-FR" sz="1600" dirty="0">
                <a:solidFill>
                  <a:srgbClr val="05188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sz="1600" b="1" dirty="0" err="1">
                <a:solidFill>
                  <a:srgbClr val="05188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early</a:t>
            </a:r>
            <a:r>
              <a:rPr lang="fr-FR" sz="1600" b="1" dirty="0">
                <a:solidFill>
                  <a:srgbClr val="05188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April</a:t>
            </a:r>
            <a:r>
              <a:rPr lang="fr-FR" sz="1600" dirty="0">
                <a:solidFill>
                  <a:srgbClr val="05188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fr-FR" sz="1600" dirty="0" err="1">
                <a:solidFill>
                  <a:srgbClr val="05188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We</a:t>
            </a:r>
            <a:r>
              <a:rPr lang="fr-FR" sz="1600" dirty="0">
                <a:solidFill>
                  <a:srgbClr val="05188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sz="1600" dirty="0" err="1">
                <a:solidFill>
                  <a:srgbClr val="05188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will</a:t>
            </a:r>
            <a:r>
              <a:rPr lang="fr-FR" sz="1600" dirty="0">
                <a:solidFill>
                  <a:srgbClr val="05188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let </a:t>
            </a:r>
            <a:r>
              <a:rPr lang="fr-FR" sz="1600" dirty="0" err="1">
                <a:solidFill>
                  <a:srgbClr val="05188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you</a:t>
            </a:r>
            <a:r>
              <a:rPr lang="fr-FR" sz="1600" dirty="0">
                <a:solidFill>
                  <a:srgbClr val="05188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know as </a:t>
            </a:r>
            <a:r>
              <a:rPr lang="fr-FR" sz="1600" dirty="0" err="1">
                <a:solidFill>
                  <a:srgbClr val="05188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soon</a:t>
            </a:r>
            <a:r>
              <a:rPr lang="fr-FR" sz="1600" dirty="0">
                <a:solidFill>
                  <a:srgbClr val="05188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as </a:t>
            </a:r>
            <a:r>
              <a:rPr lang="fr-FR" sz="1600" dirty="0" err="1">
                <a:solidFill>
                  <a:srgbClr val="05188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we</a:t>
            </a:r>
            <a:r>
              <a:rPr lang="fr-FR" sz="1600" dirty="0">
                <a:solidFill>
                  <a:srgbClr val="05188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sz="1600" dirty="0" err="1">
                <a:solidFill>
                  <a:srgbClr val="05188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hear</a:t>
            </a:r>
            <a:r>
              <a:rPr lang="fr-FR" sz="1600" dirty="0">
                <a:solidFill>
                  <a:srgbClr val="05188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back </a:t>
            </a:r>
            <a:r>
              <a:rPr lang="fr-FR" sz="1600" dirty="0" err="1">
                <a:solidFill>
                  <a:srgbClr val="05188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from</a:t>
            </a:r>
            <a:r>
              <a:rPr lang="fr-FR" sz="1600" dirty="0">
                <a:solidFill>
                  <a:srgbClr val="05188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Campus France.</a:t>
            </a:r>
            <a:endParaRPr lang="fr-FR" sz="1600" dirty="0">
              <a:solidFill>
                <a:srgbClr val="051887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12" name="Connecteur droit 11"/>
          <p:cNvCxnSpPr/>
          <p:nvPr/>
        </p:nvCxnSpPr>
        <p:spPr>
          <a:xfrm>
            <a:off x="7752184" y="1268760"/>
            <a:ext cx="0" cy="4896544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ZoneTexte 1"/>
          <p:cNvSpPr txBox="1"/>
          <p:nvPr/>
        </p:nvSpPr>
        <p:spPr>
          <a:xfrm>
            <a:off x="263352" y="5214915"/>
            <a:ext cx="7128792" cy="15314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fr-FR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We</a:t>
            </a:r>
            <a:r>
              <a:rPr lang="fr-FR" sz="1600" dirty="0">
                <a:latin typeface="Calibri" panose="020F0502020204030204" pitchFamily="34" charset="0"/>
                <a:cs typeface="Calibri" panose="020F0502020204030204" pitchFamily="34" charset="0"/>
              </a:rPr>
              <a:t> can </a:t>
            </a:r>
            <a:r>
              <a:rPr lang="fr-FR" sz="1600" b="1" dirty="0" err="1">
                <a:latin typeface="Calibri" panose="020F0502020204030204" pitchFamily="34" charset="0"/>
                <a:cs typeface="Calibri" panose="020F0502020204030204" pitchFamily="34" charset="0"/>
              </a:rPr>
              <a:t>only</a:t>
            </a:r>
            <a:r>
              <a:rPr lang="fr-FR" sz="16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sz="1600" b="1" u="sng" dirty="0">
                <a:latin typeface="Calibri" panose="020F0502020204030204" pitchFamily="34" charset="0"/>
                <a:cs typeface="Calibri" panose="020F0502020204030204" pitchFamily="34" charset="0"/>
              </a:rPr>
              <a:t>support</a:t>
            </a:r>
            <a:r>
              <a:rPr lang="fr-FR" sz="16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sz="1600" b="1" dirty="0" err="1">
                <a:latin typeface="Calibri" panose="020F0502020204030204" pitchFamily="34" charset="0"/>
                <a:cs typeface="Calibri" panose="020F0502020204030204" pitchFamily="34" charset="0"/>
              </a:rPr>
              <a:t>your</a:t>
            </a:r>
            <a:r>
              <a:rPr lang="fr-FR" sz="1600" b="1" dirty="0">
                <a:latin typeface="Calibri" panose="020F0502020204030204" pitchFamily="34" charset="0"/>
                <a:cs typeface="Calibri" panose="020F0502020204030204" pitchFamily="34" charset="0"/>
              </a:rPr>
              <a:t> application for the Eiffel </a:t>
            </a:r>
            <a:r>
              <a:rPr lang="fr-FR" sz="1600" b="1" dirty="0" err="1">
                <a:latin typeface="Calibri" panose="020F0502020204030204" pitchFamily="34" charset="0"/>
                <a:cs typeface="Calibri" panose="020F0502020204030204" pitchFamily="34" charset="0"/>
              </a:rPr>
              <a:t>scholarship</a:t>
            </a:r>
            <a:r>
              <a:rPr lang="fr-FR" sz="1600" dirty="0">
                <a:latin typeface="Calibri" panose="020F0502020204030204" pitchFamily="34" charset="0"/>
                <a:cs typeface="Calibri" panose="020F0502020204030204" pitchFamily="34" charset="0"/>
              </a:rPr>
              <a:t>, but </a:t>
            </a:r>
            <a:r>
              <a:rPr lang="fr-FR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this</a:t>
            </a:r>
            <a:r>
              <a:rPr lang="fr-FR" sz="1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is</a:t>
            </a:r>
            <a:r>
              <a:rPr lang="fr-FR" sz="1600" dirty="0">
                <a:latin typeface="Calibri" panose="020F0502020204030204" pitchFamily="34" charset="0"/>
                <a:cs typeface="Calibri" panose="020F0502020204030204" pitchFamily="34" charset="0"/>
              </a:rPr>
              <a:t> the </a:t>
            </a:r>
            <a:r>
              <a:rPr lang="fr-FR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only</a:t>
            </a:r>
            <a:r>
              <a:rPr lang="fr-FR" sz="1600" dirty="0">
                <a:latin typeface="Calibri" panose="020F0502020204030204" pitchFamily="34" charset="0"/>
                <a:cs typeface="Calibri" panose="020F0502020204030204" pitchFamily="34" charset="0"/>
              </a:rPr>
              <a:t> part </a:t>
            </a:r>
            <a:r>
              <a:rPr lang="fr-FR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we</a:t>
            </a:r>
            <a:r>
              <a:rPr lang="fr-FR" sz="1600" dirty="0">
                <a:latin typeface="Calibri" panose="020F0502020204030204" pitchFamily="34" charset="0"/>
                <a:cs typeface="Calibri" panose="020F0502020204030204" pitchFamily="34" charset="0"/>
              </a:rPr>
              <a:t> have in the process. </a:t>
            </a:r>
            <a:r>
              <a:rPr lang="fr-FR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We</a:t>
            </a:r>
            <a:r>
              <a:rPr lang="fr-FR" sz="1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then</a:t>
            </a:r>
            <a:r>
              <a:rPr lang="fr-FR" sz="1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send</a:t>
            </a:r>
            <a:r>
              <a:rPr lang="fr-FR" sz="1600" dirty="0">
                <a:latin typeface="Calibri" panose="020F0502020204030204" pitchFamily="34" charset="0"/>
                <a:cs typeface="Calibri" panose="020F0502020204030204" pitchFamily="34" charset="0"/>
              </a:rPr>
              <a:t> the applications </a:t>
            </a:r>
            <a:r>
              <a:rPr lang="fr-FR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we</a:t>
            </a:r>
            <a:r>
              <a:rPr lang="fr-FR" sz="1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selected</a:t>
            </a:r>
            <a:r>
              <a:rPr lang="fr-FR" sz="1600" dirty="0">
                <a:latin typeface="Calibri" panose="020F0502020204030204" pitchFamily="34" charset="0"/>
                <a:cs typeface="Calibri" panose="020F0502020204030204" pitchFamily="34" charset="0"/>
              </a:rPr>
              <a:t> to Campus France, </a:t>
            </a:r>
            <a:r>
              <a:rPr lang="fr-FR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where</a:t>
            </a:r>
            <a:r>
              <a:rPr lang="fr-FR" sz="1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they</a:t>
            </a:r>
            <a:r>
              <a:rPr lang="fr-FR" sz="1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will</a:t>
            </a:r>
            <a:r>
              <a:rPr lang="fr-FR" sz="1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be</a:t>
            </a:r>
            <a:r>
              <a:rPr lang="fr-FR" sz="1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reviewed</a:t>
            </a:r>
            <a:r>
              <a:rPr lang="fr-FR" sz="1600" dirty="0">
                <a:latin typeface="Calibri" panose="020F0502020204030204" pitchFamily="34" charset="0"/>
                <a:cs typeface="Calibri" panose="020F0502020204030204" pitchFamily="34" charset="0"/>
              </a:rPr>
              <a:t> by a national </a:t>
            </a:r>
            <a:r>
              <a:rPr lang="fr-FR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selection</a:t>
            </a:r>
            <a:r>
              <a:rPr lang="fr-FR" sz="1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committee</a:t>
            </a:r>
            <a:r>
              <a:rPr lang="fr-FR" sz="1600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fr-FR" sz="1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 algn="just">
              <a:lnSpc>
                <a:spcPct val="150000"/>
              </a:lnSpc>
              <a:buFontTx/>
              <a:buChar char="-"/>
            </a:pPr>
            <a:endParaRPr lang="fr-FR" sz="1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/>
        </p:nvPicPr>
        <p:blipFill rotWithShape="1">
          <a:blip r:embed="rId1"/>
          <a:srcRect t="36000" b="39800"/>
          <a:stretch>
            <a:fillRect/>
          </a:stretch>
        </p:blipFill>
        <p:spPr>
          <a:xfrm>
            <a:off x="0" y="-23115"/>
            <a:ext cx="12192000" cy="643803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0" y="-23852"/>
            <a:ext cx="12192000" cy="643803"/>
          </a:xfrm>
          <a:prstGeom prst="rect">
            <a:avLst/>
          </a:prstGeom>
          <a:solidFill>
            <a:srgbClr val="061987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Titre 1"/>
          <p:cNvSpPr txBox="1"/>
          <p:nvPr/>
        </p:nvSpPr>
        <p:spPr>
          <a:xfrm>
            <a:off x="0" y="-27384"/>
            <a:ext cx="12192000" cy="648072"/>
          </a:xfrm>
          <a:prstGeom prst="rect">
            <a:avLst/>
          </a:prstGeom>
        </p:spPr>
        <p:txBody>
          <a:bodyPr anchor="ctr"/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4C84B1"/>
                </a:solidFill>
                <a:latin typeface="+mj-lt"/>
                <a:ea typeface="Arial" panose="020B0604020202020204" pitchFamily="34" charset="0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4C84B1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4C84B1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4C84B1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4C84B1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4C84B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4C84B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4C84B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4C84B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r>
              <a:rPr lang="fr-FR" sz="3600" kern="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How and </a:t>
            </a:r>
            <a:r>
              <a:rPr lang="fr-FR" sz="3600" kern="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where</a:t>
            </a:r>
            <a:r>
              <a:rPr lang="fr-FR" sz="3600" kern="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to </a:t>
            </a:r>
            <a:r>
              <a:rPr lang="fr-FR" sz="3600" kern="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apply</a:t>
            </a:r>
            <a:endParaRPr lang="fr-FR" sz="3600" kern="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140" name="Connecteur droit 139"/>
          <p:cNvCxnSpPr/>
          <p:nvPr/>
        </p:nvCxnSpPr>
        <p:spPr>
          <a:xfrm>
            <a:off x="5495858" y="1124744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5" name="Connecteur droit 144"/>
          <p:cNvCxnSpPr/>
          <p:nvPr/>
        </p:nvCxnSpPr>
        <p:spPr>
          <a:xfrm>
            <a:off x="5489490" y="2190738"/>
            <a:ext cx="0" cy="0"/>
          </a:xfrm>
          <a:prstGeom prst="line">
            <a:avLst/>
          </a:prstGeom>
          <a:ln w="28575">
            <a:solidFill>
              <a:srgbClr val="05188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Rectangle à coins arrondis 10"/>
          <p:cNvSpPr/>
          <p:nvPr/>
        </p:nvSpPr>
        <p:spPr>
          <a:xfrm>
            <a:off x="839470" y="687705"/>
            <a:ext cx="9736455" cy="5909310"/>
          </a:xfrm>
          <a:prstGeom prst="roundRect">
            <a:avLst/>
          </a:prstGeom>
          <a:solidFill>
            <a:schemeClr val="accent5"/>
          </a:solidFill>
          <a:ln>
            <a:solidFill>
              <a:srgbClr val="06198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400" dirty="0">
              <a:solidFill>
                <a:srgbClr val="061987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fr-FR" sz="1400" dirty="0">
                <a:solidFill>
                  <a:srgbClr val="06198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Apply to UT Capitole via </a:t>
            </a:r>
            <a:r>
              <a:rPr lang="fr-FR" sz="1400" i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our</a:t>
            </a:r>
            <a:r>
              <a:rPr lang="fr-FR" sz="1400" i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sz="1400" i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eCandidatures</a:t>
            </a:r>
            <a:r>
              <a:rPr lang="fr-FR" sz="1400" i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platform : </a:t>
            </a:r>
            <a:endParaRPr lang="fr-FR" sz="1400" i="1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fr-FR" sz="1400" i="1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fr-FR" sz="1400" i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https://v2-ecandidatures-ut1.ut-capitole.fr/ecandidat-V2/#!accueilView</a:t>
            </a:r>
            <a:endParaRPr lang="fr-FR" sz="1400" i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fr-FR" sz="1400" i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fr-FR" sz="1400" i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 :</a:t>
            </a:r>
            <a:endParaRPr lang="fr-FR" sz="1400" i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fr-FR" sz="1400" i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fr-FR" sz="1400" i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fr-FR" sz="1400" i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fr-FR" sz="1400" i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fr-FR" sz="1400" i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fr-FR" sz="1400" i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fr-FR" sz="1400" i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fr-FR" sz="1400" i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fr-FR" sz="1400" i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fr-FR" sz="1400" i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fr-FR" sz="1400" i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fr-FR" sz="1400" i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fr-FR" sz="1400" i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You select «International Relations»</a:t>
            </a:r>
            <a:endParaRPr lang="fr-FR" sz="1400" i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fr-FR" sz="1400" i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fr-FR" sz="1400" i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Find your diploma and finalise your application</a:t>
            </a:r>
            <a:endParaRPr lang="fr-FR" sz="1400" i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fr-FR" sz="1400" i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fr-FR" sz="1400" dirty="0">
                <a:solidFill>
                  <a:srgbClr val="06198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This application </a:t>
            </a:r>
            <a:r>
              <a:rPr lang="fr-FR" sz="1400" dirty="0" err="1">
                <a:solidFill>
                  <a:srgbClr val="06198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procedure</a:t>
            </a:r>
            <a:r>
              <a:rPr lang="fr-FR" sz="1400" dirty="0">
                <a:solidFill>
                  <a:srgbClr val="06198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sz="1400" dirty="0" err="1">
                <a:solidFill>
                  <a:srgbClr val="06198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is</a:t>
            </a:r>
            <a:r>
              <a:rPr lang="fr-FR" sz="1400" dirty="0">
                <a:solidFill>
                  <a:srgbClr val="06198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sz="1400" dirty="0" err="1">
                <a:solidFill>
                  <a:srgbClr val="06198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detailed</a:t>
            </a:r>
            <a:r>
              <a:rPr lang="fr-FR" sz="1400" dirty="0">
                <a:solidFill>
                  <a:srgbClr val="06198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in the </a:t>
            </a:r>
            <a:r>
              <a:rPr lang="fr-FR" sz="1400" dirty="0" err="1">
                <a:solidFill>
                  <a:srgbClr val="06198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next</a:t>
            </a:r>
            <a:r>
              <a:rPr lang="fr-FR" sz="1400" dirty="0">
                <a:solidFill>
                  <a:srgbClr val="06198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pages.</a:t>
            </a:r>
            <a:endParaRPr lang="fr-FR" sz="1400" dirty="0">
              <a:solidFill>
                <a:srgbClr val="061987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fr-FR" sz="1400" dirty="0">
              <a:solidFill>
                <a:srgbClr val="061987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fr-FR" sz="1200" dirty="0">
                <a:solidFill>
                  <a:srgbClr val="06198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Start by </a:t>
            </a:r>
            <a:r>
              <a:rPr lang="fr-FR" sz="1200" dirty="0" err="1">
                <a:solidFill>
                  <a:srgbClr val="06198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creating</a:t>
            </a:r>
            <a:r>
              <a:rPr lang="fr-FR" sz="1200" dirty="0">
                <a:solidFill>
                  <a:srgbClr val="06198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sz="1200" dirty="0" err="1">
                <a:solidFill>
                  <a:srgbClr val="06198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your</a:t>
            </a:r>
            <a:r>
              <a:rPr lang="fr-FR" sz="1200" dirty="0">
                <a:solidFill>
                  <a:srgbClr val="06198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sz="1200" dirty="0" err="1">
                <a:solidFill>
                  <a:srgbClr val="06198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account</a:t>
            </a:r>
            <a:r>
              <a:rPr lang="fr-FR" sz="1200" dirty="0">
                <a:solidFill>
                  <a:srgbClr val="06198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fr-FR" sz="1200" dirty="0" err="1">
                <a:solidFill>
                  <a:srgbClr val="06198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then</a:t>
            </a:r>
            <a:r>
              <a:rPr lang="fr-FR" sz="1200" dirty="0">
                <a:solidFill>
                  <a:srgbClr val="06198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click on the </a:t>
            </a:r>
            <a:r>
              <a:rPr lang="fr-FR" sz="1200" b="1" dirty="0" err="1">
                <a:solidFill>
                  <a:srgbClr val="06198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link</a:t>
            </a:r>
            <a:r>
              <a:rPr lang="fr-FR" sz="1200" b="1" dirty="0">
                <a:solidFill>
                  <a:srgbClr val="06198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sz="1200" b="1" dirty="0" err="1">
                <a:solidFill>
                  <a:srgbClr val="06198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you</a:t>
            </a:r>
            <a:r>
              <a:rPr lang="fr-FR" sz="1200" b="1" dirty="0">
                <a:solidFill>
                  <a:srgbClr val="06198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sz="1200" b="1" dirty="0" err="1">
                <a:solidFill>
                  <a:srgbClr val="06198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received</a:t>
            </a:r>
            <a:r>
              <a:rPr lang="fr-FR" sz="1200" b="1" dirty="0">
                <a:solidFill>
                  <a:srgbClr val="06198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sz="1200" dirty="0">
                <a:solidFill>
                  <a:srgbClr val="06198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to </a:t>
            </a:r>
            <a:r>
              <a:rPr lang="fr-FR" sz="1200" dirty="0" err="1">
                <a:solidFill>
                  <a:srgbClr val="06198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confirm</a:t>
            </a:r>
            <a:r>
              <a:rPr lang="fr-FR" sz="1200" dirty="0">
                <a:solidFill>
                  <a:srgbClr val="06198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sz="1200" dirty="0" err="1">
                <a:solidFill>
                  <a:srgbClr val="06198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your</a:t>
            </a:r>
            <a:r>
              <a:rPr lang="fr-FR" sz="1200" dirty="0">
                <a:solidFill>
                  <a:srgbClr val="06198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e-mail </a:t>
            </a:r>
            <a:r>
              <a:rPr lang="fr-FR" sz="1200" dirty="0" err="1">
                <a:solidFill>
                  <a:srgbClr val="06198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address</a:t>
            </a:r>
            <a:r>
              <a:rPr lang="fr-FR" sz="1200" dirty="0">
                <a:solidFill>
                  <a:srgbClr val="06198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(</a:t>
            </a:r>
            <a:r>
              <a:rPr lang="fr-FR" sz="1200" dirty="0" err="1">
                <a:solidFill>
                  <a:srgbClr val="06198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link</a:t>
            </a:r>
            <a:r>
              <a:rPr lang="fr-FR" sz="1200" dirty="0">
                <a:solidFill>
                  <a:srgbClr val="06198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sz="1200" dirty="0" err="1">
                <a:solidFill>
                  <a:srgbClr val="06198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valid</a:t>
            </a:r>
            <a:r>
              <a:rPr lang="fr-FR" sz="1200" dirty="0">
                <a:solidFill>
                  <a:srgbClr val="06198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for a </a:t>
            </a:r>
            <a:r>
              <a:rPr lang="fr-FR" sz="1200" dirty="0" err="1">
                <a:solidFill>
                  <a:srgbClr val="06198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limited</a:t>
            </a:r>
            <a:r>
              <a:rPr lang="fr-FR" sz="1200" dirty="0">
                <a:solidFill>
                  <a:srgbClr val="06198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time).</a:t>
            </a:r>
            <a:endParaRPr lang="fr-FR" sz="1200" dirty="0">
              <a:solidFill>
                <a:srgbClr val="061987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19425" y="2006600"/>
            <a:ext cx="5693410" cy="2632075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1" name="Connecteur : en arc 40"/>
          <p:cNvCxnSpPr>
            <a:endCxn id="23" idx="3"/>
          </p:cNvCxnSpPr>
          <p:nvPr/>
        </p:nvCxnSpPr>
        <p:spPr>
          <a:xfrm rot="5400000">
            <a:off x="7644208" y="5531942"/>
            <a:ext cx="766748" cy="412429"/>
          </a:xfrm>
          <a:prstGeom prst="curvedConnector2">
            <a:avLst/>
          </a:prstGeom>
          <a:ln w="28575">
            <a:solidFill>
              <a:srgbClr val="051887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Connecteur droit 37"/>
          <p:cNvCxnSpPr/>
          <p:nvPr/>
        </p:nvCxnSpPr>
        <p:spPr>
          <a:xfrm>
            <a:off x="11424592" y="3387144"/>
            <a:ext cx="0" cy="1338000"/>
          </a:xfrm>
          <a:prstGeom prst="line">
            <a:avLst/>
          </a:prstGeom>
          <a:ln w="28575">
            <a:solidFill>
              <a:srgbClr val="05188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onnecteur droit 23"/>
          <p:cNvCxnSpPr/>
          <p:nvPr/>
        </p:nvCxnSpPr>
        <p:spPr>
          <a:xfrm>
            <a:off x="767408" y="3387145"/>
            <a:ext cx="0" cy="1971265"/>
          </a:xfrm>
          <a:prstGeom prst="line">
            <a:avLst/>
          </a:prstGeom>
          <a:ln w="28575">
            <a:solidFill>
              <a:srgbClr val="05188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Image 2"/>
          <p:cNvPicPr>
            <a:picLocks noChangeAspect="1"/>
          </p:cNvPicPr>
          <p:nvPr/>
        </p:nvPicPr>
        <p:blipFill rotWithShape="1">
          <a:blip r:embed="rId1"/>
          <a:srcRect t="36000" b="39800"/>
          <a:stretch>
            <a:fillRect/>
          </a:stretch>
        </p:blipFill>
        <p:spPr>
          <a:xfrm>
            <a:off x="0" y="-23115"/>
            <a:ext cx="12192000" cy="643803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0" y="-23852"/>
            <a:ext cx="12192000" cy="643803"/>
          </a:xfrm>
          <a:prstGeom prst="rect">
            <a:avLst/>
          </a:prstGeom>
          <a:solidFill>
            <a:srgbClr val="061987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Titre 1"/>
          <p:cNvSpPr txBox="1"/>
          <p:nvPr/>
        </p:nvSpPr>
        <p:spPr>
          <a:xfrm>
            <a:off x="0" y="-27384"/>
            <a:ext cx="12192000" cy="648072"/>
          </a:xfrm>
          <a:prstGeom prst="rect">
            <a:avLst/>
          </a:prstGeom>
        </p:spPr>
        <p:txBody>
          <a:bodyPr anchor="ctr"/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4C84B1"/>
                </a:solidFill>
                <a:latin typeface="+mj-lt"/>
                <a:ea typeface="Arial" panose="020B0604020202020204" pitchFamily="34" charset="0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4C84B1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4C84B1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4C84B1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4C84B1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4C84B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4C84B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4C84B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4C84B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r>
              <a:rPr lang="fr-FR" sz="3600" kern="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Creating</a:t>
            </a:r>
            <a:r>
              <a:rPr lang="fr-FR" sz="3600" kern="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sz="3600" kern="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your</a:t>
            </a:r>
            <a:r>
              <a:rPr lang="fr-FR" sz="3600" kern="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sz="3600" kern="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account</a:t>
            </a:r>
            <a:r>
              <a:rPr lang="fr-FR" sz="3600" kern="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on </a:t>
            </a:r>
            <a:r>
              <a:rPr lang="fr-FR" sz="3600" kern="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eCandidatures</a:t>
            </a:r>
            <a:endParaRPr lang="fr-FR" sz="3600" kern="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Espace réservé du contenu 2"/>
          <p:cNvSpPr txBox="1"/>
          <p:nvPr/>
        </p:nvSpPr>
        <p:spPr>
          <a:xfrm>
            <a:off x="-1968938" y="548823"/>
            <a:ext cx="11449272" cy="4525963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4C84B1"/>
              </a:buClr>
              <a:buChar char="•"/>
              <a:defRPr sz="2400">
                <a:solidFill>
                  <a:srgbClr val="3D3D3D"/>
                </a:solidFill>
                <a:latin typeface="+mn-lt"/>
                <a:ea typeface="Arial" panose="020B0604020202020204" pitchFamily="34" charset="0"/>
                <a:cs typeface="+mn-cs"/>
              </a:defRPr>
            </a:lvl1pPr>
            <a:lvl2pPr marL="901700" indent="-37973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4C84B1"/>
              </a:buClr>
              <a:buFont typeface="Arial" panose="020B0604020202020204" pitchFamily="34" charset="0"/>
              <a:buChar char="―"/>
              <a:defRPr sz="2000">
                <a:solidFill>
                  <a:srgbClr val="696969"/>
                </a:solidFill>
                <a:latin typeface="+mn-lt"/>
                <a:ea typeface="Arial" panose="020B0604020202020204" pitchFamily="34" charset="0"/>
                <a:cs typeface="+mn-cs"/>
              </a:defRPr>
            </a:lvl2pPr>
            <a:lvl3pPr marL="1497330" indent="-33845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4C84B1"/>
              </a:buClr>
              <a:buChar char="o"/>
              <a:defRPr sz="2400">
                <a:solidFill>
                  <a:srgbClr val="696969"/>
                </a:solidFill>
                <a:latin typeface="+mn-lt"/>
                <a:ea typeface="Arial" panose="020B0604020202020204" pitchFamily="34" charset="0"/>
                <a:cs typeface="+mn-cs"/>
              </a:defRPr>
            </a:lvl3pPr>
            <a:lvl4pPr marL="1905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4C84B1"/>
              </a:buClr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+mn-cs"/>
              </a:defRPr>
            </a:lvl4pPr>
            <a:lvl5pPr marL="2313305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96969"/>
                </a:solidFill>
                <a:latin typeface="+mn-lt"/>
                <a:ea typeface="Arial" panose="020B0604020202020204" pitchFamily="34" charset="0"/>
                <a:cs typeface="+mn-cs"/>
              </a:defRPr>
            </a:lvl5pPr>
            <a:lvl6pPr marL="2770505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2000">
                <a:solidFill>
                  <a:srgbClr val="696969"/>
                </a:solidFill>
                <a:latin typeface="+mn-lt"/>
                <a:cs typeface="+mn-cs"/>
              </a:defRPr>
            </a:lvl6pPr>
            <a:lvl7pPr marL="3227705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2000">
                <a:solidFill>
                  <a:srgbClr val="696969"/>
                </a:solidFill>
                <a:latin typeface="+mn-lt"/>
                <a:cs typeface="+mn-cs"/>
              </a:defRPr>
            </a:lvl7pPr>
            <a:lvl8pPr marL="3684905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2000">
                <a:solidFill>
                  <a:srgbClr val="696969"/>
                </a:solidFill>
                <a:latin typeface="+mn-lt"/>
                <a:cs typeface="+mn-cs"/>
              </a:defRPr>
            </a:lvl8pPr>
            <a:lvl9pPr marL="4142105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2000">
                <a:solidFill>
                  <a:srgbClr val="696969"/>
                </a:solidFill>
                <a:latin typeface="+mn-lt"/>
                <a:cs typeface="+mn-cs"/>
              </a:defRPr>
            </a:lvl9pPr>
          </a:lstStyle>
          <a:p>
            <a:pPr marL="0" indent="0">
              <a:buClr>
                <a:srgbClr val="263170"/>
              </a:buClr>
              <a:buSzPct val="99000"/>
              <a:buNone/>
            </a:pPr>
            <a:endParaRPr lang="fr-FR" kern="0" dirty="0">
              <a:solidFill>
                <a:srgbClr val="263170"/>
              </a:solidFill>
              <a:latin typeface="Calibri Light" panose="020F0302020204030204" pitchFamily="34" charset="0"/>
            </a:endParaRPr>
          </a:p>
        </p:txBody>
      </p:sp>
      <p:sp>
        <p:nvSpPr>
          <p:cNvPr id="18" name="Rectangle à coins arrondis 17"/>
          <p:cNvSpPr/>
          <p:nvPr/>
        </p:nvSpPr>
        <p:spPr>
          <a:xfrm>
            <a:off x="479376" y="2564904"/>
            <a:ext cx="4176464" cy="834482"/>
          </a:xfrm>
          <a:prstGeom prst="roundRect">
            <a:avLst/>
          </a:prstGeom>
          <a:solidFill>
            <a:schemeClr val="accent5"/>
          </a:solidFill>
          <a:ln>
            <a:solidFill>
              <a:srgbClr val="06198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fr-FR" sz="1300" b="1" dirty="0">
                <a:solidFill>
                  <a:srgbClr val="05188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1) </a:t>
            </a:r>
            <a:r>
              <a:rPr lang="fr-FR" sz="1300" b="1" dirty="0" err="1">
                <a:solidFill>
                  <a:srgbClr val="05188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Personal</a:t>
            </a:r>
            <a:r>
              <a:rPr lang="fr-FR" sz="1300" b="1" dirty="0">
                <a:solidFill>
                  <a:srgbClr val="05188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Info.</a:t>
            </a:r>
            <a:endParaRPr lang="fr-FR" sz="1300" b="1" dirty="0">
              <a:solidFill>
                <a:srgbClr val="051887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rgbClr val="05188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Leave the INE section empty </a:t>
            </a:r>
            <a:endParaRPr lang="en-US" sz="1200" dirty="0">
              <a:solidFill>
                <a:srgbClr val="051887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r>
              <a:rPr lang="en-US" sz="1200" dirty="0">
                <a:solidFill>
                  <a:srgbClr val="05188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(only former students of the French education system have it).</a:t>
            </a:r>
            <a:endParaRPr lang="fr-FR" sz="1200" b="1" dirty="0">
              <a:solidFill>
                <a:srgbClr val="051887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140" name="Connecteur droit 139"/>
          <p:cNvCxnSpPr/>
          <p:nvPr/>
        </p:nvCxnSpPr>
        <p:spPr>
          <a:xfrm>
            <a:off x="5495858" y="1124744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5" name="Connecteur droit 144"/>
          <p:cNvCxnSpPr/>
          <p:nvPr/>
        </p:nvCxnSpPr>
        <p:spPr>
          <a:xfrm>
            <a:off x="5489490" y="2190738"/>
            <a:ext cx="0" cy="0"/>
          </a:xfrm>
          <a:prstGeom prst="line">
            <a:avLst/>
          </a:prstGeom>
          <a:ln w="28575">
            <a:solidFill>
              <a:srgbClr val="05188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à coins arrondis 69"/>
          <p:cNvSpPr/>
          <p:nvPr/>
        </p:nvSpPr>
        <p:spPr>
          <a:xfrm>
            <a:off x="1544320" y="715645"/>
            <a:ext cx="8742045" cy="978535"/>
          </a:xfrm>
          <a:prstGeom prst="roundRect">
            <a:avLst/>
          </a:prstGeom>
          <a:solidFill>
            <a:schemeClr val="bg1"/>
          </a:solidFill>
          <a:ln>
            <a:solidFill>
              <a:srgbClr val="05188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rgbClr val="05188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Before being able to work on your application, you must fill in your information </a:t>
            </a:r>
            <a:endParaRPr lang="en-US" sz="1400" dirty="0">
              <a:solidFill>
                <a:srgbClr val="051887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en-US" sz="1400" dirty="0">
                <a:solidFill>
                  <a:srgbClr val="05188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by clicking on the different items showing in the column on the left.</a:t>
            </a:r>
            <a:endParaRPr lang="en-US" sz="1400" dirty="0">
              <a:solidFill>
                <a:srgbClr val="051887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en-US" sz="1400" dirty="0">
                <a:solidFill>
                  <a:srgbClr val="05188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Here are some instructions to help you.</a:t>
            </a:r>
            <a:endParaRPr lang="en-US" sz="1400" dirty="0">
              <a:solidFill>
                <a:srgbClr val="051887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14" name="Groupe 13"/>
          <p:cNvGrpSpPr/>
          <p:nvPr/>
        </p:nvGrpSpPr>
        <p:grpSpPr>
          <a:xfrm>
            <a:off x="479425" y="1823720"/>
            <a:ext cx="5544820" cy="546100"/>
            <a:chOff x="1826730" y="715486"/>
            <a:chExt cx="5069493" cy="639429"/>
          </a:xfrm>
        </p:grpSpPr>
        <p:sp>
          <p:nvSpPr>
            <p:cNvPr id="15" name="Rectangle à coins arrondis 69"/>
            <p:cNvSpPr/>
            <p:nvPr/>
          </p:nvSpPr>
          <p:spPr>
            <a:xfrm>
              <a:off x="1826730" y="715486"/>
              <a:ext cx="5069493" cy="639429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05188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171450" indent="-171450" algn="just">
                <a:buFont typeface="Arial" panose="020B0604020202020204" pitchFamily="34" charset="0"/>
                <a:buChar char="•"/>
              </a:pPr>
              <a:r>
                <a:rPr lang="en-US" sz="1200" dirty="0">
                  <a:solidFill>
                    <a:srgbClr val="051887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Note that you can change the language in the home screen (“</a:t>
              </a:r>
              <a:r>
                <a:rPr lang="en-US" sz="1200" dirty="0" err="1">
                  <a:solidFill>
                    <a:srgbClr val="051887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accueil</a:t>
              </a:r>
              <a:r>
                <a:rPr lang="en-US" sz="1200" dirty="0">
                  <a:solidFill>
                    <a:srgbClr val="051887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”).</a:t>
              </a:r>
              <a:endParaRPr lang="en-US" sz="1200" dirty="0">
                <a:solidFill>
                  <a:srgbClr val="051887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pic>
          <p:nvPicPr>
            <p:cNvPr id="16" name="Image 15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132327" y="815652"/>
              <a:ext cx="676369" cy="447737"/>
            </a:xfrm>
            <a:prstGeom prst="rect">
              <a:avLst/>
            </a:prstGeom>
          </p:spPr>
        </p:pic>
      </p:grpSp>
      <p:sp>
        <p:nvSpPr>
          <p:cNvPr id="17" name="Rectangle à coins arrondis 17"/>
          <p:cNvSpPr/>
          <p:nvPr/>
        </p:nvSpPr>
        <p:spPr>
          <a:xfrm>
            <a:off x="479376" y="3789040"/>
            <a:ext cx="5544616" cy="1201867"/>
          </a:xfrm>
          <a:prstGeom prst="roundRect">
            <a:avLst/>
          </a:prstGeom>
          <a:solidFill>
            <a:schemeClr val="accent5"/>
          </a:solidFill>
          <a:ln>
            <a:solidFill>
              <a:srgbClr val="06198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fr-FR" sz="1300" b="1" dirty="0">
                <a:solidFill>
                  <a:srgbClr val="05188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2) Baccalauréat </a:t>
            </a:r>
            <a:r>
              <a:rPr lang="fr-FR" sz="1200" dirty="0">
                <a:solidFill>
                  <a:srgbClr val="05188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(Name of the </a:t>
            </a:r>
            <a:r>
              <a:rPr lang="fr-FR" sz="1200" dirty="0" err="1">
                <a:solidFill>
                  <a:srgbClr val="05188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secondary</a:t>
            </a:r>
            <a:r>
              <a:rPr lang="fr-FR" sz="1200" dirty="0">
                <a:solidFill>
                  <a:srgbClr val="05188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sz="1200" dirty="0" err="1">
                <a:solidFill>
                  <a:srgbClr val="05188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school</a:t>
            </a:r>
            <a:r>
              <a:rPr lang="fr-FR" sz="1200" dirty="0">
                <a:solidFill>
                  <a:srgbClr val="05188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sz="1200" dirty="0" err="1">
                <a:solidFill>
                  <a:srgbClr val="05188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diploma</a:t>
            </a:r>
            <a:r>
              <a:rPr lang="fr-FR" sz="1200" dirty="0">
                <a:solidFill>
                  <a:srgbClr val="05188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sz="1200" dirty="0" err="1">
                <a:solidFill>
                  <a:srgbClr val="05188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degree</a:t>
            </a:r>
            <a:r>
              <a:rPr lang="fr-FR" sz="1200" dirty="0">
                <a:solidFill>
                  <a:srgbClr val="05188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in France)</a:t>
            </a:r>
            <a:endParaRPr lang="fr-FR" sz="1200" b="1" dirty="0">
              <a:solidFill>
                <a:srgbClr val="051887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71450" indent="-1714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rgbClr val="05188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Tick “I have the </a:t>
            </a:r>
            <a:r>
              <a:rPr lang="en-US" sz="1200" dirty="0" err="1">
                <a:solidFill>
                  <a:srgbClr val="05188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baccalauréat</a:t>
            </a:r>
            <a:r>
              <a:rPr lang="en-US" sz="1200" dirty="0">
                <a:solidFill>
                  <a:srgbClr val="05188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or equivalent qualification”</a:t>
            </a:r>
            <a:endParaRPr lang="en-US" sz="1200" dirty="0">
              <a:solidFill>
                <a:srgbClr val="051887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71450" indent="-1714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rgbClr val="05188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Then “0031 – </a:t>
            </a:r>
            <a:r>
              <a:rPr lang="en-US" sz="1200" dirty="0" err="1">
                <a:solidFill>
                  <a:srgbClr val="05188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titre</a:t>
            </a:r>
            <a:r>
              <a:rPr lang="en-US" sz="1200" dirty="0">
                <a:solidFill>
                  <a:srgbClr val="05188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200" dirty="0" err="1">
                <a:solidFill>
                  <a:srgbClr val="05188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étranger</a:t>
            </a:r>
            <a:r>
              <a:rPr lang="en-US" sz="1200" dirty="0">
                <a:solidFill>
                  <a:srgbClr val="05188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200" dirty="0" err="1">
                <a:solidFill>
                  <a:srgbClr val="05188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admis</a:t>
            </a:r>
            <a:r>
              <a:rPr lang="en-US" sz="1200" dirty="0">
                <a:solidFill>
                  <a:srgbClr val="05188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200" dirty="0" err="1">
                <a:solidFill>
                  <a:srgbClr val="05188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en</a:t>
            </a:r>
            <a:r>
              <a:rPr lang="en-US" sz="1200" dirty="0">
                <a:solidFill>
                  <a:srgbClr val="05188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equivalence” (equivalent foreign diploma). </a:t>
            </a:r>
            <a:endParaRPr lang="en-US" sz="1200" dirty="0">
              <a:solidFill>
                <a:srgbClr val="051887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71450" indent="-1714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rgbClr val="05188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To specify your grade: </a:t>
            </a:r>
            <a:r>
              <a:rPr lang="en-US" sz="1200" i="1" dirty="0" err="1">
                <a:solidFill>
                  <a:srgbClr val="05188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Très</a:t>
            </a:r>
            <a:r>
              <a:rPr lang="en-US" sz="1200" i="1" dirty="0">
                <a:solidFill>
                  <a:srgbClr val="05188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Bien </a:t>
            </a:r>
            <a:r>
              <a:rPr lang="en-US" sz="1200" dirty="0">
                <a:solidFill>
                  <a:srgbClr val="05188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is A+, </a:t>
            </a:r>
            <a:r>
              <a:rPr lang="en-US" sz="1200" i="1" dirty="0">
                <a:solidFill>
                  <a:srgbClr val="05188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Bien</a:t>
            </a:r>
            <a:r>
              <a:rPr lang="en-US" sz="1200" dirty="0">
                <a:solidFill>
                  <a:srgbClr val="05188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is A, </a:t>
            </a:r>
            <a:r>
              <a:rPr lang="en-US" sz="1200" i="1" dirty="0" err="1">
                <a:solidFill>
                  <a:srgbClr val="05188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Assez</a:t>
            </a:r>
            <a:r>
              <a:rPr lang="en-US" sz="1200" i="1" dirty="0">
                <a:solidFill>
                  <a:srgbClr val="05188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bien</a:t>
            </a:r>
            <a:r>
              <a:rPr lang="en-US" sz="1200" dirty="0">
                <a:solidFill>
                  <a:srgbClr val="05188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is B, and </a:t>
            </a:r>
            <a:r>
              <a:rPr lang="en-US" sz="1200" i="1" dirty="0">
                <a:solidFill>
                  <a:srgbClr val="05188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Passable</a:t>
            </a:r>
            <a:r>
              <a:rPr lang="en-US" sz="1200" dirty="0">
                <a:solidFill>
                  <a:srgbClr val="05188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is C.</a:t>
            </a:r>
            <a:endParaRPr lang="en-US" sz="1200" dirty="0">
              <a:solidFill>
                <a:srgbClr val="051887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9" name="Rectangle à coins arrondis 17"/>
          <p:cNvSpPr/>
          <p:nvPr/>
        </p:nvSpPr>
        <p:spPr>
          <a:xfrm>
            <a:off x="530587" y="5358410"/>
            <a:ext cx="2016224" cy="590870"/>
          </a:xfrm>
          <a:prstGeom prst="roundRect">
            <a:avLst/>
          </a:prstGeom>
          <a:solidFill>
            <a:schemeClr val="accent5"/>
          </a:solidFill>
          <a:ln>
            <a:solidFill>
              <a:srgbClr val="06198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fr-FR" sz="1300" b="1" dirty="0">
                <a:solidFill>
                  <a:srgbClr val="05188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3) </a:t>
            </a:r>
            <a:r>
              <a:rPr lang="fr-FR" sz="1300" b="1" dirty="0" err="1">
                <a:solidFill>
                  <a:srgbClr val="05188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Internal</a:t>
            </a:r>
            <a:r>
              <a:rPr lang="fr-FR" sz="1300" b="1" dirty="0">
                <a:solidFill>
                  <a:srgbClr val="05188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curriculum</a:t>
            </a:r>
            <a:endParaRPr lang="fr-FR" sz="1300" b="1" dirty="0">
              <a:solidFill>
                <a:srgbClr val="051887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rgbClr val="05188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Leave the section empty</a:t>
            </a:r>
            <a:endParaRPr lang="en-US" sz="1200" dirty="0">
              <a:solidFill>
                <a:srgbClr val="051887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0" name="Rectangle à coins arrondis 17"/>
          <p:cNvSpPr/>
          <p:nvPr/>
        </p:nvSpPr>
        <p:spPr>
          <a:xfrm>
            <a:off x="6474460" y="1908810"/>
            <a:ext cx="5252085" cy="1485900"/>
          </a:xfrm>
          <a:prstGeom prst="roundRect">
            <a:avLst/>
          </a:prstGeom>
          <a:solidFill>
            <a:schemeClr val="accent5"/>
          </a:solidFill>
          <a:ln>
            <a:solidFill>
              <a:srgbClr val="06198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fr-FR" sz="1300" b="1" dirty="0">
                <a:solidFill>
                  <a:srgbClr val="05188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4) </a:t>
            </a:r>
            <a:r>
              <a:rPr lang="fr-FR" sz="1300" b="1" dirty="0" err="1">
                <a:solidFill>
                  <a:srgbClr val="05188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External</a:t>
            </a:r>
            <a:r>
              <a:rPr lang="fr-FR" sz="1300" b="1" dirty="0">
                <a:solidFill>
                  <a:srgbClr val="05188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course</a:t>
            </a:r>
            <a:endParaRPr lang="fr-FR" sz="1300" b="1" dirty="0">
              <a:solidFill>
                <a:srgbClr val="051887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rgbClr val="05188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Indicate all the studies you followed after secondary school (Bachelor’s and/or Master’s). </a:t>
            </a:r>
            <a:endParaRPr lang="en-US" sz="1200" dirty="0">
              <a:solidFill>
                <a:srgbClr val="051887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rgbClr val="05188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Choose “</a:t>
            </a:r>
            <a:r>
              <a:rPr lang="en-US" sz="1200" dirty="0" err="1">
                <a:solidFill>
                  <a:srgbClr val="05188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Licence</a:t>
            </a:r>
            <a:r>
              <a:rPr lang="en-US" sz="1200" dirty="0">
                <a:solidFill>
                  <a:srgbClr val="05188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” for a Bachelor’s degree and “Master” for a Master’s degree. </a:t>
            </a:r>
            <a:endParaRPr lang="en-US" sz="1200" dirty="0">
              <a:solidFill>
                <a:srgbClr val="051887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rgbClr val="05188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Specify the title of your degree in “Course description”</a:t>
            </a:r>
            <a:endParaRPr lang="en-US" sz="1200" dirty="0">
              <a:solidFill>
                <a:srgbClr val="051887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1" name="Rectangle à coins arrondis 17"/>
          <p:cNvSpPr/>
          <p:nvPr/>
        </p:nvSpPr>
        <p:spPr>
          <a:xfrm>
            <a:off x="7316470" y="3606165"/>
            <a:ext cx="4396105" cy="902970"/>
          </a:xfrm>
          <a:prstGeom prst="roundRect">
            <a:avLst/>
          </a:prstGeom>
          <a:solidFill>
            <a:schemeClr val="accent5"/>
          </a:solidFill>
          <a:ln>
            <a:solidFill>
              <a:srgbClr val="06198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fr-FR" sz="1300" b="1" dirty="0">
                <a:solidFill>
                  <a:srgbClr val="05188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5) On-the-job training </a:t>
            </a:r>
            <a:endParaRPr lang="fr-FR" sz="1300" b="1" dirty="0">
              <a:solidFill>
                <a:srgbClr val="051887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fr-FR" sz="1200" dirty="0" err="1">
                <a:solidFill>
                  <a:srgbClr val="05188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Recommended</a:t>
            </a:r>
            <a:r>
              <a:rPr lang="fr-FR" sz="1200" dirty="0">
                <a:solidFill>
                  <a:srgbClr val="05188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but </a:t>
            </a:r>
            <a:r>
              <a:rPr lang="fr-FR" sz="1200" dirty="0" err="1">
                <a:solidFill>
                  <a:srgbClr val="05188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optional</a:t>
            </a:r>
            <a:r>
              <a:rPr lang="fr-FR" sz="1200" dirty="0">
                <a:solidFill>
                  <a:srgbClr val="05188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section. </a:t>
            </a:r>
            <a:r>
              <a:rPr lang="fr-FR" sz="1200" dirty="0" err="1">
                <a:solidFill>
                  <a:srgbClr val="05188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Refer</a:t>
            </a:r>
            <a:r>
              <a:rPr lang="fr-FR" sz="1200" dirty="0">
                <a:solidFill>
                  <a:srgbClr val="05188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sz="1200" dirty="0" err="1">
                <a:solidFill>
                  <a:srgbClr val="05188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any</a:t>
            </a:r>
            <a:r>
              <a:rPr lang="fr-FR" sz="1200" dirty="0">
                <a:solidFill>
                  <a:srgbClr val="05188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sz="1200" dirty="0" err="1">
                <a:solidFill>
                  <a:srgbClr val="05188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internship</a:t>
            </a:r>
            <a:r>
              <a:rPr lang="fr-FR" sz="1200" dirty="0">
                <a:solidFill>
                  <a:srgbClr val="05188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or </a:t>
            </a:r>
            <a:r>
              <a:rPr lang="fr-FR" sz="1200" dirty="0" err="1">
                <a:solidFill>
                  <a:srgbClr val="05188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trainee</a:t>
            </a:r>
            <a:r>
              <a:rPr lang="fr-FR" sz="1200" dirty="0">
                <a:solidFill>
                  <a:srgbClr val="05188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positions </a:t>
            </a:r>
            <a:r>
              <a:rPr lang="fr-FR" sz="1200" dirty="0" err="1">
                <a:solidFill>
                  <a:srgbClr val="05188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you</a:t>
            </a:r>
            <a:r>
              <a:rPr lang="fr-FR" sz="1200" dirty="0">
                <a:solidFill>
                  <a:srgbClr val="05188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sz="1200" dirty="0" err="1">
                <a:solidFill>
                  <a:srgbClr val="05188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may</a:t>
            </a:r>
            <a:r>
              <a:rPr lang="fr-FR" sz="1200" dirty="0">
                <a:solidFill>
                  <a:srgbClr val="05188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have </a:t>
            </a:r>
            <a:r>
              <a:rPr lang="fr-FR" sz="1200" dirty="0" err="1">
                <a:solidFill>
                  <a:srgbClr val="05188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had</a:t>
            </a:r>
            <a:r>
              <a:rPr lang="fr-FR" sz="1200" dirty="0">
                <a:solidFill>
                  <a:srgbClr val="05188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en-US" sz="1200" dirty="0">
              <a:solidFill>
                <a:srgbClr val="051887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2" name="Rectangle à coins arrondis 17"/>
          <p:cNvSpPr/>
          <p:nvPr/>
        </p:nvSpPr>
        <p:spPr>
          <a:xfrm>
            <a:off x="7945295" y="4725144"/>
            <a:ext cx="3767329" cy="903021"/>
          </a:xfrm>
          <a:prstGeom prst="roundRect">
            <a:avLst/>
          </a:prstGeom>
          <a:solidFill>
            <a:schemeClr val="accent5"/>
          </a:solidFill>
          <a:ln>
            <a:solidFill>
              <a:srgbClr val="06198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fr-FR" sz="1300" b="1" dirty="0">
                <a:solidFill>
                  <a:srgbClr val="05188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6) Professional </a:t>
            </a:r>
            <a:r>
              <a:rPr lang="fr-FR" sz="1300" b="1" dirty="0" err="1">
                <a:solidFill>
                  <a:srgbClr val="05188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experience</a:t>
            </a:r>
            <a:r>
              <a:rPr lang="fr-FR" sz="1300" b="1" dirty="0">
                <a:solidFill>
                  <a:srgbClr val="05188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fr-FR" sz="1300" b="1" dirty="0">
              <a:solidFill>
                <a:srgbClr val="051887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fr-FR" sz="1200" dirty="0" err="1">
                <a:solidFill>
                  <a:srgbClr val="05188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Recommended</a:t>
            </a:r>
            <a:r>
              <a:rPr lang="fr-FR" sz="1200" dirty="0">
                <a:solidFill>
                  <a:srgbClr val="05188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but </a:t>
            </a:r>
            <a:r>
              <a:rPr lang="fr-FR" sz="1200" dirty="0" err="1">
                <a:solidFill>
                  <a:srgbClr val="05188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optional</a:t>
            </a:r>
            <a:r>
              <a:rPr lang="fr-FR" sz="1200" dirty="0">
                <a:solidFill>
                  <a:srgbClr val="05188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section. </a:t>
            </a:r>
            <a:r>
              <a:rPr lang="fr-FR" sz="1200" dirty="0" err="1">
                <a:solidFill>
                  <a:srgbClr val="05188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Refer</a:t>
            </a:r>
            <a:r>
              <a:rPr lang="fr-FR" sz="1200" dirty="0">
                <a:solidFill>
                  <a:srgbClr val="05188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sz="1200" dirty="0" err="1">
                <a:solidFill>
                  <a:srgbClr val="05188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any</a:t>
            </a:r>
            <a:r>
              <a:rPr lang="fr-FR" sz="1200" dirty="0">
                <a:solidFill>
                  <a:srgbClr val="05188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jobs </a:t>
            </a:r>
            <a:r>
              <a:rPr lang="fr-FR" sz="1200" dirty="0" err="1">
                <a:solidFill>
                  <a:srgbClr val="05188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you</a:t>
            </a:r>
            <a:r>
              <a:rPr lang="fr-FR" sz="1200" dirty="0">
                <a:solidFill>
                  <a:srgbClr val="05188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sz="1200" dirty="0" err="1">
                <a:solidFill>
                  <a:srgbClr val="05188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may</a:t>
            </a:r>
            <a:r>
              <a:rPr lang="fr-FR" sz="1200" dirty="0">
                <a:solidFill>
                  <a:srgbClr val="05188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have </a:t>
            </a:r>
            <a:r>
              <a:rPr lang="fr-FR" sz="1200" dirty="0" err="1">
                <a:solidFill>
                  <a:srgbClr val="05188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had</a:t>
            </a:r>
            <a:r>
              <a:rPr lang="fr-FR" sz="1200" dirty="0">
                <a:solidFill>
                  <a:srgbClr val="05188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en-US" sz="1200" dirty="0">
              <a:solidFill>
                <a:srgbClr val="051887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3" name="Rectangle à coins arrondis 17"/>
          <p:cNvSpPr/>
          <p:nvPr/>
        </p:nvSpPr>
        <p:spPr>
          <a:xfrm>
            <a:off x="4037709" y="5642645"/>
            <a:ext cx="3783658" cy="957769"/>
          </a:xfrm>
          <a:prstGeom prst="roundRect">
            <a:avLst/>
          </a:prstGeom>
          <a:solidFill>
            <a:schemeClr val="accent5"/>
          </a:solidFill>
          <a:ln>
            <a:solidFill>
              <a:srgbClr val="06198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en-US" sz="1400" b="1" dirty="0">
                <a:solidFill>
                  <a:srgbClr val="05188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Your account is ready!</a:t>
            </a:r>
            <a:endParaRPr lang="en-US" sz="1400" b="1" dirty="0">
              <a:solidFill>
                <a:srgbClr val="051887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en-US" sz="1200" dirty="0">
                <a:solidFill>
                  <a:srgbClr val="05188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You can now click on “Applications” to select the Master’s program of your choice.</a:t>
            </a:r>
            <a:endParaRPr lang="en-US" sz="1200" dirty="0">
              <a:solidFill>
                <a:srgbClr val="051887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7" name="Connecteur droit 56"/>
          <p:cNvCxnSpPr>
            <a:stCxn id="4" idx="3"/>
          </p:cNvCxnSpPr>
          <p:nvPr/>
        </p:nvCxnSpPr>
        <p:spPr>
          <a:xfrm>
            <a:off x="3995959" y="1563439"/>
            <a:ext cx="659881" cy="0"/>
          </a:xfrm>
          <a:prstGeom prst="line">
            <a:avLst/>
          </a:prstGeom>
          <a:ln w="28575">
            <a:solidFill>
              <a:srgbClr val="05188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Connecteur droit 71"/>
          <p:cNvCxnSpPr>
            <a:endCxn id="35" idx="3"/>
          </p:cNvCxnSpPr>
          <p:nvPr/>
        </p:nvCxnSpPr>
        <p:spPr>
          <a:xfrm flipH="1">
            <a:off x="3995552" y="4221513"/>
            <a:ext cx="732790" cy="1790065"/>
          </a:xfrm>
          <a:prstGeom prst="line">
            <a:avLst/>
          </a:prstGeom>
          <a:ln w="28575">
            <a:solidFill>
              <a:srgbClr val="05188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Connecteur droit 50"/>
          <p:cNvCxnSpPr>
            <a:stCxn id="36" idx="2"/>
            <a:endCxn id="43" idx="0"/>
          </p:cNvCxnSpPr>
          <p:nvPr/>
        </p:nvCxnSpPr>
        <p:spPr>
          <a:xfrm flipH="1">
            <a:off x="7194516" y="2400060"/>
            <a:ext cx="6350" cy="579120"/>
          </a:xfrm>
          <a:prstGeom prst="line">
            <a:avLst/>
          </a:prstGeom>
          <a:ln w="28575">
            <a:solidFill>
              <a:srgbClr val="05188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Image 2"/>
          <p:cNvPicPr>
            <a:picLocks noChangeAspect="1"/>
          </p:cNvPicPr>
          <p:nvPr/>
        </p:nvPicPr>
        <p:blipFill rotWithShape="1">
          <a:blip r:embed="rId1"/>
          <a:srcRect t="36000" b="39800"/>
          <a:stretch>
            <a:fillRect/>
          </a:stretch>
        </p:blipFill>
        <p:spPr>
          <a:xfrm>
            <a:off x="0" y="-23115"/>
            <a:ext cx="12192000" cy="643803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0" y="-23852"/>
            <a:ext cx="12192000" cy="643803"/>
          </a:xfrm>
          <a:prstGeom prst="rect">
            <a:avLst/>
          </a:prstGeom>
          <a:solidFill>
            <a:srgbClr val="061987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Titre 1"/>
          <p:cNvSpPr txBox="1"/>
          <p:nvPr/>
        </p:nvSpPr>
        <p:spPr>
          <a:xfrm>
            <a:off x="0" y="-27384"/>
            <a:ext cx="12192000" cy="648072"/>
          </a:xfrm>
          <a:prstGeom prst="rect">
            <a:avLst/>
          </a:prstGeom>
        </p:spPr>
        <p:txBody>
          <a:bodyPr anchor="ctr"/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4C84B1"/>
                </a:solidFill>
                <a:latin typeface="+mj-lt"/>
                <a:ea typeface="Arial" panose="020B0604020202020204" pitchFamily="34" charset="0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4C84B1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4C84B1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4C84B1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4C84B1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4C84B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4C84B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4C84B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4C84B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r>
              <a:rPr lang="fr-FR" sz="3600" kern="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Documents </a:t>
            </a:r>
            <a:r>
              <a:rPr lang="fr-FR" sz="3600" kern="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needed</a:t>
            </a:r>
            <a:r>
              <a:rPr lang="fr-FR" sz="3600" kern="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for one application</a:t>
            </a:r>
            <a:endParaRPr lang="fr-FR" sz="3600" kern="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Espace réservé du contenu 2"/>
          <p:cNvSpPr txBox="1"/>
          <p:nvPr/>
        </p:nvSpPr>
        <p:spPr>
          <a:xfrm>
            <a:off x="-1824990" y="774065"/>
            <a:ext cx="12807315" cy="4526280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4C84B1"/>
              </a:buClr>
              <a:buChar char="•"/>
              <a:defRPr sz="2400">
                <a:solidFill>
                  <a:srgbClr val="3D3D3D"/>
                </a:solidFill>
                <a:latin typeface="+mn-lt"/>
                <a:ea typeface="Arial" panose="020B0604020202020204" pitchFamily="34" charset="0"/>
                <a:cs typeface="+mn-cs"/>
              </a:defRPr>
            </a:lvl1pPr>
            <a:lvl2pPr marL="901700" indent="-37973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4C84B1"/>
              </a:buClr>
              <a:buFont typeface="Arial" panose="020B0604020202020204" pitchFamily="34" charset="0"/>
              <a:buChar char="―"/>
              <a:defRPr sz="2000">
                <a:solidFill>
                  <a:srgbClr val="696969"/>
                </a:solidFill>
                <a:latin typeface="+mn-lt"/>
                <a:ea typeface="Arial" panose="020B0604020202020204" pitchFamily="34" charset="0"/>
                <a:cs typeface="+mn-cs"/>
              </a:defRPr>
            </a:lvl2pPr>
            <a:lvl3pPr marL="1497330" indent="-33845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4C84B1"/>
              </a:buClr>
              <a:buChar char="o"/>
              <a:defRPr sz="2400">
                <a:solidFill>
                  <a:srgbClr val="696969"/>
                </a:solidFill>
                <a:latin typeface="+mn-lt"/>
                <a:ea typeface="Arial" panose="020B0604020202020204" pitchFamily="34" charset="0"/>
                <a:cs typeface="+mn-cs"/>
              </a:defRPr>
            </a:lvl3pPr>
            <a:lvl4pPr marL="1905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4C84B1"/>
              </a:buClr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+mn-cs"/>
              </a:defRPr>
            </a:lvl4pPr>
            <a:lvl5pPr marL="2313305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96969"/>
                </a:solidFill>
                <a:latin typeface="+mn-lt"/>
                <a:ea typeface="Arial" panose="020B0604020202020204" pitchFamily="34" charset="0"/>
                <a:cs typeface="+mn-cs"/>
              </a:defRPr>
            </a:lvl5pPr>
            <a:lvl6pPr marL="2770505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2000">
                <a:solidFill>
                  <a:srgbClr val="696969"/>
                </a:solidFill>
                <a:latin typeface="+mn-lt"/>
                <a:cs typeface="+mn-cs"/>
              </a:defRPr>
            </a:lvl6pPr>
            <a:lvl7pPr marL="3227705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2000">
                <a:solidFill>
                  <a:srgbClr val="696969"/>
                </a:solidFill>
                <a:latin typeface="+mn-lt"/>
                <a:cs typeface="+mn-cs"/>
              </a:defRPr>
            </a:lvl7pPr>
            <a:lvl8pPr marL="3684905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2000">
                <a:solidFill>
                  <a:srgbClr val="696969"/>
                </a:solidFill>
                <a:latin typeface="+mn-lt"/>
                <a:cs typeface="+mn-cs"/>
              </a:defRPr>
            </a:lvl8pPr>
            <a:lvl9pPr marL="4142105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2000">
                <a:solidFill>
                  <a:srgbClr val="696969"/>
                </a:solidFill>
                <a:latin typeface="+mn-lt"/>
                <a:cs typeface="+mn-cs"/>
              </a:defRPr>
            </a:lvl9pPr>
          </a:lstStyle>
          <a:p>
            <a:pPr marL="0" indent="0">
              <a:buClr>
                <a:srgbClr val="263170"/>
              </a:buClr>
              <a:buSzPct val="99000"/>
              <a:buNone/>
            </a:pPr>
            <a:endParaRPr lang="fr-FR" kern="0" dirty="0">
              <a:solidFill>
                <a:srgbClr val="263170"/>
              </a:solidFill>
              <a:latin typeface="Calibri Light" panose="020F0302020204030204" pitchFamily="34" charset="0"/>
            </a:endParaRPr>
          </a:p>
        </p:txBody>
      </p:sp>
      <p:sp>
        <p:nvSpPr>
          <p:cNvPr id="54" name="ZoneTexte 53"/>
          <p:cNvSpPr txBox="1"/>
          <p:nvPr/>
        </p:nvSpPr>
        <p:spPr>
          <a:xfrm>
            <a:off x="485675" y="692696"/>
            <a:ext cx="79865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Please</a:t>
            </a:r>
            <a:r>
              <a:rPr lang="fr-FR" sz="1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submit</a:t>
            </a:r>
            <a:r>
              <a:rPr lang="fr-FR" sz="1400" dirty="0">
                <a:latin typeface="Calibri" panose="020F0502020204030204" pitchFamily="34" charset="0"/>
                <a:cs typeface="Calibri" panose="020F0502020204030204" pitchFamily="34" charset="0"/>
              </a:rPr>
              <a:t> a file for </a:t>
            </a:r>
            <a:r>
              <a:rPr lang="fr-FR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each</a:t>
            </a:r>
            <a:r>
              <a:rPr lang="fr-FR" sz="1400" dirty="0">
                <a:latin typeface="Calibri" panose="020F0502020204030204" pitchFamily="34" charset="0"/>
                <a:cs typeface="Calibri" panose="020F0502020204030204" pitchFamily="34" charset="0"/>
              </a:rPr>
              <a:t> line of </a:t>
            </a:r>
            <a:r>
              <a:rPr lang="fr-FR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your</a:t>
            </a:r>
            <a:r>
              <a:rPr lang="fr-FR" sz="1400" dirty="0">
                <a:latin typeface="Calibri" panose="020F0502020204030204" pitchFamily="34" charset="0"/>
                <a:cs typeface="Calibri" panose="020F0502020204030204" pitchFamily="34" charset="0"/>
              </a:rPr>
              <a:t> application. Check </a:t>
            </a:r>
            <a:r>
              <a:rPr lang="fr-FR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our</a:t>
            </a:r>
            <a:r>
              <a:rPr lang="fr-FR" sz="1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sz="1400" dirty="0">
                <a:latin typeface="Calibri" panose="020F0502020204030204" pitchFamily="34" charset="0"/>
                <a:cs typeface="Calibri" panose="020F0502020204030204" pitchFamily="34" charset="0"/>
                <a:hlinkClick r:id="rId2" action="ppaction://hlinksldjump"/>
              </a:rPr>
              <a:t>FAQ section</a:t>
            </a:r>
            <a:r>
              <a:rPr lang="fr-FR" sz="1400" dirty="0">
                <a:latin typeface="Calibri" panose="020F0502020204030204" pitchFamily="34" charset="0"/>
                <a:cs typeface="Calibri" panose="020F0502020204030204" pitchFamily="34" charset="0"/>
              </a:rPr>
              <a:t> for </a:t>
            </a:r>
            <a:r>
              <a:rPr lang="fr-FR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some</a:t>
            </a:r>
            <a:r>
              <a:rPr lang="fr-FR" sz="1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additional</a:t>
            </a:r>
            <a:r>
              <a:rPr lang="fr-FR" sz="1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tips</a:t>
            </a:r>
            <a:r>
              <a:rPr lang="fr-FR" sz="1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regarding</a:t>
            </a:r>
            <a:r>
              <a:rPr lang="fr-FR" sz="1400" dirty="0">
                <a:latin typeface="Calibri" panose="020F0502020204030204" pitchFamily="34" charset="0"/>
                <a:cs typeface="Calibri" panose="020F0502020204030204" pitchFamily="34" charset="0"/>
              </a:rPr>
              <a:t> size of documents or </a:t>
            </a:r>
            <a:r>
              <a:rPr lang="fr-FR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frequent</a:t>
            </a:r>
            <a:r>
              <a:rPr lang="fr-FR" sz="1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technical</a:t>
            </a:r>
            <a:r>
              <a:rPr lang="fr-FR" sz="1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problems</a:t>
            </a:r>
            <a:endParaRPr lang="fr-FR" sz="1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19" name="Groupe 18"/>
          <p:cNvGrpSpPr/>
          <p:nvPr/>
        </p:nvGrpSpPr>
        <p:grpSpPr>
          <a:xfrm>
            <a:off x="4280536" y="1412875"/>
            <a:ext cx="5827394" cy="2766060"/>
            <a:chOff x="4295074" y="1412776"/>
            <a:chExt cx="4476834" cy="3645607"/>
          </a:xfrm>
        </p:grpSpPr>
        <p:sp>
          <p:nvSpPr>
            <p:cNvPr id="43" name="Rectangle à coins arrondis 42"/>
            <p:cNvSpPr/>
            <p:nvPr/>
          </p:nvSpPr>
          <p:spPr>
            <a:xfrm>
              <a:off x="4295074" y="3477448"/>
              <a:ext cx="4476834" cy="1580935"/>
            </a:xfrm>
            <a:prstGeom prst="roundRect">
              <a:avLst/>
            </a:prstGeom>
            <a:solidFill>
              <a:schemeClr val="accent5"/>
            </a:solidFill>
            <a:ln>
              <a:solidFill>
                <a:srgbClr val="05188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1300" b="1" dirty="0">
                  <a:solidFill>
                    <a:srgbClr val="061987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7) </a:t>
              </a:r>
              <a:r>
                <a:rPr lang="fr-FR" sz="1300" b="1" dirty="0" err="1">
                  <a:solidFill>
                    <a:srgbClr val="061987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Letters</a:t>
              </a:r>
              <a:r>
                <a:rPr lang="fr-FR" sz="1300" b="1" dirty="0">
                  <a:solidFill>
                    <a:srgbClr val="061987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of </a:t>
              </a:r>
              <a:r>
                <a:rPr lang="fr-FR" sz="1300" b="1" dirty="0" err="1">
                  <a:solidFill>
                    <a:srgbClr val="061987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recommendation</a:t>
              </a:r>
              <a:endParaRPr lang="fr-FR" sz="1200" dirty="0">
                <a:solidFill>
                  <a:srgbClr val="061987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  <a:p>
              <a:pPr algn="ctr">
                <a:spcBef>
                  <a:spcPts val="600"/>
                </a:spcBef>
              </a:pPr>
              <a:endParaRPr lang="fr-FR" sz="1200" dirty="0">
                <a:solidFill>
                  <a:srgbClr val="061987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6" name="Rectangle à coins arrondis 35"/>
            <p:cNvSpPr/>
            <p:nvPr/>
          </p:nvSpPr>
          <p:spPr>
            <a:xfrm>
              <a:off x="4372567" y="1412776"/>
              <a:ext cx="4331830" cy="1301609"/>
            </a:xfrm>
            <a:prstGeom prst="roundRect">
              <a:avLst/>
            </a:prstGeom>
            <a:solidFill>
              <a:schemeClr val="accent5"/>
            </a:solidFill>
            <a:ln>
              <a:solidFill>
                <a:srgbClr val="06198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00" b="1" dirty="0">
                <a:solidFill>
                  <a:srgbClr val="051887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  <a:p>
              <a:pPr algn="ctr"/>
              <a:r>
                <a:rPr lang="en-US" sz="1300" b="1" dirty="0">
                  <a:solidFill>
                    <a:srgbClr val="051887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6) Certificate of language proficiency</a:t>
              </a:r>
              <a:endParaRPr lang="en-US" sz="1300" b="1" dirty="0">
                <a:solidFill>
                  <a:srgbClr val="051887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  <a:p>
              <a:pPr algn="ctr"/>
              <a:endParaRPr lang="en-US" sz="1200" dirty="0">
                <a:solidFill>
                  <a:srgbClr val="051887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  <a:p>
              <a:pPr algn="ctr"/>
              <a:endParaRPr lang="en-US" sz="1200" dirty="0">
                <a:solidFill>
                  <a:srgbClr val="051887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33" name="Groupe 32"/>
          <p:cNvGrpSpPr/>
          <p:nvPr/>
        </p:nvGrpSpPr>
        <p:grpSpPr>
          <a:xfrm>
            <a:off x="310189" y="1354061"/>
            <a:ext cx="3696631" cy="5268925"/>
            <a:chOff x="310189" y="1355663"/>
            <a:chExt cx="3696631" cy="5358709"/>
          </a:xfrm>
        </p:grpSpPr>
        <p:grpSp>
          <p:nvGrpSpPr>
            <p:cNvPr id="11" name="Groupe 10"/>
            <p:cNvGrpSpPr/>
            <p:nvPr/>
          </p:nvGrpSpPr>
          <p:grpSpPr>
            <a:xfrm>
              <a:off x="310189" y="1781554"/>
              <a:ext cx="3696631" cy="4932818"/>
              <a:chOff x="271166" y="1264205"/>
              <a:chExt cx="4134127" cy="3441597"/>
            </a:xfrm>
          </p:grpSpPr>
          <p:cxnSp>
            <p:nvCxnSpPr>
              <p:cNvPr id="144" name="Connecteur droit 143"/>
              <p:cNvCxnSpPr>
                <a:stCxn id="4" idx="2"/>
                <a:endCxn id="35" idx="2"/>
              </p:cNvCxnSpPr>
              <p:nvPr/>
            </p:nvCxnSpPr>
            <p:spPr>
              <a:xfrm flipH="1">
                <a:off x="2332156" y="1264205"/>
                <a:ext cx="17962" cy="3441597"/>
              </a:xfrm>
              <a:prstGeom prst="line">
                <a:avLst/>
              </a:prstGeom>
              <a:ln w="28575">
                <a:solidFill>
                  <a:srgbClr val="051887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8" name="Rectangle à coins arrondis 27"/>
              <p:cNvSpPr/>
              <p:nvPr/>
            </p:nvSpPr>
            <p:spPr>
              <a:xfrm>
                <a:off x="286651" y="1376569"/>
                <a:ext cx="4118642" cy="495455"/>
              </a:xfrm>
              <a:prstGeom prst="roundRect">
                <a:avLst/>
              </a:prstGeom>
              <a:solidFill>
                <a:schemeClr val="accent5"/>
              </a:solidFill>
              <a:ln>
                <a:solidFill>
                  <a:srgbClr val="061987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fr-FR" sz="1200" b="1" dirty="0">
                    <a:solidFill>
                      <a:srgbClr val="051887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2) </a:t>
                </a:r>
                <a:r>
                  <a:rPr lang="fr-FR" sz="1300" b="1" dirty="0">
                    <a:solidFill>
                      <a:srgbClr val="051887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Résumé</a:t>
                </a:r>
                <a:r>
                  <a:rPr lang="fr-FR" sz="1300" dirty="0">
                    <a:solidFill>
                      <a:srgbClr val="051887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endParaRPr lang="fr-FR" sz="1300" dirty="0">
                  <a:solidFill>
                    <a:srgbClr val="051887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algn="ctr"/>
                <a:r>
                  <a:rPr lang="fr-FR" sz="1200" dirty="0">
                    <a:solidFill>
                      <a:srgbClr val="051887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in English for an International </a:t>
                </a:r>
                <a:r>
                  <a:rPr lang="fr-FR" sz="1200" dirty="0" err="1">
                    <a:solidFill>
                      <a:srgbClr val="051887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track</a:t>
                </a:r>
                <a:r>
                  <a:rPr lang="fr-FR" sz="1200" dirty="0">
                    <a:solidFill>
                      <a:srgbClr val="051887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; </a:t>
                </a:r>
                <a:endParaRPr lang="fr-FR" sz="1200" dirty="0">
                  <a:solidFill>
                    <a:srgbClr val="051887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algn="ctr"/>
                <a:r>
                  <a:rPr lang="fr-FR" sz="1200" dirty="0">
                    <a:solidFill>
                      <a:srgbClr val="051887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in French for a Standard </a:t>
                </a:r>
                <a:r>
                  <a:rPr lang="fr-FR" sz="1200" dirty="0" err="1">
                    <a:solidFill>
                      <a:srgbClr val="051887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track</a:t>
                </a:r>
                <a:r>
                  <a:rPr lang="fr-FR" sz="1200" dirty="0">
                    <a:solidFill>
                      <a:srgbClr val="051887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.</a:t>
                </a:r>
                <a:endParaRPr lang="fr-FR" sz="1200" dirty="0">
                  <a:solidFill>
                    <a:srgbClr val="051887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30" name="Rectangle à coins arrondis 29"/>
              <p:cNvSpPr/>
              <p:nvPr/>
            </p:nvSpPr>
            <p:spPr>
              <a:xfrm>
                <a:off x="271169" y="1984388"/>
                <a:ext cx="4121977" cy="908125"/>
              </a:xfrm>
              <a:prstGeom prst="roundRect">
                <a:avLst/>
              </a:prstGeom>
              <a:solidFill>
                <a:schemeClr val="accent5"/>
              </a:solidFill>
              <a:ln>
                <a:solidFill>
                  <a:srgbClr val="061987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200" b="1" dirty="0">
                    <a:solidFill>
                      <a:srgbClr val="051887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3) </a:t>
                </a:r>
                <a:r>
                  <a:rPr lang="en-US" sz="1300" b="1" dirty="0">
                    <a:solidFill>
                      <a:srgbClr val="051887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Cover letter</a:t>
                </a:r>
                <a:endParaRPr lang="en-US" sz="1300" b="1" dirty="0">
                  <a:solidFill>
                    <a:srgbClr val="051887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algn="ctr"/>
                <a:r>
                  <a:rPr lang="en-US" sz="1200" dirty="0">
                    <a:solidFill>
                      <a:srgbClr val="051887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in English for an International track; </a:t>
                </a:r>
                <a:endParaRPr lang="en-US" sz="1200" dirty="0">
                  <a:solidFill>
                    <a:srgbClr val="051887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algn="ctr"/>
                <a:r>
                  <a:rPr lang="en-US" sz="1200" dirty="0">
                    <a:solidFill>
                      <a:srgbClr val="051887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in French for a Standard track.</a:t>
                </a:r>
                <a:endParaRPr lang="en-US" sz="1200" dirty="0">
                  <a:solidFill>
                    <a:srgbClr val="051887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algn="ctr"/>
                <a:r>
                  <a:rPr lang="en-US" sz="1200" dirty="0">
                    <a:solidFill>
                      <a:srgbClr val="FF00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Specify why you chose UT </a:t>
                </a:r>
                <a:r>
                  <a:rPr lang="en-US" sz="1200" dirty="0" err="1">
                    <a:solidFill>
                      <a:srgbClr val="FF00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Capitole</a:t>
                </a:r>
                <a:r>
                  <a:rPr lang="en-US" sz="1200" dirty="0">
                    <a:solidFill>
                      <a:srgbClr val="FF00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but also </a:t>
                </a:r>
                <a:r>
                  <a:rPr lang="en-US" sz="1200" b="1" dirty="0">
                    <a:solidFill>
                      <a:srgbClr val="FF00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why you need and deserve the Eiffel scholarship</a:t>
                </a:r>
                <a:r>
                  <a:rPr lang="en-US" sz="1200" dirty="0">
                    <a:solidFill>
                      <a:srgbClr val="FF00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, how it would make a difference to you.</a:t>
                </a:r>
                <a:endParaRPr lang="fr-FR" sz="1200" dirty="0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34" name="Rectangle à coins arrondis 33"/>
              <p:cNvSpPr/>
              <p:nvPr/>
            </p:nvSpPr>
            <p:spPr>
              <a:xfrm>
                <a:off x="271169" y="3004876"/>
                <a:ext cx="4121980" cy="720872"/>
              </a:xfrm>
              <a:prstGeom prst="roundRect">
                <a:avLst/>
              </a:prstGeom>
              <a:solidFill>
                <a:schemeClr val="accent5"/>
              </a:solidFill>
              <a:ln>
                <a:solidFill>
                  <a:srgbClr val="061987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AU" sz="1200" b="1" dirty="0">
                    <a:solidFill>
                      <a:srgbClr val="051887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4)</a:t>
                </a:r>
                <a:r>
                  <a:rPr lang="en-AU" sz="1200" dirty="0">
                    <a:solidFill>
                      <a:srgbClr val="051887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Copy of all your </a:t>
                </a:r>
                <a:r>
                  <a:rPr lang="en-AU" sz="1300" b="1" dirty="0">
                    <a:solidFill>
                      <a:srgbClr val="051887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transcripts</a:t>
                </a:r>
                <a:r>
                  <a:rPr lang="en-AU" sz="1200" dirty="0">
                    <a:solidFill>
                      <a:srgbClr val="051887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(undergraduate and postgraduate grades when available), </a:t>
                </a:r>
                <a:endParaRPr lang="en-AU" sz="1200" dirty="0">
                  <a:solidFill>
                    <a:srgbClr val="051887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algn="ctr"/>
                <a:r>
                  <a:rPr lang="en-AU" sz="1200" dirty="0">
                    <a:solidFill>
                      <a:srgbClr val="051887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translated into English or French if needed. </a:t>
                </a:r>
                <a:endParaRPr lang="en-AU" sz="1200" dirty="0">
                  <a:solidFill>
                    <a:srgbClr val="051887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algn="ctr"/>
                <a:r>
                  <a:rPr lang="en-AU" sz="1200" dirty="0">
                    <a:solidFill>
                      <a:srgbClr val="051887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Official translation required. Combined in a single file.</a:t>
                </a:r>
                <a:endParaRPr lang="en-AU" sz="1200" dirty="0">
                  <a:solidFill>
                    <a:srgbClr val="051887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35" name="Rectangle à coins arrondis 34"/>
              <p:cNvSpPr/>
              <p:nvPr/>
            </p:nvSpPr>
            <p:spPr>
              <a:xfrm>
                <a:off x="271166" y="3838112"/>
                <a:ext cx="4121980" cy="867690"/>
              </a:xfrm>
              <a:prstGeom prst="roundRect">
                <a:avLst/>
              </a:prstGeom>
              <a:solidFill>
                <a:schemeClr val="accent5"/>
              </a:solidFill>
              <a:ln>
                <a:solidFill>
                  <a:srgbClr val="061987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200" b="1" dirty="0">
                    <a:solidFill>
                      <a:srgbClr val="051887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5) </a:t>
                </a:r>
                <a:r>
                  <a:rPr lang="en-US" sz="1200" u="sng" dirty="0">
                    <a:solidFill>
                      <a:srgbClr val="051887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2</a:t>
                </a:r>
                <a:r>
                  <a:rPr lang="en-US" sz="1200" u="sng" baseline="30000" dirty="0">
                    <a:solidFill>
                      <a:srgbClr val="051887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nd</a:t>
                </a:r>
                <a:r>
                  <a:rPr lang="en-US" sz="1200" u="sng" dirty="0">
                    <a:solidFill>
                      <a:srgbClr val="051887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year application only</a:t>
                </a:r>
                <a:r>
                  <a:rPr lang="en-US" sz="1200" dirty="0">
                    <a:solidFill>
                      <a:srgbClr val="051887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, if available by the time of your application: proof or copy of your </a:t>
                </a:r>
                <a:endParaRPr lang="en-US" sz="1200" dirty="0">
                  <a:solidFill>
                    <a:srgbClr val="051887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algn="ctr"/>
                <a:r>
                  <a:rPr lang="en-US" sz="1300" b="1" dirty="0">
                    <a:solidFill>
                      <a:srgbClr val="051887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Bachelor’s degree and/or Master’s degree</a:t>
                </a:r>
                <a:endParaRPr lang="en-US" sz="1300" dirty="0">
                  <a:solidFill>
                    <a:srgbClr val="051887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algn="ctr"/>
                <a:r>
                  <a:rPr lang="en-US" sz="1200" dirty="0">
                    <a:solidFill>
                      <a:srgbClr val="051887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translated into English or French if needed.</a:t>
                </a:r>
                <a:endParaRPr lang="en-US" sz="1200" dirty="0">
                  <a:solidFill>
                    <a:srgbClr val="051887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algn="ctr"/>
                <a:r>
                  <a:rPr lang="en-US" sz="1200" dirty="0">
                    <a:solidFill>
                      <a:srgbClr val="051887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Official translation required. Combined in a single file.</a:t>
                </a:r>
                <a:endParaRPr lang="fr-FR" sz="1200" dirty="0">
                  <a:solidFill>
                    <a:srgbClr val="051887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cxnSp>
            <p:nvCxnSpPr>
              <p:cNvPr id="140" name="Connecteur droit 139"/>
              <p:cNvCxnSpPr>
                <a:stCxn id="28" idx="0"/>
                <a:endCxn id="28" idx="0"/>
              </p:cNvCxnSpPr>
              <p:nvPr/>
            </p:nvCxnSpPr>
            <p:spPr>
              <a:xfrm>
                <a:off x="2345973" y="1376569"/>
                <a:ext cx="0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5" name="Connecteur droit 144"/>
              <p:cNvCxnSpPr>
                <a:stCxn id="34" idx="0"/>
                <a:endCxn id="34" idx="0"/>
              </p:cNvCxnSpPr>
              <p:nvPr/>
            </p:nvCxnSpPr>
            <p:spPr>
              <a:xfrm>
                <a:off x="2332159" y="3004876"/>
                <a:ext cx="0" cy="0"/>
              </a:xfrm>
              <a:prstGeom prst="line">
                <a:avLst/>
              </a:prstGeom>
              <a:ln w="28575">
                <a:solidFill>
                  <a:srgbClr val="051887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4" name="Rectangle à coins arrondis 27"/>
            <p:cNvSpPr/>
            <p:nvPr/>
          </p:nvSpPr>
          <p:spPr>
            <a:xfrm>
              <a:off x="342310" y="1355663"/>
              <a:ext cx="3653649" cy="425891"/>
            </a:xfrm>
            <a:prstGeom prst="roundRect">
              <a:avLst/>
            </a:prstGeom>
            <a:solidFill>
              <a:schemeClr val="accent5"/>
            </a:solidFill>
            <a:ln>
              <a:solidFill>
                <a:srgbClr val="06198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1200" b="1" dirty="0">
                  <a:solidFill>
                    <a:srgbClr val="051887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1) </a:t>
              </a:r>
              <a:r>
                <a:rPr lang="fr-FR" sz="1200" dirty="0">
                  <a:solidFill>
                    <a:srgbClr val="051887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Copy of </a:t>
              </a:r>
              <a:r>
                <a:rPr lang="fr-FR" sz="1200" dirty="0" err="1">
                  <a:solidFill>
                    <a:srgbClr val="051887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your</a:t>
              </a:r>
              <a:r>
                <a:rPr lang="fr-FR" sz="1200" dirty="0">
                  <a:solidFill>
                    <a:srgbClr val="051887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fr-FR" sz="1300" b="1" dirty="0" err="1">
                  <a:solidFill>
                    <a:srgbClr val="051887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passport</a:t>
              </a:r>
              <a:r>
                <a:rPr lang="fr-FR" sz="1300" b="1" dirty="0">
                  <a:solidFill>
                    <a:srgbClr val="051887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or national ID </a:t>
              </a:r>
              <a:r>
                <a:rPr lang="fr-FR" sz="1300" b="1" dirty="0" err="1">
                  <a:solidFill>
                    <a:srgbClr val="051887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card</a:t>
              </a:r>
              <a:endParaRPr lang="fr-FR" sz="1300" dirty="0">
                <a:solidFill>
                  <a:srgbClr val="051887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/>
        </p:nvPicPr>
        <p:blipFill rotWithShape="1">
          <a:blip r:embed="rId1"/>
          <a:srcRect t="36000" b="39800"/>
          <a:stretch>
            <a:fillRect/>
          </a:stretch>
        </p:blipFill>
        <p:spPr>
          <a:xfrm>
            <a:off x="0" y="-23115"/>
            <a:ext cx="12192000" cy="643803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0" y="-23852"/>
            <a:ext cx="12192000" cy="643803"/>
          </a:xfrm>
          <a:prstGeom prst="rect">
            <a:avLst/>
          </a:prstGeom>
          <a:solidFill>
            <a:srgbClr val="061987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Titre 1"/>
          <p:cNvSpPr txBox="1"/>
          <p:nvPr/>
        </p:nvSpPr>
        <p:spPr>
          <a:xfrm>
            <a:off x="0" y="-27384"/>
            <a:ext cx="12192000" cy="648072"/>
          </a:xfrm>
          <a:prstGeom prst="rect">
            <a:avLst/>
          </a:prstGeom>
        </p:spPr>
        <p:txBody>
          <a:bodyPr anchor="ctr"/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4C84B1"/>
                </a:solidFill>
                <a:latin typeface="+mj-lt"/>
                <a:ea typeface="Arial" panose="020B0604020202020204" pitchFamily="34" charset="0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4C84B1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4C84B1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4C84B1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4C84B1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4C84B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4C84B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4C84B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4C84B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r>
              <a:rPr lang="fr-FR" sz="3600" kern="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Filling</a:t>
            </a:r>
            <a:r>
              <a:rPr lang="fr-FR" sz="3600" kern="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in the extra </a:t>
            </a:r>
            <a:r>
              <a:rPr lang="fr-FR" sz="3600" kern="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form</a:t>
            </a:r>
            <a:endParaRPr lang="fr-FR" sz="3600" kern="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140" name="Connecteur droit 139"/>
          <p:cNvCxnSpPr/>
          <p:nvPr/>
        </p:nvCxnSpPr>
        <p:spPr>
          <a:xfrm>
            <a:off x="6276020" y="1124744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5" name="Connecteur droit 144"/>
          <p:cNvCxnSpPr/>
          <p:nvPr/>
        </p:nvCxnSpPr>
        <p:spPr>
          <a:xfrm>
            <a:off x="6276020" y="2190738"/>
            <a:ext cx="0" cy="0"/>
          </a:xfrm>
          <a:prstGeom prst="line">
            <a:avLst/>
          </a:prstGeom>
          <a:ln w="28575">
            <a:solidFill>
              <a:srgbClr val="05188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Groupe 1"/>
          <p:cNvGrpSpPr/>
          <p:nvPr/>
        </p:nvGrpSpPr>
        <p:grpSpPr>
          <a:xfrm>
            <a:off x="1271464" y="2552580"/>
            <a:ext cx="10008870" cy="2924810"/>
            <a:chOff x="1271464" y="2192540"/>
            <a:chExt cx="10008870" cy="2924810"/>
          </a:xfrm>
        </p:grpSpPr>
        <p:sp>
          <p:nvSpPr>
            <p:cNvPr id="75" name="ZoneTexte 74"/>
            <p:cNvSpPr txBox="1"/>
            <p:nvPr/>
          </p:nvSpPr>
          <p:spPr>
            <a:xfrm>
              <a:off x="1271464" y="2192540"/>
              <a:ext cx="10008870" cy="2924810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algn="just"/>
              <a:r>
                <a:rPr lang="fr-FR" sz="1600" dirty="0">
                  <a:solidFill>
                    <a:srgbClr val="051887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	</a:t>
              </a:r>
              <a:r>
                <a:rPr lang="fr-FR" sz="1600" u="sng" dirty="0" err="1">
                  <a:solidFill>
                    <a:srgbClr val="051887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Technical</a:t>
              </a:r>
              <a:r>
                <a:rPr lang="fr-FR" sz="1600" u="sng" dirty="0">
                  <a:solidFill>
                    <a:srgbClr val="051887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fr-FR" sz="1600" u="sng" dirty="0" err="1">
                  <a:solidFill>
                    <a:srgbClr val="051887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tips</a:t>
              </a:r>
              <a:r>
                <a:rPr lang="fr-FR" sz="1600" u="sng" dirty="0">
                  <a:solidFill>
                    <a:srgbClr val="051887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:</a:t>
              </a:r>
              <a:endParaRPr lang="fr-FR" sz="1600" u="sng" dirty="0">
                <a:solidFill>
                  <a:srgbClr val="051887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  <a:p>
              <a:pPr algn="just"/>
              <a:endParaRPr lang="fr-FR" sz="16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  <a:p>
              <a:pPr marL="285750" indent="-285750" algn="just">
                <a:buFont typeface="Arial" panose="020B0604020202020204" pitchFamily="34" charset="0"/>
                <a:buChar char="•"/>
              </a:pPr>
              <a:r>
                <a:rPr lang="fr-FR" sz="1600" dirty="0" err="1">
                  <a:latin typeface="Calibri" panose="020F0502020204030204" pitchFamily="34" charset="0"/>
                  <a:cs typeface="Calibri" panose="020F0502020204030204" pitchFamily="34" charset="0"/>
                </a:rPr>
                <a:t>Make</a:t>
              </a:r>
              <a:r>
                <a:rPr lang="fr-FR" sz="1600" dirty="0">
                  <a:latin typeface="Calibri" panose="020F0502020204030204" pitchFamily="34" charset="0"/>
                  <a:cs typeface="Calibri" panose="020F0502020204030204" pitchFamily="34" charset="0"/>
                </a:rPr>
                <a:t> sure </a:t>
              </a:r>
              <a:r>
                <a:rPr lang="fr-FR" sz="1600" dirty="0" err="1">
                  <a:latin typeface="Calibri" panose="020F0502020204030204" pitchFamily="34" charset="0"/>
                  <a:cs typeface="Calibri" panose="020F0502020204030204" pitchFamily="34" charset="0"/>
                </a:rPr>
                <a:t>you’re</a:t>
              </a:r>
              <a:r>
                <a:rPr lang="fr-FR" sz="1600" dirty="0"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fr-FR" sz="1600" dirty="0" err="1">
                  <a:latin typeface="Calibri" panose="020F0502020204030204" pitchFamily="34" charset="0"/>
                  <a:cs typeface="Calibri" panose="020F0502020204030204" pitchFamily="34" charset="0"/>
                </a:rPr>
                <a:t>still</a:t>
              </a:r>
              <a:r>
                <a:rPr lang="fr-FR" sz="1600" dirty="0"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fr-FR" sz="1600" dirty="0" err="1">
                  <a:latin typeface="Calibri" panose="020F0502020204030204" pitchFamily="34" charset="0"/>
                  <a:cs typeface="Calibri" panose="020F0502020204030204" pitchFamily="34" charset="0"/>
                </a:rPr>
                <a:t>connected</a:t>
              </a:r>
              <a:r>
                <a:rPr lang="fr-FR" sz="1600" dirty="0">
                  <a:latin typeface="Calibri" panose="020F0502020204030204" pitchFamily="34" charset="0"/>
                  <a:cs typeface="Calibri" panose="020F0502020204030204" pitchFamily="34" charset="0"/>
                </a:rPr>
                <a:t> to </a:t>
              </a:r>
              <a:r>
                <a:rPr lang="fr-FR" sz="1600" dirty="0" err="1">
                  <a:latin typeface="Calibri" panose="020F0502020204030204" pitchFamily="34" charset="0"/>
                  <a:cs typeface="Calibri" panose="020F0502020204030204" pitchFamily="34" charset="0"/>
                </a:rPr>
                <a:t>eCandidatures</a:t>
              </a:r>
              <a:r>
                <a:rPr lang="fr-FR" sz="1600" dirty="0"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fr-FR" sz="1600" dirty="0" err="1">
                  <a:latin typeface="Calibri" panose="020F0502020204030204" pitchFamily="34" charset="0"/>
                  <a:cs typeface="Calibri" panose="020F0502020204030204" pitchFamily="34" charset="0"/>
                </a:rPr>
                <a:t>while</a:t>
              </a:r>
              <a:r>
                <a:rPr lang="fr-FR" sz="1600" dirty="0"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fr-FR" sz="1600" dirty="0" err="1">
                  <a:latin typeface="Calibri" panose="020F0502020204030204" pitchFamily="34" charset="0"/>
                  <a:cs typeface="Calibri" panose="020F0502020204030204" pitchFamily="34" charset="0"/>
                </a:rPr>
                <a:t>you</a:t>
              </a:r>
              <a:r>
                <a:rPr lang="fr-FR" sz="1600" dirty="0"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fr-FR" sz="1600" dirty="0" err="1">
                  <a:latin typeface="Calibri" panose="020F0502020204030204" pitchFamily="34" charset="0"/>
                  <a:cs typeface="Calibri" panose="020F0502020204030204" pitchFamily="34" charset="0"/>
                </a:rPr>
                <a:t>fill</a:t>
              </a:r>
              <a:r>
                <a:rPr lang="fr-FR" sz="1600" dirty="0"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fr-FR" sz="1600" dirty="0" err="1">
                  <a:latin typeface="Calibri" panose="020F0502020204030204" pitchFamily="34" charset="0"/>
                  <a:cs typeface="Calibri" panose="020F0502020204030204" pitchFamily="34" charset="0"/>
                </a:rPr>
                <a:t>it</a:t>
              </a:r>
              <a:r>
                <a:rPr lang="fr-FR" sz="1600" dirty="0">
                  <a:latin typeface="Calibri" panose="020F0502020204030204" pitchFamily="34" charset="0"/>
                  <a:cs typeface="Calibri" panose="020F0502020204030204" pitchFamily="34" charset="0"/>
                </a:rPr>
                <a:t> in.</a:t>
              </a:r>
              <a:endParaRPr lang="fr-FR" sz="16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  <a:p>
              <a:pPr algn="just"/>
              <a:endParaRPr lang="fr-FR" sz="16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  <a:p>
              <a:pPr marL="285750" indent="-285750" algn="just">
                <a:buFont typeface="Arial" panose="020B0604020202020204" pitchFamily="34" charset="0"/>
                <a:buChar char="•"/>
              </a:pPr>
              <a:r>
                <a:rPr lang="fr-FR" sz="1600" dirty="0" err="1">
                  <a:latin typeface="Calibri" panose="020F0502020204030204" pitchFamily="34" charset="0"/>
                  <a:cs typeface="Calibri" panose="020F0502020204030204" pitchFamily="34" charset="0"/>
                </a:rPr>
                <a:t>Please</a:t>
              </a:r>
              <a:r>
                <a:rPr lang="fr-FR" sz="1600" dirty="0">
                  <a:latin typeface="Calibri" panose="020F0502020204030204" pitchFamily="34" charset="0"/>
                  <a:cs typeface="Calibri" panose="020F0502020204030204" pitchFamily="34" charset="0"/>
                </a:rPr>
                <a:t> note </a:t>
              </a:r>
              <a:r>
                <a:rPr lang="fr-FR" sz="1600" dirty="0" err="1">
                  <a:latin typeface="Calibri" panose="020F0502020204030204" pitchFamily="34" charset="0"/>
                  <a:cs typeface="Calibri" panose="020F0502020204030204" pitchFamily="34" charset="0"/>
                </a:rPr>
                <a:t>that</a:t>
              </a:r>
              <a:r>
                <a:rPr lang="fr-FR" sz="1600" dirty="0"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fr-FR" sz="1600" dirty="0" err="1">
                  <a:latin typeface="Calibri" panose="020F0502020204030204" pitchFamily="34" charset="0"/>
                  <a:cs typeface="Calibri" panose="020F0502020204030204" pitchFamily="34" charset="0"/>
                </a:rPr>
                <a:t>your</a:t>
              </a:r>
              <a:r>
                <a:rPr lang="fr-FR" sz="1600" dirty="0"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fr-FR" sz="1600" dirty="0" err="1">
                  <a:latin typeface="Calibri" panose="020F0502020204030204" pitchFamily="34" charset="0"/>
                  <a:cs typeface="Calibri" panose="020F0502020204030204" pitchFamily="34" charset="0"/>
                </a:rPr>
                <a:t>answers</a:t>
              </a:r>
              <a:r>
                <a:rPr lang="fr-FR" sz="1600" dirty="0"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fr-FR" sz="1600" dirty="0" err="1">
                  <a:latin typeface="Calibri" panose="020F0502020204030204" pitchFamily="34" charset="0"/>
                  <a:cs typeface="Calibri" panose="020F0502020204030204" pitchFamily="34" charset="0"/>
                </a:rPr>
                <a:t>will</a:t>
              </a:r>
              <a:r>
                <a:rPr lang="fr-FR" sz="1600" dirty="0"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fr-FR" sz="1600" dirty="0" err="1">
                  <a:latin typeface="Calibri" panose="020F0502020204030204" pitchFamily="34" charset="0"/>
                  <a:cs typeface="Calibri" panose="020F0502020204030204" pitchFamily="34" charset="0"/>
                </a:rPr>
                <a:t>only</a:t>
              </a:r>
              <a:r>
                <a:rPr lang="fr-FR" sz="1600" dirty="0"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fr-FR" sz="1600" dirty="0" err="1">
                  <a:latin typeface="Calibri" panose="020F0502020204030204" pitchFamily="34" charset="0"/>
                  <a:cs typeface="Calibri" panose="020F0502020204030204" pitchFamily="34" charset="0"/>
                </a:rPr>
                <a:t>be</a:t>
              </a:r>
              <a:r>
                <a:rPr lang="fr-FR" sz="1600" dirty="0"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fr-FR" sz="1600" b="1" dirty="0">
                  <a:latin typeface="Calibri" panose="020F0502020204030204" pitchFamily="34" charset="0"/>
                  <a:cs typeface="Calibri" panose="020F0502020204030204" pitchFamily="34" charset="0"/>
                </a:rPr>
                <a:t>visible the </a:t>
              </a:r>
              <a:r>
                <a:rPr lang="fr-FR" sz="1600" b="1" dirty="0" err="1">
                  <a:latin typeface="Calibri" panose="020F0502020204030204" pitchFamily="34" charset="0"/>
                  <a:cs typeface="Calibri" panose="020F0502020204030204" pitchFamily="34" charset="0"/>
                </a:rPr>
                <a:t>next</a:t>
              </a:r>
              <a:r>
                <a:rPr lang="fr-FR" sz="1600" b="1" dirty="0"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fr-FR" sz="1600" b="1" dirty="0" err="1">
                  <a:latin typeface="Calibri" panose="020F0502020204030204" pitchFamily="34" charset="0"/>
                  <a:cs typeface="Calibri" panose="020F0502020204030204" pitchFamily="34" charset="0"/>
                </a:rPr>
                <a:t>day</a:t>
              </a:r>
              <a:r>
                <a:rPr lang="fr-FR" sz="1600" b="1" dirty="0"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fr-FR" sz="1600" dirty="0">
                  <a:latin typeface="Calibri" panose="020F0502020204030204" pitchFamily="34" charset="0"/>
                  <a:cs typeface="Calibri" panose="020F0502020204030204" pitchFamily="34" charset="0"/>
                </a:rPr>
                <a:t>as the system updates </a:t>
              </a:r>
              <a:r>
                <a:rPr lang="fr-FR" sz="1600" dirty="0" err="1">
                  <a:latin typeface="Calibri" panose="020F0502020204030204" pitchFamily="34" charset="0"/>
                  <a:cs typeface="Calibri" panose="020F0502020204030204" pitchFamily="34" charset="0"/>
                </a:rPr>
                <a:t>every</a:t>
              </a:r>
              <a:r>
                <a:rPr lang="fr-FR" sz="1600" dirty="0">
                  <a:latin typeface="Calibri" panose="020F0502020204030204" pitchFamily="34" charset="0"/>
                  <a:cs typeface="Calibri" panose="020F0502020204030204" pitchFamily="34" charset="0"/>
                </a:rPr>
                <a:t> night.</a:t>
              </a:r>
              <a:endParaRPr lang="fr-FR" sz="16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  <a:p>
              <a:pPr algn="just"/>
              <a:endParaRPr lang="fr-FR" sz="16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  <a:p>
              <a:pPr marL="285750" indent="-285750" algn="just">
                <a:buFont typeface="Arial" panose="020B0604020202020204" pitchFamily="34" charset="0"/>
                <a:buChar char="•"/>
              </a:pPr>
              <a:r>
                <a:rPr lang="fr-FR" sz="1600" dirty="0">
                  <a:latin typeface="Calibri" panose="020F0502020204030204" pitchFamily="34" charset="0"/>
                  <a:cs typeface="Calibri" panose="020F0502020204030204" pitchFamily="34" charset="0"/>
                </a:rPr>
                <a:t>Once </a:t>
              </a:r>
              <a:r>
                <a:rPr lang="fr-FR" sz="1600" dirty="0" err="1">
                  <a:latin typeface="Calibri" panose="020F0502020204030204" pitchFamily="34" charset="0"/>
                  <a:cs typeface="Calibri" panose="020F0502020204030204" pitchFamily="34" charset="0"/>
                </a:rPr>
                <a:t>you</a:t>
              </a:r>
              <a:r>
                <a:rPr lang="fr-FR" sz="1600" dirty="0"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fr-FR" sz="1600" dirty="0" err="1">
                  <a:latin typeface="Calibri" panose="020F0502020204030204" pitchFamily="34" charset="0"/>
                  <a:cs typeface="Calibri" panose="020F0502020204030204" pitchFamily="34" charset="0"/>
                </a:rPr>
                <a:t>fill</a:t>
              </a:r>
              <a:r>
                <a:rPr lang="fr-FR" sz="1600" dirty="0"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fr-FR" sz="1600" dirty="0" err="1">
                  <a:latin typeface="Calibri" panose="020F0502020204030204" pitchFamily="34" charset="0"/>
                  <a:cs typeface="Calibri" panose="020F0502020204030204" pitchFamily="34" charset="0"/>
                </a:rPr>
                <a:t>it</a:t>
              </a:r>
              <a:r>
                <a:rPr lang="fr-FR" sz="1600" dirty="0">
                  <a:latin typeface="Calibri" panose="020F0502020204030204" pitchFamily="34" charset="0"/>
                  <a:cs typeface="Calibri" panose="020F0502020204030204" pitchFamily="34" charset="0"/>
                </a:rPr>
                <a:t> in, </a:t>
              </a:r>
              <a:r>
                <a:rPr lang="fr-FR" sz="1600" dirty="0" err="1">
                  <a:latin typeface="Calibri" panose="020F0502020204030204" pitchFamily="34" charset="0"/>
                  <a:cs typeface="Calibri" panose="020F0502020204030204" pitchFamily="34" charset="0"/>
                </a:rPr>
                <a:t>your</a:t>
              </a:r>
              <a:r>
                <a:rPr lang="fr-FR" sz="1600" dirty="0"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fr-FR" sz="1600" dirty="0" err="1">
                  <a:latin typeface="Calibri" panose="020F0502020204030204" pitchFamily="34" charset="0"/>
                  <a:cs typeface="Calibri" panose="020F0502020204030204" pitchFamily="34" charset="0"/>
                </a:rPr>
                <a:t>answers</a:t>
              </a:r>
              <a:r>
                <a:rPr lang="fr-FR" sz="1600" dirty="0"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fr-FR" sz="1600" dirty="0" err="1">
                  <a:latin typeface="Calibri" panose="020F0502020204030204" pitchFamily="34" charset="0"/>
                  <a:cs typeface="Calibri" panose="020F0502020204030204" pitchFamily="34" charset="0"/>
                </a:rPr>
                <a:t>will</a:t>
              </a:r>
              <a:r>
                <a:rPr lang="fr-FR" sz="1600" dirty="0"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fr-FR" sz="1600" dirty="0" err="1">
                  <a:latin typeface="Calibri" panose="020F0502020204030204" pitchFamily="34" charset="0"/>
                  <a:cs typeface="Calibri" panose="020F0502020204030204" pitchFamily="34" charset="0"/>
                </a:rPr>
                <a:t>be</a:t>
              </a:r>
              <a:r>
                <a:rPr lang="fr-FR" sz="1600" dirty="0">
                  <a:latin typeface="Calibri" panose="020F0502020204030204" pitchFamily="34" charset="0"/>
                  <a:cs typeface="Calibri" panose="020F0502020204030204" pitchFamily="34" charset="0"/>
                </a:rPr>
                <a:t> visible in </a:t>
              </a:r>
              <a:r>
                <a:rPr lang="fr-FR" sz="1600" dirty="0" err="1">
                  <a:latin typeface="Calibri" panose="020F0502020204030204" pitchFamily="34" charset="0"/>
                  <a:cs typeface="Calibri" panose="020F0502020204030204" pitchFamily="34" charset="0"/>
                </a:rPr>
                <a:t>each</a:t>
              </a:r>
              <a:r>
                <a:rPr lang="fr-FR" sz="1600" dirty="0">
                  <a:latin typeface="Calibri" panose="020F0502020204030204" pitchFamily="34" charset="0"/>
                  <a:cs typeface="Calibri" panose="020F0502020204030204" pitchFamily="34" charset="0"/>
                </a:rPr>
                <a:t> of </a:t>
              </a:r>
              <a:r>
                <a:rPr lang="fr-FR" sz="1600" dirty="0" err="1">
                  <a:latin typeface="Calibri" panose="020F0502020204030204" pitchFamily="34" charset="0"/>
                  <a:cs typeface="Calibri" panose="020F0502020204030204" pitchFamily="34" charset="0"/>
                </a:rPr>
                <a:t>your</a:t>
              </a:r>
              <a:r>
                <a:rPr lang="fr-FR" sz="1600" dirty="0"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fr-FR" sz="1600" dirty="0" err="1">
                  <a:latin typeface="Calibri" panose="020F0502020204030204" pitchFamily="34" charset="0"/>
                  <a:cs typeface="Calibri" panose="020F0502020204030204" pitchFamily="34" charset="0"/>
                </a:rPr>
                <a:t>different</a:t>
              </a:r>
              <a:r>
                <a:rPr lang="fr-FR" sz="1600" dirty="0">
                  <a:latin typeface="Calibri" panose="020F0502020204030204" pitchFamily="34" charset="0"/>
                  <a:cs typeface="Calibri" panose="020F0502020204030204" pitchFamily="34" charset="0"/>
                </a:rPr>
                <a:t> applications. </a:t>
              </a:r>
              <a:endParaRPr lang="fr-FR" sz="16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  <a:p>
              <a:pPr algn="just"/>
              <a:r>
                <a:rPr lang="fr-FR" sz="1600" dirty="0" err="1">
                  <a:latin typeface="Calibri" panose="020F0502020204030204" pitchFamily="34" charset="0"/>
                  <a:cs typeface="Calibri" panose="020F0502020204030204" pitchFamily="34" charset="0"/>
                </a:rPr>
                <a:t>We</a:t>
              </a:r>
              <a:r>
                <a:rPr lang="fr-FR" sz="1600" dirty="0"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fr-FR" sz="1600" dirty="0" err="1">
                  <a:latin typeface="Calibri" panose="020F0502020204030204" pitchFamily="34" charset="0"/>
                  <a:cs typeface="Calibri" panose="020F0502020204030204" pitchFamily="34" charset="0"/>
                </a:rPr>
                <a:t>would</a:t>
              </a:r>
              <a:r>
                <a:rPr lang="fr-FR" sz="1600" dirty="0"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fr-FR" sz="1600" dirty="0" err="1">
                  <a:latin typeface="Calibri" panose="020F0502020204030204" pitchFamily="34" charset="0"/>
                  <a:cs typeface="Calibri" panose="020F0502020204030204" pitchFamily="34" charset="0"/>
                </a:rPr>
                <a:t>thus</a:t>
              </a:r>
              <a:r>
                <a:rPr lang="fr-FR" sz="1600" dirty="0"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fr-FR" sz="1600" dirty="0" err="1">
                  <a:latin typeface="Calibri" panose="020F0502020204030204" pitchFamily="34" charset="0"/>
                  <a:cs typeface="Calibri" panose="020F0502020204030204" pitchFamily="34" charset="0"/>
                </a:rPr>
                <a:t>advise</a:t>
              </a:r>
              <a:r>
                <a:rPr lang="fr-FR" sz="1600" dirty="0"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fr-FR" sz="1600" dirty="0" err="1">
                  <a:latin typeface="Calibri" panose="020F0502020204030204" pitchFamily="34" charset="0"/>
                  <a:cs typeface="Calibri" panose="020F0502020204030204" pitchFamily="34" charset="0"/>
                </a:rPr>
                <a:t>you</a:t>
              </a:r>
              <a:r>
                <a:rPr lang="fr-FR" sz="1600" dirty="0">
                  <a:latin typeface="Calibri" panose="020F0502020204030204" pitchFamily="34" charset="0"/>
                  <a:cs typeface="Calibri" panose="020F0502020204030204" pitchFamily="34" charset="0"/>
                </a:rPr>
                <a:t> to do one application first, to </a:t>
              </a:r>
              <a:r>
                <a:rPr lang="fr-FR" sz="1600" dirty="0" err="1">
                  <a:latin typeface="Calibri" panose="020F0502020204030204" pitchFamily="34" charset="0"/>
                  <a:cs typeface="Calibri" panose="020F0502020204030204" pitchFamily="34" charset="0"/>
                </a:rPr>
                <a:t>fill</a:t>
              </a:r>
              <a:r>
                <a:rPr lang="fr-FR" sz="1600" dirty="0">
                  <a:latin typeface="Calibri" panose="020F0502020204030204" pitchFamily="34" charset="0"/>
                  <a:cs typeface="Calibri" panose="020F0502020204030204" pitchFamily="34" charset="0"/>
                </a:rPr>
                <a:t> in the questionnaire, and </a:t>
              </a:r>
              <a:r>
                <a:rPr lang="fr-FR" sz="1600" dirty="0" err="1">
                  <a:latin typeface="Calibri" panose="020F0502020204030204" pitchFamily="34" charset="0"/>
                  <a:cs typeface="Calibri" panose="020F0502020204030204" pitchFamily="34" charset="0"/>
                </a:rPr>
                <a:t>then</a:t>
              </a:r>
              <a:r>
                <a:rPr lang="fr-FR" sz="1600" dirty="0">
                  <a:latin typeface="Calibri" panose="020F0502020204030204" pitchFamily="34" charset="0"/>
                  <a:cs typeface="Calibri" panose="020F0502020204030204" pitchFamily="34" charset="0"/>
                </a:rPr>
                <a:t> come back the </a:t>
              </a:r>
              <a:r>
                <a:rPr lang="fr-FR" sz="1600" dirty="0" err="1">
                  <a:latin typeface="Calibri" panose="020F0502020204030204" pitchFamily="34" charset="0"/>
                  <a:cs typeface="Calibri" panose="020F0502020204030204" pitchFamily="34" charset="0"/>
                </a:rPr>
                <a:t>next</a:t>
              </a:r>
              <a:r>
                <a:rPr lang="fr-FR" sz="1600" dirty="0"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fr-FR" sz="1600" dirty="0" err="1">
                  <a:latin typeface="Calibri" panose="020F0502020204030204" pitchFamily="34" charset="0"/>
                  <a:cs typeface="Calibri" panose="020F0502020204030204" pitchFamily="34" charset="0"/>
                </a:rPr>
                <a:t>day</a:t>
              </a:r>
              <a:r>
                <a:rPr lang="fr-FR" sz="1600" dirty="0">
                  <a:latin typeface="Calibri" panose="020F0502020204030204" pitchFamily="34" charset="0"/>
                  <a:cs typeface="Calibri" panose="020F0502020204030204" pitchFamily="34" charset="0"/>
                </a:rPr>
                <a:t> to deal </a:t>
              </a:r>
              <a:r>
                <a:rPr lang="fr-FR" sz="1600" dirty="0" err="1">
                  <a:latin typeface="Calibri" panose="020F0502020204030204" pitchFamily="34" charset="0"/>
                  <a:cs typeface="Calibri" panose="020F0502020204030204" pitchFamily="34" charset="0"/>
                </a:rPr>
                <a:t>with</a:t>
              </a:r>
              <a:r>
                <a:rPr lang="fr-FR" sz="1600" dirty="0"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fr-FR" sz="1600" dirty="0" err="1">
                  <a:latin typeface="Calibri" panose="020F0502020204030204" pitchFamily="34" charset="0"/>
                  <a:cs typeface="Calibri" panose="020F0502020204030204" pitchFamily="34" charset="0"/>
                </a:rPr>
                <a:t>your</a:t>
              </a:r>
              <a:r>
                <a:rPr lang="fr-FR" sz="1600" dirty="0"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fr-FR" sz="1600" dirty="0" err="1">
                  <a:latin typeface="Calibri" panose="020F0502020204030204" pitchFamily="34" charset="0"/>
                  <a:cs typeface="Calibri" panose="020F0502020204030204" pitchFamily="34" charset="0"/>
                </a:rPr>
                <a:t>other</a:t>
              </a:r>
              <a:r>
                <a:rPr lang="fr-FR" sz="1600" dirty="0">
                  <a:latin typeface="Calibri" panose="020F0502020204030204" pitchFamily="34" charset="0"/>
                  <a:cs typeface="Calibri" panose="020F0502020204030204" pitchFamily="34" charset="0"/>
                </a:rPr>
                <a:t> applications. That </a:t>
              </a:r>
              <a:r>
                <a:rPr lang="fr-FR" sz="1600" dirty="0" err="1">
                  <a:latin typeface="Calibri" panose="020F0502020204030204" pitchFamily="34" charset="0"/>
                  <a:cs typeface="Calibri" panose="020F0502020204030204" pitchFamily="34" charset="0"/>
                </a:rPr>
                <a:t>way</a:t>
              </a:r>
              <a:r>
                <a:rPr lang="fr-FR" sz="1600" dirty="0"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fr-FR" sz="1600" dirty="0" err="1">
                  <a:latin typeface="Calibri" panose="020F0502020204030204" pitchFamily="34" charset="0"/>
                  <a:cs typeface="Calibri" panose="020F0502020204030204" pitchFamily="34" charset="0"/>
                </a:rPr>
                <a:t>you</a:t>
              </a:r>
              <a:r>
                <a:rPr lang="fr-FR" sz="1600" dirty="0">
                  <a:latin typeface="Calibri" panose="020F0502020204030204" pitchFamily="34" charset="0"/>
                  <a:cs typeface="Calibri" panose="020F0502020204030204" pitchFamily="34" charset="0"/>
                </a:rPr>
                <a:t> can check in the tab </a:t>
              </a:r>
              <a:r>
                <a:rPr lang="fr-FR" sz="1600" dirty="0" err="1">
                  <a:latin typeface="Calibri" panose="020F0502020204030204" pitchFamily="34" charset="0"/>
                  <a:cs typeface="Calibri" panose="020F0502020204030204" pitchFamily="34" charset="0"/>
                </a:rPr>
                <a:t>that</a:t>
              </a:r>
              <a:r>
                <a:rPr lang="fr-FR" sz="1600" dirty="0"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fr-FR" sz="1600" dirty="0" err="1">
                  <a:latin typeface="Calibri" panose="020F0502020204030204" pitchFamily="34" charset="0"/>
                  <a:cs typeface="Calibri" panose="020F0502020204030204" pitchFamily="34" charset="0"/>
                </a:rPr>
                <a:t>your</a:t>
              </a:r>
              <a:r>
                <a:rPr lang="fr-FR" sz="1600" dirty="0"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fr-FR" sz="1600" dirty="0" err="1">
                  <a:latin typeface="Calibri" panose="020F0502020204030204" pitchFamily="34" charset="0"/>
                  <a:cs typeface="Calibri" panose="020F0502020204030204" pitchFamily="34" charset="0"/>
                </a:rPr>
                <a:t>answers</a:t>
              </a:r>
              <a:r>
                <a:rPr lang="fr-FR" sz="1600" dirty="0"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fr-FR" sz="1600" dirty="0" err="1">
                  <a:latin typeface="Calibri" panose="020F0502020204030204" pitchFamily="34" charset="0"/>
                  <a:cs typeface="Calibri" panose="020F0502020204030204" pitchFamily="34" charset="0"/>
                </a:rPr>
                <a:t>were</a:t>
              </a:r>
              <a:r>
                <a:rPr lang="fr-FR" sz="1600" dirty="0"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fr-FR" sz="1600" dirty="0" err="1">
                  <a:latin typeface="Calibri" panose="020F0502020204030204" pitchFamily="34" charset="0"/>
                  <a:cs typeface="Calibri" panose="020F0502020204030204" pitchFamily="34" charset="0"/>
                </a:rPr>
                <a:t>taken</a:t>
              </a:r>
              <a:r>
                <a:rPr lang="fr-FR" sz="1600" dirty="0"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fr-FR" sz="1600" dirty="0" err="1">
                  <a:latin typeface="Calibri" panose="020F0502020204030204" pitchFamily="34" charset="0"/>
                  <a:cs typeface="Calibri" panose="020F0502020204030204" pitchFamily="34" charset="0"/>
                </a:rPr>
                <a:t>into</a:t>
              </a:r>
              <a:r>
                <a:rPr lang="fr-FR" sz="1600" dirty="0"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fr-FR" sz="1600" dirty="0" err="1">
                  <a:latin typeface="Calibri" panose="020F0502020204030204" pitchFamily="34" charset="0"/>
                  <a:cs typeface="Calibri" panose="020F0502020204030204" pitchFamily="34" charset="0"/>
                </a:rPr>
                <a:t>account</a:t>
              </a:r>
              <a:r>
                <a:rPr lang="fr-FR" sz="1600" dirty="0">
                  <a:latin typeface="Calibri" panose="020F0502020204030204" pitchFamily="34" charset="0"/>
                  <a:cs typeface="Calibri" panose="020F0502020204030204" pitchFamily="34" charset="0"/>
                </a:rPr>
                <a:t>.</a:t>
              </a:r>
              <a:endParaRPr lang="fr-FR" sz="16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  <a:p>
              <a:pPr algn="just"/>
              <a:endParaRPr lang="fr-FR" sz="16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  <a:p>
              <a:pPr algn="just"/>
              <a:endParaRPr lang="fr-FR" sz="16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78" name="Ellipse 77"/>
            <p:cNvSpPr/>
            <p:nvPr/>
          </p:nvSpPr>
          <p:spPr>
            <a:xfrm>
              <a:off x="4871824" y="2193175"/>
              <a:ext cx="1247775" cy="390525"/>
            </a:xfrm>
            <a:prstGeom prst="ellipse">
              <a:avLst/>
            </a:prstGeom>
            <a:noFill/>
            <a:ln w="190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endParaRPr lang="fr-FR"/>
            </a:p>
          </p:txBody>
        </p:sp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/>
        </p:nvPicPr>
        <p:blipFill rotWithShape="1">
          <a:blip r:embed="rId1"/>
          <a:srcRect t="36000" b="39800"/>
          <a:stretch>
            <a:fillRect/>
          </a:stretch>
        </p:blipFill>
        <p:spPr>
          <a:xfrm>
            <a:off x="0" y="-23115"/>
            <a:ext cx="12192000" cy="643803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0" y="-23852"/>
            <a:ext cx="12192000" cy="643803"/>
          </a:xfrm>
          <a:prstGeom prst="rect">
            <a:avLst/>
          </a:prstGeom>
          <a:solidFill>
            <a:srgbClr val="061987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Titre 1"/>
          <p:cNvSpPr txBox="1"/>
          <p:nvPr/>
        </p:nvSpPr>
        <p:spPr>
          <a:xfrm>
            <a:off x="0" y="-27384"/>
            <a:ext cx="12192000" cy="648072"/>
          </a:xfrm>
          <a:prstGeom prst="rect">
            <a:avLst/>
          </a:prstGeom>
        </p:spPr>
        <p:txBody>
          <a:bodyPr anchor="ctr"/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4C84B1"/>
                </a:solidFill>
                <a:latin typeface="+mj-lt"/>
                <a:ea typeface="Arial" panose="020B0604020202020204" pitchFamily="34" charset="0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4C84B1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4C84B1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4C84B1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4C84B1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4C84B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4C84B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4C84B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4C84B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r>
              <a:rPr lang="fr-FR" sz="3600" kern="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Sending</a:t>
            </a:r>
            <a:r>
              <a:rPr lang="fr-FR" sz="3600" kern="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sz="3600" kern="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your</a:t>
            </a:r>
            <a:r>
              <a:rPr lang="fr-FR" sz="3600" kern="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application + </a:t>
            </a:r>
            <a:r>
              <a:rPr lang="fr-FR" sz="3600" kern="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What</a:t>
            </a:r>
            <a:r>
              <a:rPr lang="fr-FR" sz="3600" kern="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sz="3600" kern="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happens</a:t>
            </a:r>
            <a:r>
              <a:rPr lang="fr-FR" sz="3600" kern="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sz="3600" kern="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next</a:t>
            </a:r>
            <a:r>
              <a:rPr lang="fr-FR" sz="3600" kern="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?</a:t>
            </a:r>
            <a:endParaRPr lang="fr-FR" sz="3600" kern="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6" name="Rectangle à coins arrondis 85"/>
          <p:cNvSpPr/>
          <p:nvPr/>
        </p:nvSpPr>
        <p:spPr>
          <a:xfrm>
            <a:off x="9048328" y="5389149"/>
            <a:ext cx="1944216" cy="1057447"/>
          </a:xfrm>
          <a:prstGeom prst="roundRect">
            <a:avLst/>
          </a:prstGeom>
          <a:solidFill>
            <a:srgbClr val="FFFFE7"/>
          </a:solidFill>
          <a:ln>
            <a:solidFill>
              <a:srgbClr val="DC513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dirty="0">
                <a:solidFill>
                  <a:srgbClr val="06198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You </a:t>
            </a:r>
            <a:r>
              <a:rPr lang="fr-FR" sz="1200" dirty="0" err="1">
                <a:solidFill>
                  <a:srgbClr val="06198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decline</a:t>
            </a:r>
            <a:r>
              <a:rPr lang="fr-FR" sz="1200" dirty="0">
                <a:solidFill>
                  <a:srgbClr val="06198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the </a:t>
            </a:r>
            <a:r>
              <a:rPr lang="fr-FR" sz="1200" dirty="0" err="1">
                <a:solidFill>
                  <a:srgbClr val="06198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offer</a:t>
            </a:r>
            <a:r>
              <a:rPr lang="fr-FR" sz="1200" dirty="0">
                <a:solidFill>
                  <a:srgbClr val="06198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sz="12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by </a:t>
            </a:r>
            <a:r>
              <a:rPr lang="fr-FR" sz="1200" u="sng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April 8th, 2025</a:t>
            </a:r>
            <a:r>
              <a:rPr lang="fr-FR" sz="1200" dirty="0">
                <a:solidFill>
                  <a:srgbClr val="06198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fr-FR" sz="1200" dirty="0">
              <a:solidFill>
                <a:srgbClr val="061987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fr-FR" sz="1200" dirty="0">
              <a:solidFill>
                <a:srgbClr val="061987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140" name="Connecteur droit 139"/>
          <p:cNvCxnSpPr/>
          <p:nvPr/>
        </p:nvCxnSpPr>
        <p:spPr>
          <a:xfrm>
            <a:off x="5495858" y="1124744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5" name="Connecteur droit 144"/>
          <p:cNvCxnSpPr/>
          <p:nvPr/>
        </p:nvCxnSpPr>
        <p:spPr>
          <a:xfrm>
            <a:off x="5489490" y="2190738"/>
            <a:ext cx="0" cy="0"/>
          </a:xfrm>
          <a:prstGeom prst="line">
            <a:avLst/>
          </a:prstGeom>
          <a:ln w="28575">
            <a:solidFill>
              <a:srgbClr val="05188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" name="Groupe 3"/>
          <p:cNvGrpSpPr/>
          <p:nvPr/>
        </p:nvGrpSpPr>
        <p:grpSpPr>
          <a:xfrm>
            <a:off x="1203684" y="754086"/>
            <a:ext cx="3884204" cy="5901148"/>
            <a:chOff x="191344" y="754086"/>
            <a:chExt cx="3884204" cy="5901148"/>
          </a:xfrm>
        </p:grpSpPr>
        <p:sp>
          <p:nvSpPr>
            <p:cNvPr id="66" name="Rectangle à coins arrondis 69"/>
            <p:cNvSpPr/>
            <p:nvPr/>
          </p:nvSpPr>
          <p:spPr>
            <a:xfrm>
              <a:off x="270816" y="3645025"/>
              <a:ext cx="1815130" cy="1860497"/>
            </a:xfrm>
            <a:prstGeom prst="roundRect">
              <a:avLst/>
            </a:prstGeom>
            <a:solidFill>
              <a:srgbClr val="FFFFE7"/>
            </a:solidFill>
            <a:ln>
              <a:solidFill>
                <a:srgbClr val="DC513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1200" dirty="0">
                  <a:solidFill>
                    <a:srgbClr val="061987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If </a:t>
              </a:r>
              <a:r>
                <a:rPr lang="fr-FR" sz="1200" dirty="0" err="1">
                  <a:solidFill>
                    <a:srgbClr val="061987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your</a:t>
              </a:r>
              <a:r>
                <a:rPr lang="fr-FR" sz="1200" dirty="0">
                  <a:solidFill>
                    <a:srgbClr val="061987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file </a:t>
              </a:r>
              <a:r>
                <a:rPr lang="fr-FR" sz="1200" dirty="0" err="1">
                  <a:solidFill>
                    <a:srgbClr val="061987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is</a:t>
              </a:r>
              <a:r>
                <a:rPr lang="fr-FR" sz="1200" dirty="0">
                  <a:solidFill>
                    <a:srgbClr val="061987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fr-FR" sz="1200" b="1" dirty="0">
                  <a:solidFill>
                    <a:srgbClr val="061987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NOT </a:t>
              </a:r>
              <a:r>
                <a:rPr lang="fr-FR" sz="1200" b="1" dirty="0" err="1">
                  <a:solidFill>
                    <a:srgbClr val="061987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complete</a:t>
              </a:r>
              <a:r>
                <a:rPr lang="fr-FR" sz="1200" dirty="0">
                  <a:solidFill>
                    <a:srgbClr val="061987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, </a:t>
              </a:r>
              <a:r>
                <a:rPr lang="fr-FR" sz="1200" dirty="0" err="1">
                  <a:solidFill>
                    <a:srgbClr val="061987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please</a:t>
              </a:r>
              <a:r>
                <a:rPr lang="fr-FR" sz="1200" dirty="0">
                  <a:solidFill>
                    <a:srgbClr val="061987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fr-FR" sz="1200" dirty="0" err="1">
                  <a:solidFill>
                    <a:srgbClr val="061987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rectify</a:t>
              </a:r>
              <a:r>
                <a:rPr lang="fr-FR" sz="1200" dirty="0">
                  <a:solidFill>
                    <a:srgbClr val="061987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the </a:t>
              </a:r>
              <a:r>
                <a:rPr lang="fr-FR" sz="1200" dirty="0" err="1">
                  <a:solidFill>
                    <a:srgbClr val="061987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missing</a:t>
              </a:r>
              <a:r>
                <a:rPr lang="fr-FR" sz="1200" dirty="0">
                  <a:solidFill>
                    <a:srgbClr val="061987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documents by the return deadline </a:t>
              </a:r>
              <a:endParaRPr lang="fr-FR" sz="1200" dirty="0">
                <a:solidFill>
                  <a:srgbClr val="061987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  <a:p>
              <a:pPr algn="ctr"/>
              <a:r>
                <a:rPr lang="fr-FR" sz="1200" i="1" dirty="0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(</a:t>
              </a:r>
              <a:r>
                <a:rPr lang="fr-FR" sz="1200" i="1" u="sng" dirty="0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Nov. 17th 24</a:t>
              </a:r>
              <a:r>
                <a:rPr lang="fr-FR" sz="1200" i="1" dirty="0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).</a:t>
              </a:r>
              <a:endParaRPr lang="fr-FR" sz="1200" i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  <a:p>
              <a:pPr algn="ctr"/>
              <a:r>
                <a:rPr lang="fr-FR" sz="1200" dirty="0" err="1">
                  <a:solidFill>
                    <a:srgbClr val="061987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Incomplete</a:t>
              </a:r>
              <a:r>
                <a:rPr lang="fr-FR" sz="1200" dirty="0">
                  <a:solidFill>
                    <a:srgbClr val="061987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files</a:t>
              </a:r>
              <a:r>
                <a:rPr lang="fr-FR" sz="1200" b="1" dirty="0">
                  <a:solidFill>
                    <a:srgbClr val="061987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fr-FR" sz="1200" b="1" dirty="0" err="1">
                  <a:solidFill>
                    <a:srgbClr val="061987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will</a:t>
              </a:r>
              <a:r>
                <a:rPr lang="fr-FR" sz="1200" b="1" dirty="0">
                  <a:solidFill>
                    <a:srgbClr val="061987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not</a:t>
              </a:r>
              <a:r>
                <a:rPr lang="fr-FR" sz="1200" dirty="0">
                  <a:solidFill>
                    <a:srgbClr val="061987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fr-FR" sz="1200" dirty="0" err="1">
                  <a:solidFill>
                    <a:srgbClr val="061987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be</a:t>
              </a:r>
              <a:r>
                <a:rPr lang="fr-FR" sz="1200" dirty="0">
                  <a:solidFill>
                    <a:srgbClr val="061987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fr-FR" sz="1200" dirty="0" err="1">
                  <a:solidFill>
                    <a:srgbClr val="061987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reviewed</a:t>
              </a:r>
              <a:r>
                <a:rPr lang="fr-FR" sz="1200" dirty="0">
                  <a:solidFill>
                    <a:srgbClr val="061987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by </a:t>
              </a:r>
              <a:r>
                <a:rPr lang="fr-FR" sz="1200" dirty="0" err="1">
                  <a:solidFill>
                    <a:srgbClr val="061987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our</a:t>
              </a:r>
              <a:r>
                <a:rPr lang="fr-FR" sz="1200" dirty="0">
                  <a:solidFill>
                    <a:srgbClr val="061987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fr-FR" sz="1200" dirty="0" err="1">
                  <a:solidFill>
                    <a:srgbClr val="061987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selection</a:t>
              </a:r>
              <a:r>
                <a:rPr lang="fr-FR" sz="1200" dirty="0">
                  <a:solidFill>
                    <a:srgbClr val="061987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fr-FR" sz="1200" dirty="0" err="1">
                  <a:solidFill>
                    <a:srgbClr val="061987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committee</a:t>
              </a:r>
              <a:r>
                <a:rPr lang="fr-FR" sz="1200" dirty="0">
                  <a:solidFill>
                    <a:srgbClr val="061987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.</a:t>
              </a:r>
              <a:endParaRPr lang="fr-FR" sz="1200" dirty="0">
                <a:solidFill>
                  <a:srgbClr val="061987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70" name="Rectangle à coins arrondis 69"/>
            <p:cNvSpPr/>
            <p:nvPr/>
          </p:nvSpPr>
          <p:spPr>
            <a:xfrm>
              <a:off x="2207568" y="3645026"/>
              <a:ext cx="1815130" cy="1860496"/>
            </a:xfrm>
            <a:prstGeom prst="roundRect">
              <a:avLst/>
            </a:prstGeom>
            <a:solidFill>
              <a:schemeClr val="accent5"/>
            </a:solidFill>
            <a:ln>
              <a:solidFill>
                <a:srgbClr val="05188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1200" dirty="0">
                  <a:solidFill>
                    <a:srgbClr val="061987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If </a:t>
              </a:r>
              <a:r>
                <a:rPr lang="fr-FR" sz="1200" dirty="0" err="1">
                  <a:solidFill>
                    <a:srgbClr val="061987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your</a:t>
              </a:r>
              <a:r>
                <a:rPr lang="fr-FR" sz="1200" dirty="0">
                  <a:solidFill>
                    <a:srgbClr val="061987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file </a:t>
              </a:r>
              <a:r>
                <a:rPr lang="fr-FR" sz="1200" dirty="0" err="1">
                  <a:solidFill>
                    <a:srgbClr val="061987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is</a:t>
              </a:r>
              <a:r>
                <a:rPr lang="fr-FR" sz="1200" dirty="0">
                  <a:solidFill>
                    <a:srgbClr val="061987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fr-FR" sz="1200" b="1" dirty="0" err="1">
                  <a:solidFill>
                    <a:srgbClr val="061987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complete</a:t>
              </a:r>
              <a:r>
                <a:rPr lang="fr-FR" sz="1200" dirty="0">
                  <a:solidFill>
                    <a:srgbClr val="061987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, the </a:t>
              </a:r>
              <a:r>
                <a:rPr lang="fr-FR" sz="1200" dirty="0" err="1">
                  <a:solidFill>
                    <a:srgbClr val="061987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selection</a:t>
              </a:r>
              <a:r>
                <a:rPr lang="fr-FR" sz="1200" dirty="0">
                  <a:solidFill>
                    <a:srgbClr val="061987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fr-FR" sz="1200" dirty="0" err="1">
                  <a:solidFill>
                    <a:srgbClr val="061987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commitee</a:t>
              </a:r>
              <a:r>
                <a:rPr lang="fr-FR" sz="1200" dirty="0">
                  <a:solidFill>
                    <a:srgbClr val="061987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fr-FR" sz="1200" dirty="0" err="1">
                  <a:solidFill>
                    <a:srgbClr val="061987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will</a:t>
              </a:r>
              <a:r>
                <a:rPr lang="fr-FR" sz="1200" dirty="0">
                  <a:solidFill>
                    <a:srgbClr val="061987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fr-FR" sz="1200" dirty="0" err="1">
                  <a:solidFill>
                    <a:srgbClr val="061987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review</a:t>
              </a:r>
              <a:r>
                <a:rPr lang="fr-FR" sz="1200" dirty="0">
                  <a:solidFill>
                    <a:srgbClr val="061987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fr-FR" sz="1200" dirty="0" err="1">
                  <a:solidFill>
                    <a:srgbClr val="061987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your</a:t>
              </a:r>
              <a:r>
                <a:rPr lang="fr-FR" sz="1200" dirty="0">
                  <a:solidFill>
                    <a:srgbClr val="061987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application.</a:t>
              </a:r>
              <a:endParaRPr lang="fr-FR" sz="1200" dirty="0">
                <a:solidFill>
                  <a:srgbClr val="061987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  <a:p>
              <a:pPr algn="ctr"/>
              <a:endParaRPr lang="fr-FR" sz="1200" dirty="0">
                <a:solidFill>
                  <a:srgbClr val="061987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  <a:p>
              <a:pPr algn="ctr"/>
              <a:r>
                <a:rPr lang="fr-FR" sz="1200" dirty="0">
                  <a:solidFill>
                    <a:srgbClr val="061987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You </a:t>
              </a:r>
              <a:r>
                <a:rPr lang="fr-FR" sz="1200" dirty="0" err="1">
                  <a:solidFill>
                    <a:srgbClr val="061987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will</a:t>
              </a:r>
              <a:r>
                <a:rPr lang="fr-FR" sz="1200" dirty="0">
                  <a:solidFill>
                    <a:srgbClr val="061987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fr-FR" sz="1200" dirty="0" err="1">
                  <a:solidFill>
                    <a:srgbClr val="061987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then</a:t>
              </a:r>
              <a:r>
                <a:rPr lang="fr-FR" sz="1200" dirty="0">
                  <a:solidFill>
                    <a:srgbClr val="061987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fr-FR" sz="1200" dirty="0" err="1">
                  <a:solidFill>
                    <a:srgbClr val="061987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receive</a:t>
              </a:r>
              <a:r>
                <a:rPr lang="fr-FR" sz="1200" dirty="0">
                  <a:solidFill>
                    <a:srgbClr val="061987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one of </a:t>
              </a:r>
              <a:r>
                <a:rPr lang="fr-FR" sz="1200" b="1" dirty="0" err="1">
                  <a:solidFill>
                    <a:srgbClr val="061987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three</a:t>
              </a:r>
              <a:r>
                <a:rPr lang="fr-FR" sz="1200" b="1" dirty="0">
                  <a:solidFill>
                    <a:srgbClr val="061987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possible </a:t>
              </a:r>
              <a:r>
                <a:rPr lang="fr-FR" sz="1200" b="1" dirty="0" err="1">
                  <a:solidFill>
                    <a:srgbClr val="061987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answers</a:t>
              </a:r>
              <a:r>
                <a:rPr lang="fr-FR" sz="1200" b="1" dirty="0">
                  <a:solidFill>
                    <a:srgbClr val="061987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. </a:t>
              </a:r>
              <a:endParaRPr lang="fr-FR" sz="1200" b="1" dirty="0">
                <a:solidFill>
                  <a:srgbClr val="061987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grpSp>
          <p:nvGrpSpPr>
            <p:cNvPr id="57" name="Groupe 56"/>
            <p:cNvGrpSpPr/>
            <p:nvPr/>
          </p:nvGrpSpPr>
          <p:grpSpPr>
            <a:xfrm>
              <a:off x="191344" y="754086"/>
              <a:ext cx="3884204" cy="2890939"/>
              <a:chOff x="4115116" y="1708289"/>
              <a:chExt cx="3884204" cy="2950225"/>
            </a:xfrm>
          </p:grpSpPr>
          <p:grpSp>
            <p:nvGrpSpPr>
              <p:cNvPr id="56" name="Groupe 55"/>
              <p:cNvGrpSpPr/>
              <p:nvPr/>
            </p:nvGrpSpPr>
            <p:grpSpPr>
              <a:xfrm>
                <a:off x="4115116" y="1708289"/>
                <a:ext cx="3884204" cy="2950225"/>
                <a:chOff x="4153897" y="852313"/>
                <a:chExt cx="3884204" cy="2950225"/>
              </a:xfrm>
            </p:grpSpPr>
            <p:sp>
              <p:nvSpPr>
                <p:cNvPr id="49" name="Rectangle à coins arrondis 29"/>
                <p:cNvSpPr/>
                <p:nvPr/>
              </p:nvSpPr>
              <p:spPr>
                <a:xfrm>
                  <a:off x="4601833" y="852313"/>
                  <a:ext cx="2988332" cy="842206"/>
                </a:xfrm>
                <a:prstGeom prst="roundRect">
                  <a:avLst/>
                </a:prstGeom>
                <a:solidFill>
                  <a:schemeClr val="bg1"/>
                </a:solidFill>
                <a:ln w="6350">
                  <a:solidFill>
                    <a:srgbClr val="CC33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t"/>
                <a:lstStyle/>
                <a:p>
                  <a:pPr algn="ctr"/>
                  <a:r>
                    <a:rPr lang="fr-FR" sz="1400" b="1" dirty="0" err="1">
                      <a:solidFill>
                        <a:srgbClr val="FF0000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rPr>
                    <a:t>Send</a:t>
                  </a:r>
                  <a:r>
                    <a:rPr lang="fr-FR" sz="1400" b="1" dirty="0">
                      <a:solidFill>
                        <a:srgbClr val="FF0000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rPr>
                    <a:t> </a:t>
                  </a:r>
                  <a:r>
                    <a:rPr lang="fr-FR" sz="1400" b="1" dirty="0" err="1">
                      <a:solidFill>
                        <a:srgbClr val="FF0000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rPr>
                    <a:t>your</a:t>
                  </a:r>
                  <a:r>
                    <a:rPr lang="fr-FR" sz="1400" b="1" dirty="0">
                      <a:solidFill>
                        <a:srgbClr val="FF0000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rPr>
                    <a:t> application by </a:t>
                  </a:r>
                  <a:r>
                    <a:rPr lang="fr-FR" sz="1400" b="1" dirty="0" err="1">
                      <a:solidFill>
                        <a:srgbClr val="FF0000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rPr>
                    <a:t>clicking</a:t>
                  </a:r>
                  <a:r>
                    <a:rPr lang="fr-FR" sz="1400" b="1" dirty="0">
                      <a:solidFill>
                        <a:srgbClr val="FF0000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rPr>
                    <a:t> on</a:t>
                  </a:r>
                  <a:endParaRPr lang="fr-FR" sz="1400" b="1" dirty="0">
                    <a:solidFill>
                      <a:srgbClr val="FF0000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cxnSp>
              <p:nvCxnSpPr>
                <p:cNvPr id="115" name="Connecteur droit avec flèche 114"/>
                <p:cNvCxnSpPr>
                  <a:stCxn id="68" idx="2"/>
                </p:cNvCxnSpPr>
                <p:nvPr/>
              </p:nvCxnSpPr>
              <p:spPr>
                <a:xfrm flipH="1">
                  <a:off x="5807965" y="3435113"/>
                  <a:ext cx="288034" cy="367425"/>
                </a:xfrm>
                <a:prstGeom prst="straightConnector1">
                  <a:avLst/>
                </a:prstGeom>
                <a:ln w="28575">
                  <a:solidFill>
                    <a:srgbClr val="051887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50" name="Rectangle à coins arrondis 69"/>
                <p:cNvSpPr/>
                <p:nvPr/>
              </p:nvSpPr>
              <p:spPr>
                <a:xfrm>
                  <a:off x="4153897" y="1809055"/>
                  <a:ext cx="3884204" cy="751050"/>
                </a:xfrm>
                <a:prstGeom prst="roundRect">
                  <a:avLst/>
                </a:prstGeom>
                <a:solidFill>
                  <a:schemeClr val="bg1"/>
                </a:solidFill>
                <a:ln>
                  <a:solidFill>
                    <a:srgbClr val="051887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fr-FR" sz="1200" dirty="0">
                      <a:solidFill>
                        <a:srgbClr val="051887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rPr>
                    <a:t>You </a:t>
                  </a:r>
                  <a:r>
                    <a:rPr lang="fr-FR" sz="1200" dirty="0" err="1">
                      <a:solidFill>
                        <a:srgbClr val="051887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rPr>
                    <a:t>will</a:t>
                  </a:r>
                  <a:r>
                    <a:rPr lang="fr-FR" sz="1200" dirty="0">
                      <a:solidFill>
                        <a:srgbClr val="051887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rPr>
                    <a:t> </a:t>
                  </a:r>
                  <a:r>
                    <a:rPr lang="fr-FR" sz="1200" dirty="0" err="1">
                      <a:solidFill>
                        <a:srgbClr val="051887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rPr>
                    <a:t>receive</a:t>
                  </a:r>
                  <a:r>
                    <a:rPr lang="fr-FR" sz="1200" dirty="0">
                      <a:solidFill>
                        <a:srgbClr val="051887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rPr>
                    <a:t> a confirmation e-mail. </a:t>
                  </a:r>
                  <a:endParaRPr lang="fr-FR" sz="1200" dirty="0">
                    <a:solidFill>
                      <a:srgbClr val="051887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  <a:p>
                  <a:pPr algn="ctr"/>
                  <a:r>
                    <a:rPr lang="fr-FR" sz="1200" dirty="0">
                      <a:solidFill>
                        <a:srgbClr val="051887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rPr>
                    <a:t>Once the file </a:t>
                  </a:r>
                  <a:r>
                    <a:rPr lang="fr-FR" sz="1200" dirty="0" err="1">
                      <a:solidFill>
                        <a:srgbClr val="051887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rPr>
                    <a:t>is</a:t>
                  </a:r>
                  <a:r>
                    <a:rPr lang="fr-FR" sz="1200" dirty="0">
                      <a:solidFill>
                        <a:srgbClr val="051887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rPr>
                    <a:t> sent, </a:t>
                  </a:r>
                  <a:r>
                    <a:rPr lang="fr-FR" sz="1200" dirty="0" err="1">
                      <a:solidFill>
                        <a:srgbClr val="051887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rPr>
                    <a:t>you</a:t>
                  </a:r>
                  <a:r>
                    <a:rPr lang="fr-FR" sz="1200" dirty="0">
                      <a:solidFill>
                        <a:srgbClr val="051887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rPr>
                    <a:t> </a:t>
                  </a:r>
                  <a:r>
                    <a:rPr lang="fr-FR" sz="1200" dirty="0" err="1">
                      <a:solidFill>
                        <a:srgbClr val="051887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rPr>
                    <a:t>cannot</a:t>
                  </a:r>
                  <a:r>
                    <a:rPr lang="fr-FR" sz="1200" dirty="0">
                      <a:solidFill>
                        <a:srgbClr val="051887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rPr>
                    <a:t> </a:t>
                  </a:r>
                  <a:r>
                    <a:rPr lang="fr-FR" sz="1200" dirty="0" err="1">
                      <a:solidFill>
                        <a:srgbClr val="051887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rPr>
                    <a:t>modify</a:t>
                  </a:r>
                  <a:r>
                    <a:rPr lang="fr-FR" sz="1200" dirty="0">
                      <a:solidFill>
                        <a:srgbClr val="051887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rPr>
                    <a:t> </a:t>
                  </a:r>
                  <a:r>
                    <a:rPr lang="fr-FR" sz="1200" dirty="0" err="1">
                      <a:solidFill>
                        <a:srgbClr val="051887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rPr>
                    <a:t>it</a:t>
                  </a:r>
                  <a:r>
                    <a:rPr lang="fr-FR" sz="1200" dirty="0">
                      <a:solidFill>
                        <a:srgbClr val="051887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rPr>
                    <a:t> </a:t>
                  </a:r>
                  <a:r>
                    <a:rPr lang="fr-FR" sz="1200" dirty="0" err="1">
                      <a:solidFill>
                        <a:srgbClr val="051887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rPr>
                    <a:t>so</a:t>
                  </a:r>
                  <a:r>
                    <a:rPr lang="fr-FR" sz="1200" dirty="0">
                      <a:solidFill>
                        <a:srgbClr val="051887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rPr>
                    <a:t> </a:t>
                  </a:r>
                  <a:r>
                    <a:rPr lang="fr-FR" sz="1200" dirty="0" err="1">
                      <a:solidFill>
                        <a:srgbClr val="051887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rPr>
                    <a:t>make</a:t>
                  </a:r>
                  <a:r>
                    <a:rPr lang="fr-FR" sz="1200" dirty="0">
                      <a:solidFill>
                        <a:srgbClr val="051887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rPr>
                    <a:t> sure </a:t>
                  </a:r>
                  <a:endParaRPr lang="fr-FR" sz="1200" dirty="0">
                    <a:solidFill>
                      <a:srgbClr val="051887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  <a:p>
                  <a:pPr algn="ctr"/>
                  <a:r>
                    <a:rPr lang="fr-FR" sz="1200" dirty="0" err="1">
                      <a:solidFill>
                        <a:srgbClr val="051887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rPr>
                    <a:t>everything</a:t>
                  </a:r>
                  <a:r>
                    <a:rPr lang="fr-FR" sz="1200" dirty="0">
                      <a:solidFill>
                        <a:srgbClr val="051887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rPr>
                    <a:t> </a:t>
                  </a:r>
                  <a:r>
                    <a:rPr lang="fr-FR" sz="1200" dirty="0" err="1">
                      <a:solidFill>
                        <a:srgbClr val="051887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rPr>
                    <a:t>is</a:t>
                  </a:r>
                  <a:r>
                    <a:rPr lang="fr-FR" sz="1200" dirty="0">
                      <a:solidFill>
                        <a:srgbClr val="051887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rPr>
                    <a:t> </a:t>
                  </a:r>
                  <a:r>
                    <a:rPr lang="fr-FR" sz="1200" dirty="0" err="1">
                      <a:solidFill>
                        <a:srgbClr val="051887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rPr>
                    <a:t>finalised</a:t>
                  </a:r>
                  <a:r>
                    <a:rPr lang="fr-FR" sz="1200" dirty="0">
                      <a:solidFill>
                        <a:srgbClr val="051887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rPr>
                    <a:t> </a:t>
                  </a:r>
                  <a:r>
                    <a:rPr lang="fr-FR" sz="1200" dirty="0" err="1">
                      <a:solidFill>
                        <a:srgbClr val="051887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rPr>
                    <a:t>before</a:t>
                  </a:r>
                  <a:r>
                    <a:rPr lang="fr-FR" sz="1200" dirty="0">
                      <a:solidFill>
                        <a:srgbClr val="051887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rPr>
                    <a:t> </a:t>
                  </a:r>
                  <a:r>
                    <a:rPr lang="fr-FR" sz="1200" dirty="0" err="1">
                      <a:solidFill>
                        <a:srgbClr val="051887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rPr>
                    <a:t>sending</a:t>
                  </a:r>
                  <a:r>
                    <a:rPr lang="fr-FR" sz="1200" dirty="0">
                      <a:solidFill>
                        <a:srgbClr val="051887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rPr>
                    <a:t> </a:t>
                  </a:r>
                  <a:r>
                    <a:rPr lang="fr-FR" sz="1200" dirty="0" err="1">
                      <a:solidFill>
                        <a:srgbClr val="051887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rPr>
                    <a:t>it</a:t>
                  </a:r>
                  <a:r>
                    <a:rPr lang="fr-FR" sz="1200" dirty="0">
                      <a:solidFill>
                        <a:srgbClr val="051887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rPr>
                    <a:t>.</a:t>
                  </a:r>
                  <a:endParaRPr lang="fr-FR" sz="1200" dirty="0">
                    <a:solidFill>
                      <a:srgbClr val="051887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cxnSp>
              <p:nvCxnSpPr>
                <p:cNvPr id="51" name="Connecteur droit 50"/>
                <p:cNvCxnSpPr/>
                <p:nvPr/>
              </p:nvCxnSpPr>
              <p:spPr>
                <a:xfrm flipV="1">
                  <a:off x="6095999" y="1700757"/>
                  <a:ext cx="0" cy="108298"/>
                </a:xfrm>
                <a:prstGeom prst="line">
                  <a:avLst/>
                </a:prstGeom>
                <a:ln w="28575">
                  <a:solidFill>
                    <a:srgbClr val="051887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68" name="Rectangle à coins arrondis 69"/>
                <p:cNvSpPr/>
                <p:nvPr/>
              </p:nvSpPr>
              <p:spPr>
                <a:xfrm>
                  <a:off x="4395867" y="2858976"/>
                  <a:ext cx="3400263" cy="576138"/>
                </a:xfrm>
                <a:prstGeom prst="roundRect">
                  <a:avLst/>
                </a:prstGeom>
                <a:solidFill>
                  <a:schemeClr val="bg1"/>
                </a:solidFill>
                <a:ln>
                  <a:solidFill>
                    <a:srgbClr val="051887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fr-FR" sz="1200" dirty="0">
                      <a:solidFill>
                        <a:srgbClr val="051887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rPr>
                    <a:t>The International office </a:t>
                  </a:r>
                  <a:r>
                    <a:rPr lang="fr-FR" sz="1200" dirty="0" err="1">
                      <a:solidFill>
                        <a:srgbClr val="051887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rPr>
                    <a:t>will</a:t>
                  </a:r>
                  <a:r>
                    <a:rPr lang="fr-FR" sz="1200" dirty="0">
                      <a:solidFill>
                        <a:srgbClr val="051887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rPr>
                    <a:t> </a:t>
                  </a:r>
                  <a:r>
                    <a:rPr lang="fr-FR" sz="1200" dirty="0" err="1">
                      <a:solidFill>
                        <a:srgbClr val="051887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rPr>
                    <a:t>review</a:t>
                  </a:r>
                  <a:r>
                    <a:rPr lang="fr-FR" sz="1200" dirty="0">
                      <a:solidFill>
                        <a:srgbClr val="051887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rPr>
                    <a:t> </a:t>
                  </a:r>
                  <a:r>
                    <a:rPr lang="fr-FR" sz="1200" dirty="0" err="1">
                      <a:solidFill>
                        <a:srgbClr val="051887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rPr>
                    <a:t>your</a:t>
                  </a:r>
                  <a:r>
                    <a:rPr lang="fr-FR" sz="1200" dirty="0">
                      <a:solidFill>
                        <a:srgbClr val="051887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rPr>
                    <a:t> documents.</a:t>
                  </a:r>
                  <a:endParaRPr lang="fr-FR" sz="1200" dirty="0">
                    <a:solidFill>
                      <a:srgbClr val="051887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  <a:p>
                  <a:pPr algn="ctr"/>
                  <a:r>
                    <a:rPr lang="fr-FR" sz="1200" dirty="0">
                      <a:solidFill>
                        <a:srgbClr val="051887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rPr>
                    <a:t>Check </a:t>
                  </a:r>
                  <a:r>
                    <a:rPr lang="fr-FR" sz="1200" dirty="0" err="1">
                      <a:solidFill>
                        <a:srgbClr val="051887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rPr>
                    <a:t>your</a:t>
                  </a:r>
                  <a:r>
                    <a:rPr lang="fr-FR" sz="1200" dirty="0">
                      <a:solidFill>
                        <a:srgbClr val="051887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rPr>
                    <a:t> e-mails </a:t>
                  </a:r>
                  <a:r>
                    <a:rPr lang="fr-FR" sz="1200" dirty="0" err="1">
                      <a:solidFill>
                        <a:srgbClr val="051887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rPr>
                    <a:t>regularly</a:t>
                  </a:r>
                  <a:r>
                    <a:rPr lang="fr-FR" sz="1200" dirty="0">
                      <a:solidFill>
                        <a:srgbClr val="051887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rPr>
                    <a:t>!</a:t>
                  </a:r>
                  <a:endParaRPr lang="fr-FR" sz="1200" dirty="0">
                    <a:solidFill>
                      <a:srgbClr val="051887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cxnSp>
              <p:nvCxnSpPr>
                <p:cNvPr id="69" name="Connecteur droit avec flèche 68"/>
                <p:cNvCxnSpPr>
                  <a:stCxn id="50" idx="2"/>
                </p:cNvCxnSpPr>
                <p:nvPr/>
              </p:nvCxnSpPr>
              <p:spPr>
                <a:xfrm>
                  <a:off x="6095999" y="2560105"/>
                  <a:ext cx="0" cy="263529"/>
                </a:xfrm>
                <a:prstGeom prst="straightConnector1">
                  <a:avLst/>
                </a:prstGeom>
                <a:ln w="28575">
                  <a:solidFill>
                    <a:srgbClr val="051887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pic>
            <p:nvPicPr>
              <p:cNvPr id="23" name="Image 22"/>
              <p:cNvPicPr>
                <a:picLocks noChangeAspect="1"/>
              </p:cNvPicPr>
              <p:nvPr/>
            </p:nvPicPr>
            <p:blipFill rotWithShape="1">
              <a:blip r:embed="rId2"/>
              <a:srcRect l="6175" t="3391" r="7211" b="10312"/>
              <a:stretch>
                <a:fillRect/>
              </a:stretch>
            </p:blipFill>
            <p:spPr>
              <a:xfrm>
                <a:off x="5161641" y="2032187"/>
                <a:ext cx="1791153" cy="430389"/>
              </a:xfrm>
              <a:prstGeom prst="rect">
                <a:avLst/>
              </a:prstGeom>
            </p:spPr>
          </p:pic>
        </p:grpSp>
        <p:grpSp>
          <p:nvGrpSpPr>
            <p:cNvPr id="106" name="Groupe 105"/>
            <p:cNvGrpSpPr/>
            <p:nvPr/>
          </p:nvGrpSpPr>
          <p:grpSpPr>
            <a:xfrm>
              <a:off x="333244" y="5795568"/>
              <a:ext cx="1690274" cy="859666"/>
              <a:chOff x="280387" y="5670720"/>
              <a:chExt cx="1690274" cy="859666"/>
            </a:xfrm>
          </p:grpSpPr>
          <p:sp>
            <p:nvSpPr>
              <p:cNvPr id="90" name="Rectangle à coins arrondis 29"/>
              <p:cNvSpPr/>
              <p:nvPr/>
            </p:nvSpPr>
            <p:spPr>
              <a:xfrm>
                <a:off x="280387" y="5670720"/>
                <a:ext cx="1690274" cy="859666"/>
              </a:xfrm>
              <a:prstGeom prst="roundRect">
                <a:avLst/>
              </a:prstGeom>
              <a:solidFill>
                <a:schemeClr val="bg1"/>
              </a:solidFill>
              <a:ln w="6350">
                <a:solidFill>
                  <a:srgbClr val="CC33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/>
              <a:p>
                <a:pPr algn="ctr"/>
                <a:r>
                  <a:rPr lang="fr-FR" sz="1200" b="1" dirty="0">
                    <a:solidFill>
                      <a:srgbClr val="FF00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Re-</a:t>
                </a:r>
                <a:r>
                  <a:rPr lang="fr-FR" sz="1200" b="1" dirty="0" err="1">
                    <a:solidFill>
                      <a:srgbClr val="FF00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send</a:t>
                </a:r>
                <a:r>
                  <a:rPr lang="fr-FR" sz="1200" b="1" dirty="0">
                    <a:solidFill>
                      <a:srgbClr val="FF00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fr-FR" sz="1200" b="1" dirty="0" err="1">
                    <a:solidFill>
                      <a:srgbClr val="FF00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your</a:t>
                </a:r>
                <a:r>
                  <a:rPr lang="fr-FR" sz="1200" b="1" dirty="0">
                    <a:solidFill>
                      <a:srgbClr val="FF00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application</a:t>
                </a:r>
                <a:endParaRPr lang="fr-FR" sz="1200" b="1" dirty="0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pic>
            <p:nvPicPr>
              <p:cNvPr id="101" name="Image 100"/>
              <p:cNvPicPr>
                <a:picLocks noChangeAspect="1"/>
              </p:cNvPicPr>
              <p:nvPr/>
            </p:nvPicPr>
            <p:blipFill rotWithShape="1">
              <a:blip r:embed="rId2"/>
              <a:srcRect l="6175" t="3391" r="7211" b="10312"/>
              <a:stretch>
                <a:fillRect/>
              </a:stretch>
            </p:blipFill>
            <p:spPr>
              <a:xfrm>
                <a:off x="415475" y="6128413"/>
                <a:ext cx="1424330" cy="309708"/>
              </a:xfrm>
              <a:prstGeom prst="rect">
                <a:avLst/>
              </a:prstGeom>
            </p:spPr>
          </p:pic>
        </p:grpSp>
        <p:cxnSp>
          <p:nvCxnSpPr>
            <p:cNvPr id="102" name="Connecteur droit avec flèche 101"/>
            <p:cNvCxnSpPr>
              <a:stCxn id="66" idx="2"/>
              <a:endCxn id="90" idx="0"/>
            </p:cNvCxnSpPr>
            <p:nvPr/>
          </p:nvCxnSpPr>
          <p:spPr>
            <a:xfrm>
              <a:off x="1178381" y="5505522"/>
              <a:ext cx="0" cy="290046"/>
            </a:xfrm>
            <a:prstGeom prst="straightConnector1">
              <a:avLst/>
            </a:prstGeom>
            <a:ln w="28575">
              <a:solidFill>
                <a:srgbClr val="DC513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7" name="Connecteur : en arc 116"/>
            <p:cNvCxnSpPr>
              <a:stCxn id="90" idx="1"/>
              <a:endCxn id="68" idx="1"/>
            </p:cNvCxnSpPr>
            <p:nvPr/>
          </p:nvCxnSpPr>
          <p:spPr>
            <a:xfrm rot="10800000" flipH="1">
              <a:off x="333244" y="3002705"/>
              <a:ext cx="100070" cy="3222697"/>
            </a:xfrm>
            <a:prstGeom prst="curvedConnector3">
              <a:avLst>
                <a:gd name="adj1" fmla="val -581876"/>
              </a:avLst>
            </a:prstGeom>
            <a:ln w="28575">
              <a:solidFill>
                <a:srgbClr val="DC513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8" name="Connecteur droit avec flèche 127"/>
            <p:cNvCxnSpPr>
              <a:stCxn id="68" idx="2"/>
            </p:cNvCxnSpPr>
            <p:nvPr/>
          </p:nvCxnSpPr>
          <p:spPr>
            <a:xfrm>
              <a:off x="2133446" y="3284984"/>
              <a:ext cx="280567" cy="360041"/>
            </a:xfrm>
            <a:prstGeom prst="straightConnector1">
              <a:avLst/>
            </a:prstGeom>
            <a:ln w="28575">
              <a:solidFill>
                <a:srgbClr val="051887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5" name="Rectangle à coins arrondis 84"/>
          <p:cNvSpPr/>
          <p:nvPr/>
        </p:nvSpPr>
        <p:spPr>
          <a:xfrm>
            <a:off x="5879979" y="5366476"/>
            <a:ext cx="2822116" cy="1230876"/>
          </a:xfrm>
          <a:prstGeom prst="roundRect">
            <a:avLst/>
          </a:prstGeom>
          <a:solidFill>
            <a:schemeClr val="accent5"/>
          </a:solidFill>
          <a:ln>
            <a:solidFill>
              <a:srgbClr val="05188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b="1" dirty="0" err="1">
                <a:solidFill>
                  <a:srgbClr val="06198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Confirm</a:t>
            </a:r>
            <a:r>
              <a:rPr lang="fr-FR" sz="1200" b="1" dirty="0">
                <a:solidFill>
                  <a:srgbClr val="06198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the </a:t>
            </a:r>
            <a:r>
              <a:rPr lang="fr-FR" sz="1200" b="1" dirty="0" err="1">
                <a:solidFill>
                  <a:srgbClr val="06198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offer</a:t>
            </a:r>
            <a:r>
              <a:rPr lang="fr-FR" sz="1200" b="1" dirty="0">
                <a:solidFill>
                  <a:srgbClr val="06198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sz="1200" dirty="0">
                <a:solidFill>
                  <a:srgbClr val="06198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by </a:t>
            </a:r>
            <a:r>
              <a:rPr lang="fr-FR" sz="1200" u="sng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April 8th, 2025</a:t>
            </a:r>
            <a:r>
              <a:rPr lang="fr-FR" sz="1200" dirty="0">
                <a:solidFill>
                  <a:srgbClr val="06198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fr-FR" sz="1200" dirty="0" err="1">
                <a:solidFill>
                  <a:srgbClr val="06198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Enrollment</a:t>
            </a:r>
            <a:r>
              <a:rPr lang="fr-FR" sz="1200" dirty="0">
                <a:solidFill>
                  <a:srgbClr val="06198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sz="1200" dirty="0" err="1">
                <a:solidFill>
                  <a:srgbClr val="06198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will</a:t>
            </a:r>
            <a:r>
              <a:rPr lang="fr-FR" sz="1200" dirty="0">
                <a:solidFill>
                  <a:srgbClr val="06198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sz="1200" dirty="0" err="1">
                <a:solidFill>
                  <a:srgbClr val="06198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take</a:t>
            </a:r>
            <a:r>
              <a:rPr lang="fr-FR" sz="1200" dirty="0">
                <a:solidFill>
                  <a:srgbClr val="06198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place at </a:t>
            </a:r>
            <a:r>
              <a:rPr lang="fr-FR" sz="1200" dirty="0" err="1">
                <a:solidFill>
                  <a:srgbClr val="06198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your</a:t>
            </a:r>
            <a:r>
              <a:rPr lang="fr-FR" sz="1200" dirty="0">
                <a:solidFill>
                  <a:srgbClr val="06198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sz="1200" dirty="0" err="1">
                <a:solidFill>
                  <a:srgbClr val="06198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arrival</a:t>
            </a:r>
            <a:r>
              <a:rPr lang="fr-FR" sz="1200" dirty="0">
                <a:solidFill>
                  <a:srgbClr val="06198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at </a:t>
            </a:r>
            <a:r>
              <a:rPr lang="fr-FR" sz="1200" dirty="0" err="1">
                <a:solidFill>
                  <a:srgbClr val="06198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UTCapitole</a:t>
            </a:r>
            <a:r>
              <a:rPr lang="fr-FR" sz="1200" dirty="0">
                <a:solidFill>
                  <a:srgbClr val="06198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in </a:t>
            </a:r>
            <a:r>
              <a:rPr lang="fr-FR" sz="1200" dirty="0" err="1">
                <a:solidFill>
                  <a:srgbClr val="06198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September</a:t>
            </a:r>
            <a:r>
              <a:rPr lang="fr-FR" sz="1200" dirty="0">
                <a:solidFill>
                  <a:srgbClr val="06198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fr-FR" sz="1200" dirty="0">
              <a:solidFill>
                <a:srgbClr val="061987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fr-FR" sz="1200" dirty="0">
                <a:solidFill>
                  <a:srgbClr val="06198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International Office </a:t>
            </a:r>
            <a:r>
              <a:rPr lang="fr-FR" sz="1200" dirty="0" err="1">
                <a:solidFill>
                  <a:srgbClr val="06198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will</a:t>
            </a:r>
            <a:r>
              <a:rPr lang="fr-FR" sz="1200" dirty="0">
                <a:solidFill>
                  <a:srgbClr val="06198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sz="1200" dirty="0" err="1">
                <a:solidFill>
                  <a:srgbClr val="06198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get</a:t>
            </a:r>
            <a:r>
              <a:rPr lang="fr-FR" sz="1200" dirty="0">
                <a:solidFill>
                  <a:srgbClr val="06198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in </a:t>
            </a:r>
            <a:r>
              <a:rPr lang="fr-FR" sz="1200" dirty="0" err="1">
                <a:solidFill>
                  <a:srgbClr val="06198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touch</a:t>
            </a:r>
            <a:r>
              <a:rPr lang="fr-FR" sz="1200" dirty="0">
                <a:solidFill>
                  <a:srgbClr val="06198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to </a:t>
            </a:r>
            <a:r>
              <a:rPr lang="fr-FR" sz="1200" dirty="0" err="1">
                <a:solidFill>
                  <a:srgbClr val="06198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prepare</a:t>
            </a:r>
            <a:r>
              <a:rPr lang="fr-FR" sz="1200" dirty="0">
                <a:solidFill>
                  <a:srgbClr val="06198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sz="1200" dirty="0" err="1">
                <a:solidFill>
                  <a:srgbClr val="06198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your</a:t>
            </a:r>
            <a:r>
              <a:rPr lang="fr-FR" sz="1200" dirty="0">
                <a:solidFill>
                  <a:srgbClr val="06198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sz="1200" dirty="0" err="1">
                <a:solidFill>
                  <a:srgbClr val="06198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arrival</a:t>
            </a:r>
            <a:r>
              <a:rPr lang="fr-FR" sz="1200" dirty="0">
                <a:solidFill>
                  <a:srgbClr val="06198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!</a:t>
            </a:r>
            <a:endParaRPr lang="fr-FR" sz="1200" dirty="0">
              <a:solidFill>
                <a:srgbClr val="061987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2" name="Groupe 1"/>
          <p:cNvGrpSpPr/>
          <p:nvPr/>
        </p:nvGrpSpPr>
        <p:grpSpPr>
          <a:xfrm>
            <a:off x="7108497" y="731510"/>
            <a:ext cx="3331524" cy="4353674"/>
            <a:chOff x="8129738" y="480992"/>
            <a:chExt cx="3331524" cy="4353674"/>
          </a:xfrm>
        </p:grpSpPr>
        <p:sp>
          <p:nvSpPr>
            <p:cNvPr id="84" name="Rectangle à coins arrondis 83"/>
            <p:cNvSpPr/>
            <p:nvPr/>
          </p:nvSpPr>
          <p:spPr>
            <a:xfrm>
              <a:off x="8191090" y="3661671"/>
              <a:ext cx="3174623" cy="1172995"/>
            </a:xfrm>
            <a:prstGeom prst="roundRect">
              <a:avLst/>
            </a:prstGeom>
            <a:solidFill>
              <a:schemeClr val="accent5"/>
            </a:solidFill>
            <a:ln>
              <a:solidFill>
                <a:srgbClr val="05188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b="1" dirty="0">
                  <a:solidFill>
                    <a:srgbClr val="051887"/>
                  </a:solidFill>
                  <a:effectLst/>
                  <a:latin typeface="Calibri" panose="020F0502020204030204" pitchFamily="34" charset="0"/>
                </a:rPr>
                <a:t>3) The International Office </a:t>
              </a:r>
              <a:r>
                <a:rPr lang="en-US" sz="1200" b="1" dirty="0">
                  <a:solidFill>
                    <a:srgbClr val="051887"/>
                  </a:solidFill>
                  <a:latin typeface="Calibri" panose="020F0502020204030204" pitchFamily="34" charset="0"/>
                </a:rPr>
                <a:t>a</a:t>
              </a:r>
              <a:r>
                <a:rPr lang="en-US" sz="1200" b="1" dirty="0">
                  <a:solidFill>
                    <a:srgbClr val="051887"/>
                  </a:solidFill>
                  <a:effectLst/>
                  <a:latin typeface="Calibri" panose="020F0502020204030204" pitchFamily="34" charset="0"/>
                </a:rPr>
                <a:t>pproves your application </a:t>
              </a:r>
              <a:r>
                <a:rPr lang="en-US" sz="1200" b="1" u="sng" dirty="0">
                  <a:solidFill>
                    <a:srgbClr val="051887"/>
                  </a:solidFill>
                  <a:effectLst/>
                  <a:latin typeface="Calibri" panose="020F0502020204030204" pitchFamily="34" charset="0"/>
                </a:rPr>
                <a:t>AND supports your Eiffel scholarship application</a:t>
              </a:r>
              <a:r>
                <a:rPr lang="en-US" sz="1200" b="1" dirty="0">
                  <a:solidFill>
                    <a:srgbClr val="051887"/>
                  </a:solidFill>
                  <a:effectLst/>
                  <a:latin typeface="Calibri" panose="020F0502020204030204" pitchFamily="34" charset="0"/>
                </a:rPr>
                <a:t>.</a:t>
              </a:r>
              <a:endParaRPr lang="en-US" sz="1200" b="1" dirty="0">
                <a:solidFill>
                  <a:srgbClr val="051887"/>
                </a:solidFill>
                <a:effectLst/>
                <a:latin typeface="Calibri" panose="020F0502020204030204" pitchFamily="34" charset="0"/>
              </a:endParaRPr>
            </a:p>
            <a:p>
              <a:pPr algn="ctr"/>
              <a:r>
                <a:rPr lang="en-US" sz="1200" dirty="0">
                  <a:solidFill>
                    <a:srgbClr val="051887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The International Office will be in touch shortly so we can build your file and send it to Campus France!</a:t>
              </a:r>
              <a:endParaRPr lang="fr-FR" sz="1200" dirty="0">
                <a:solidFill>
                  <a:srgbClr val="051887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87" name="Rectangle à coins arrondis 86"/>
            <p:cNvSpPr/>
            <p:nvPr/>
          </p:nvSpPr>
          <p:spPr>
            <a:xfrm>
              <a:off x="8252325" y="1441469"/>
              <a:ext cx="2988330" cy="776818"/>
            </a:xfrm>
            <a:prstGeom prst="roundRect">
              <a:avLst/>
            </a:prstGeom>
            <a:solidFill>
              <a:srgbClr val="FFFFE7"/>
            </a:solidFill>
            <a:ln>
              <a:solidFill>
                <a:srgbClr val="CC33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1200" b="1" i="1" dirty="0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1) The International Office </a:t>
              </a:r>
              <a:r>
                <a:rPr lang="fr-FR" sz="1200" b="1" i="1" dirty="0" err="1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declines</a:t>
              </a:r>
              <a:r>
                <a:rPr lang="fr-FR" sz="1200" b="1" i="1" dirty="0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fr-FR" sz="1200" b="1" i="1" dirty="0" err="1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your</a:t>
              </a:r>
              <a:r>
                <a:rPr lang="fr-FR" sz="1200" b="1" i="1" dirty="0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application.</a:t>
              </a:r>
              <a:endParaRPr lang="fr-FR" sz="1200" b="1" i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  <a:p>
              <a:pPr algn="ctr"/>
              <a:endParaRPr lang="fr-FR" sz="1200" i="1" dirty="0">
                <a:solidFill>
                  <a:srgbClr val="339966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3" name="Rectangle : coins arrondis 12"/>
            <p:cNvSpPr/>
            <p:nvPr/>
          </p:nvSpPr>
          <p:spPr>
            <a:xfrm>
              <a:off x="8129738" y="2353482"/>
              <a:ext cx="3331524" cy="1172995"/>
            </a:xfrm>
            <a:prstGeom prst="roundRect">
              <a:avLst/>
            </a:prstGeom>
            <a:solidFill>
              <a:schemeClr val="accent5"/>
            </a:solidFill>
            <a:ln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b="1" dirty="0">
                  <a:solidFill>
                    <a:srgbClr val="051887"/>
                  </a:solidFill>
                  <a:latin typeface="Calibri" panose="020F0502020204030204" pitchFamily="34" charset="0"/>
                </a:rPr>
                <a:t>2)</a:t>
              </a:r>
              <a:r>
                <a:rPr lang="fr-FR" sz="1200" b="1" dirty="0">
                  <a:solidFill>
                    <a:srgbClr val="051887"/>
                  </a:solidFill>
                  <a:latin typeface="Calibri" panose="020F0502020204030204" pitchFamily="34" charset="0"/>
                </a:rPr>
                <a:t>The International Office </a:t>
              </a:r>
              <a:r>
                <a:rPr lang="en-US" sz="1200" b="1" dirty="0">
                  <a:solidFill>
                    <a:srgbClr val="051887"/>
                  </a:solidFill>
                  <a:latin typeface="Calibri" panose="020F0502020204030204" pitchFamily="34" charset="0"/>
                </a:rPr>
                <a:t>a</a:t>
              </a:r>
              <a:r>
                <a:rPr lang="en-US" sz="1200" b="1" dirty="0">
                  <a:solidFill>
                    <a:srgbClr val="051887"/>
                  </a:solidFill>
                  <a:effectLst/>
                  <a:latin typeface="Calibri" panose="020F0502020204030204" pitchFamily="34" charset="0"/>
                </a:rPr>
                <a:t>pproves your application BUT does not support</a:t>
              </a:r>
              <a:r>
                <a:rPr lang="en-US" sz="1200" dirty="0">
                  <a:solidFill>
                    <a:srgbClr val="051887"/>
                  </a:solidFill>
                  <a:effectLst/>
                  <a:latin typeface="Calibri" panose="020F0502020204030204" pitchFamily="34" charset="0"/>
                </a:rPr>
                <a:t> your Eiffel scholarship application. </a:t>
              </a:r>
              <a:endParaRPr lang="en-US" sz="1200" dirty="0">
                <a:solidFill>
                  <a:srgbClr val="051887"/>
                </a:solidFill>
                <a:effectLst/>
                <a:latin typeface="Calibri" panose="020F0502020204030204" pitchFamily="34" charset="0"/>
              </a:endParaRPr>
            </a:p>
            <a:p>
              <a:pPr algn="ctr"/>
              <a:r>
                <a:rPr lang="en-US" sz="1200" dirty="0">
                  <a:solidFill>
                    <a:srgbClr val="051887"/>
                  </a:solidFill>
                  <a:effectLst/>
                  <a:latin typeface="Calibri" panose="020F0502020204030204" pitchFamily="34" charset="0"/>
                </a:rPr>
                <a:t>You are welcome to enroll in September 202</a:t>
              </a:r>
              <a:r>
                <a:rPr lang="fr-FR" altLang="en-US" sz="1200" dirty="0">
                  <a:solidFill>
                    <a:srgbClr val="051887"/>
                  </a:solidFill>
                  <a:effectLst/>
                  <a:latin typeface="Calibri" panose="020F0502020204030204" pitchFamily="34" charset="0"/>
                </a:rPr>
                <a:t>5</a:t>
              </a:r>
              <a:r>
                <a:rPr lang="en-US" sz="1200" dirty="0">
                  <a:solidFill>
                    <a:srgbClr val="051887"/>
                  </a:solidFill>
                  <a:effectLst/>
                  <a:latin typeface="Calibri" panose="020F0502020204030204" pitchFamily="34" charset="0"/>
                </a:rPr>
                <a:t> </a:t>
              </a:r>
              <a:r>
                <a:rPr lang="en-US" sz="1200" i="1" dirty="0">
                  <a:solidFill>
                    <a:srgbClr val="339966"/>
                  </a:solidFill>
                  <a:effectLst/>
                  <a:latin typeface="Calibri" panose="020F0502020204030204" pitchFamily="34" charset="0"/>
                </a:rPr>
                <a:t>and look for </a:t>
              </a:r>
              <a:r>
                <a:rPr lang="en-US" sz="1200" i="1" dirty="0">
                  <a:solidFill>
                    <a:srgbClr val="339966"/>
                  </a:solidFill>
                  <a:effectLst/>
                  <a:latin typeface="Calibri" panose="020F0502020204030204" pitchFamily="34" charset="0"/>
                  <a:hlinkClick r:id="rId3"/>
                </a:rPr>
                <a:t>other scholarships to finance your studies in France</a:t>
              </a:r>
              <a:r>
                <a:rPr lang="en-US" sz="1200" i="1" dirty="0">
                  <a:solidFill>
                    <a:srgbClr val="339966"/>
                  </a:solidFill>
                  <a:effectLst/>
                  <a:latin typeface="Calibri" panose="020F0502020204030204" pitchFamily="34" charset="0"/>
                </a:rPr>
                <a:t>.</a:t>
              </a:r>
              <a:endParaRPr lang="fr-FR" sz="1200" i="1" dirty="0">
                <a:ln>
                  <a:solidFill>
                    <a:srgbClr val="051887"/>
                  </a:solidFill>
                </a:ln>
                <a:solidFill>
                  <a:srgbClr val="339966"/>
                </a:solidFill>
                <a:effectLst/>
                <a:latin typeface="Calibri" panose="020F0502020204030204" pitchFamily="34" charset="0"/>
              </a:endParaRPr>
            </a:p>
          </p:txBody>
        </p:sp>
        <p:sp>
          <p:nvSpPr>
            <p:cNvPr id="53" name="Rectangle à coins arrondis 29"/>
            <p:cNvSpPr/>
            <p:nvPr/>
          </p:nvSpPr>
          <p:spPr>
            <a:xfrm>
              <a:off x="8269369" y="480992"/>
              <a:ext cx="2988332" cy="825282"/>
            </a:xfrm>
            <a:prstGeom prst="roundRect">
              <a:avLst/>
            </a:prstGeom>
            <a:solidFill>
              <a:schemeClr val="bg1"/>
            </a:solidFill>
            <a:ln w="6350">
              <a:solidFill>
                <a:srgbClr val="CC33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1400" b="1" dirty="0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3 possible </a:t>
              </a:r>
              <a:r>
                <a:rPr lang="fr-FR" sz="1400" b="1" dirty="0" err="1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answers</a:t>
              </a:r>
              <a:endParaRPr lang="fr-FR" sz="14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  <a:p>
              <a:pPr algn="ctr"/>
              <a:r>
                <a:rPr lang="fr-FR" sz="1200" dirty="0" err="1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available</a:t>
              </a:r>
              <a:r>
                <a:rPr lang="fr-FR" sz="1200" dirty="0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on </a:t>
              </a:r>
              <a:r>
                <a:rPr lang="fr-FR" sz="1200" dirty="0" err="1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eCandidatures</a:t>
              </a:r>
              <a:r>
                <a:rPr lang="fr-FR" sz="1200" dirty="0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endParaRPr lang="fr-FR" sz="12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  <a:p>
              <a:pPr algn="ctr"/>
              <a:r>
                <a:rPr lang="fr-FR" sz="1200" dirty="0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by </a:t>
              </a:r>
              <a:r>
                <a:rPr lang="fr-FR" sz="1200" b="1" i="1" dirty="0" err="1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December</a:t>
              </a:r>
              <a:r>
                <a:rPr lang="fr-FR" sz="1200" b="1" i="1" dirty="0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2nd </a:t>
              </a:r>
              <a:r>
                <a:rPr lang="fr-FR" sz="1200" dirty="0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(check </a:t>
              </a:r>
              <a:r>
                <a:rPr lang="fr-FR" sz="1200" dirty="0" err="1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your</a:t>
              </a:r>
              <a:r>
                <a:rPr lang="fr-FR" sz="1200" dirty="0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e-mails!)</a:t>
              </a:r>
              <a:endParaRPr lang="fr-FR" sz="12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cxnSp>
        <p:nvCxnSpPr>
          <p:cNvPr id="100" name="Connecteur : en arc 99"/>
          <p:cNvCxnSpPr>
            <a:stCxn id="13" idx="1"/>
          </p:cNvCxnSpPr>
          <p:nvPr/>
        </p:nvCxnSpPr>
        <p:spPr>
          <a:xfrm rot="10800000" flipV="1">
            <a:off x="6493373" y="3190497"/>
            <a:ext cx="615124" cy="2108127"/>
          </a:xfrm>
          <a:prstGeom prst="curvedConnector2">
            <a:avLst/>
          </a:prstGeom>
          <a:ln w="28575">
            <a:solidFill>
              <a:schemeClr val="accent5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Connecteur droit avec flèche 75"/>
          <p:cNvCxnSpPr>
            <a:stCxn id="84" idx="2"/>
          </p:cNvCxnSpPr>
          <p:nvPr/>
        </p:nvCxnSpPr>
        <p:spPr>
          <a:xfrm>
            <a:off x="8757161" y="5085184"/>
            <a:ext cx="346233" cy="303965"/>
          </a:xfrm>
          <a:prstGeom prst="straightConnector1">
            <a:avLst/>
          </a:prstGeom>
          <a:ln w="28575">
            <a:solidFill>
              <a:srgbClr val="051887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Connecteur droit avec flèche 80"/>
          <p:cNvCxnSpPr>
            <a:stCxn id="84" idx="2"/>
          </p:cNvCxnSpPr>
          <p:nvPr/>
        </p:nvCxnSpPr>
        <p:spPr>
          <a:xfrm flipH="1">
            <a:off x="8328248" y="5085184"/>
            <a:ext cx="428913" cy="213449"/>
          </a:xfrm>
          <a:prstGeom prst="straightConnector1">
            <a:avLst/>
          </a:prstGeom>
          <a:ln w="28575">
            <a:solidFill>
              <a:srgbClr val="051887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Connecteur : en arc 70"/>
          <p:cNvCxnSpPr>
            <a:stCxn id="13" idx="3"/>
          </p:cNvCxnSpPr>
          <p:nvPr/>
        </p:nvCxnSpPr>
        <p:spPr>
          <a:xfrm>
            <a:off x="10440021" y="3190498"/>
            <a:ext cx="331978" cy="2108145"/>
          </a:xfrm>
          <a:prstGeom prst="curvedConnector2">
            <a:avLst/>
          </a:prstGeom>
          <a:ln w="28575">
            <a:solidFill>
              <a:srgbClr val="DC513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Connecteur : en arc 91"/>
          <p:cNvCxnSpPr>
            <a:stCxn id="70" idx="3"/>
            <a:endCxn id="53" idx="1"/>
          </p:cNvCxnSpPr>
          <p:nvPr/>
        </p:nvCxnSpPr>
        <p:spPr>
          <a:xfrm flipV="1">
            <a:off x="5035038" y="1144151"/>
            <a:ext cx="2213090" cy="3431123"/>
          </a:xfrm>
          <a:prstGeom prst="curvedConnector3">
            <a:avLst>
              <a:gd name="adj1" fmla="val 50000"/>
            </a:avLst>
          </a:prstGeom>
          <a:ln w="28575">
            <a:solidFill>
              <a:srgbClr val="051887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/>
        </p:nvPicPr>
        <p:blipFill rotWithShape="1">
          <a:blip r:embed="rId1"/>
          <a:srcRect t="36000" b="39800"/>
          <a:stretch>
            <a:fillRect/>
          </a:stretch>
        </p:blipFill>
        <p:spPr>
          <a:xfrm>
            <a:off x="0" y="-23115"/>
            <a:ext cx="12192000" cy="643803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0" y="-23852"/>
            <a:ext cx="12192000" cy="643803"/>
          </a:xfrm>
          <a:prstGeom prst="rect">
            <a:avLst/>
          </a:prstGeom>
          <a:solidFill>
            <a:srgbClr val="061987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Titre 1"/>
          <p:cNvSpPr txBox="1"/>
          <p:nvPr/>
        </p:nvSpPr>
        <p:spPr>
          <a:xfrm>
            <a:off x="0" y="-27384"/>
            <a:ext cx="12192000" cy="648072"/>
          </a:xfrm>
          <a:prstGeom prst="rect">
            <a:avLst/>
          </a:prstGeom>
        </p:spPr>
        <p:txBody>
          <a:bodyPr anchor="ctr"/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4C84B1"/>
                </a:solidFill>
                <a:latin typeface="+mj-lt"/>
                <a:ea typeface="Arial" panose="020B0604020202020204" pitchFamily="34" charset="0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4C84B1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4C84B1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4C84B1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4C84B1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4C84B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4C84B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4C84B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4C84B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r>
              <a:rPr lang="fr-FR" sz="3600" kern="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eCandidatures</a:t>
            </a:r>
            <a:r>
              <a:rPr lang="fr-FR" sz="3600" kern="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sz="3600" kern="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technical</a:t>
            </a:r>
            <a:r>
              <a:rPr lang="fr-FR" sz="3600" kern="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FAQ</a:t>
            </a:r>
            <a:endParaRPr lang="fr-FR" sz="3600" kern="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ZoneTexte 1"/>
          <p:cNvSpPr txBox="1"/>
          <p:nvPr/>
        </p:nvSpPr>
        <p:spPr>
          <a:xfrm>
            <a:off x="551384" y="1231007"/>
            <a:ext cx="11017224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i="1" u="sng" dirty="0">
                <a:latin typeface="Calibri" panose="020F0502020204030204" pitchFamily="34" charset="0"/>
                <a:cs typeface="Calibri" panose="020F0502020204030204" pitchFamily="34" charset="0"/>
              </a:rPr>
              <a:t>“I cannot log in, the website shows a message of error </a:t>
            </a:r>
            <a:r>
              <a:rPr lang="en-US" sz="1600" u="sng" dirty="0" err="1">
                <a:latin typeface="Calibri" panose="020F0502020204030204" pitchFamily="34" charset="0"/>
                <a:cs typeface="Calibri" panose="020F0502020204030204" pitchFamily="34" charset="0"/>
              </a:rPr>
              <a:t>Erreur</a:t>
            </a:r>
            <a:r>
              <a:rPr lang="en-US" sz="1600" u="sng" dirty="0">
                <a:latin typeface="Calibri" panose="020F0502020204030204" pitchFamily="34" charset="0"/>
                <a:cs typeface="Calibri" panose="020F0502020204030204" pitchFamily="34" charset="0"/>
              </a:rPr>
              <a:t> à la validation du </a:t>
            </a:r>
            <a:r>
              <a:rPr lang="en-US" sz="1600" u="sng" dirty="0" err="1">
                <a:latin typeface="Calibri" panose="020F0502020204030204" pitchFamily="34" charset="0"/>
                <a:cs typeface="Calibri" panose="020F0502020204030204" pitchFamily="34" charset="0"/>
              </a:rPr>
              <a:t>compte</a:t>
            </a:r>
            <a:r>
              <a:rPr lang="en-US" sz="1600" i="1" u="sng" dirty="0">
                <a:latin typeface="Calibri" panose="020F0502020204030204" pitchFamily="34" charset="0"/>
                <a:cs typeface="Calibri" panose="020F0502020204030204" pitchFamily="34" charset="0"/>
              </a:rPr>
              <a:t>.”</a:t>
            </a:r>
            <a:endParaRPr lang="en-US" sz="1600" i="1" u="sng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i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Depending on your browser or e-mail provider, the link you receive in the automated e-mail to validate your account may not work. </a:t>
            </a:r>
            <a:endParaRPr lang="en-US" sz="1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You have to close </a:t>
            </a:r>
            <a:r>
              <a:rPr lang="en-US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eCandidatures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 (if already open), then copy the URL address and paste it in your browser. Do not hesitate to try a different browser.</a:t>
            </a:r>
            <a:endParaRPr lang="en-US" sz="1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  </a:t>
            </a:r>
            <a:endParaRPr lang="en-US" sz="1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i="1" u="sng" dirty="0">
                <a:latin typeface="Calibri" panose="020F0502020204030204" pitchFamily="34" charset="0"/>
                <a:cs typeface="Calibri" panose="020F0502020204030204" pitchFamily="34" charset="0"/>
              </a:rPr>
              <a:t>“I cannot upload my documents because they are too big.”</a:t>
            </a:r>
            <a:endParaRPr lang="en-US" sz="1600" i="1" u="sng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i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Indeed you need to upload a single PDF file (or JPEG/PNG format) that cannot exceed 2 MB. </a:t>
            </a:r>
            <a:endParaRPr lang="en-US" sz="1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To merge or compress your documents, you can use free online tools provided by websites such as PDF2GO or </a:t>
            </a:r>
            <a:r>
              <a:rPr lang="en-US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IlovePDF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en-US" sz="1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sz="1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i="1" u="sng" dirty="0">
                <a:latin typeface="Calibri" panose="020F0502020204030204" pitchFamily="34" charset="0"/>
                <a:cs typeface="Calibri" panose="020F0502020204030204" pitchFamily="34" charset="0"/>
              </a:rPr>
              <a:t>“I cannot modify anything in my application file because it is “blocked by another user”.”</a:t>
            </a:r>
            <a:endParaRPr lang="en-US" sz="1600" i="1" u="sng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i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You must have opened </a:t>
            </a:r>
            <a:r>
              <a:rPr lang="en-US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eCandidatures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 in several pages or different browsers (or closed the page and reopened it right away). </a:t>
            </a:r>
            <a:endParaRPr lang="en-US" sz="1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You need to log out, close everything, and open </a:t>
            </a:r>
            <a:r>
              <a:rPr lang="en-US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eCandidatures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 again after having waited for a couple of minutes.</a:t>
            </a:r>
            <a:endParaRPr lang="en-US" sz="1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sz="1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en-US" sz="1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en-US" sz="1600" b="1" dirty="0">
                <a:solidFill>
                  <a:srgbClr val="05188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If you could not find the answer to your question here, do not hesitate to get in touch with the International Office</a:t>
            </a:r>
            <a:endParaRPr lang="en-US" sz="1600" b="1" dirty="0">
              <a:solidFill>
                <a:srgbClr val="051887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en-US" sz="1600" b="1" dirty="0">
                <a:solidFill>
                  <a:srgbClr val="05188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by writing to Eiffel@ut-capitole.fr.</a:t>
            </a:r>
            <a:endParaRPr lang="en-US" sz="1600" b="1" dirty="0">
              <a:solidFill>
                <a:srgbClr val="051887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EDUNIVERSAL 2011 J Echevarria">
  <a:themeElements>
    <a:clrScheme name="New-Model-TSEV2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New-Model-TSEV2">
      <a:majorFont>
        <a:latin typeface="Verdana"/>
        <a:ea typeface=""/>
        <a:cs typeface="Arial"/>
      </a:majorFont>
      <a:minorFont>
        <a:latin typeface="Arial Unicode MS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raClrSchemeLst>
    <a:extraClrScheme>
      <a:clrScheme name="New-Model-TSEV2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ew-Model-TSEV2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ew-Model-TSEV2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ew-Model-TSEV2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ew-Model-TSEV2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ew-Model-TSEV2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w-Model-TSEV2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w-Model-TSEV2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w-Model-TSEV2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w-Model-TSEV2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w-Model-TSEV2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w-Model-TSEV2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8464</Words>
  <Application>WPS Presentation</Application>
  <PresentationFormat>Grand écran</PresentationFormat>
  <Paragraphs>216</Paragraphs>
  <Slides>8</Slides>
  <Notes>8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8</vt:i4>
      </vt:variant>
    </vt:vector>
  </HeadingPairs>
  <TitlesOfParts>
    <vt:vector size="17" baseType="lpstr">
      <vt:lpstr>Arial</vt:lpstr>
      <vt:lpstr>SimSun</vt:lpstr>
      <vt:lpstr>Wingdings</vt:lpstr>
      <vt:lpstr>Verdana</vt:lpstr>
      <vt:lpstr>Calibri</vt:lpstr>
      <vt:lpstr>Calibri Light</vt:lpstr>
      <vt:lpstr>Arial Unicode MS</vt:lpstr>
      <vt:lpstr>Microsoft YaHei</vt:lpstr>
      <vt:lpstr>EDUNIVERSAL 2011 J Echevarria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Jean-Baptiste Grossetti</dc:creator>
  <cp:lastModifiedBy>nathalie Castex</cp:lastModifiedBy>
  <cp:revision>828</cp:revision>
  <cp:lastPrinted>2024-04-17T10:05:00Z</cp:lastPrinted>
  <dcterms:created xsi:type="dcterms:W3CDTF">2014-01-24T14:00:00Z</dcterms:created>
  <dcterms:modified xsi:type="dcterms:W3CDTF">2024-11-15T15:21:02Z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BA282B83FE2347FD928EAAAEFF083211_12</vt:lpwstr>
  </property>
  <property fmtid="{D5CDD505-2E9C-101B-9397-08002B2CF9AE}" pid="3" name="KSOProductBuildVer">
    <vt:lpwstr>1036-12.2.0.18607</vt:lpwstr>
  </property>
</Properties>
</file>