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autoCompressPictures="0">
  <p:sldMasterIdLst>
    <p:sldMasterId id="2147483648" r:id="rId1"/>
  </p:sldMasterIdLst>
  <p:notesMasterIdLst>
    <p:notesMasterId r:id="rId4"/>
  </p:notesMasterIdLst>
  <p:handoutMasterIdLst>
    <p:handoutMasterId r:id="rId12"/>
  </p:handoutMasterIdLst>
  <p:sldIdLst>
    <p:sldId id="443" r:id="rId3"/>
    <p:sldId id="452" r:id="rId5"/>
    <p:sldId id="444" r:id="rId6"/>
    <p:sldId id="445" r:id="rId7"/>
    <p:sldId id="447" r:id="rId8"/>
    <p:sldId id="446" r:id="rId9"/>
    <p:sldId id="450" r:id="rId10"/>
    <p:sldId id="451" r:id="rId11"/>
  </p:sldIdLst>
  <p:sldSz cx="12192000" cy="6858000"/>
  <p:notesSz cx="9928225"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mbach, Emmanuelle" initials="S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887"/>
    <a:srgbClr val="339966"/>
    <a:srgbClr val="CC3300"/>
    <a:srgbClr val="FFFFE7"/>
    <a:srgbClr val="DC5130"/>
    <a:srgbClr val="FFFEA4"/>
    <a:srgbClr val="061987"/>
    <a:srgbClr val="263170"/>
    <a:srgbClr val="376092"/>
    <a:srgbClr val="C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37" autoAdjust="0"/>
    <p:restoredTop sz="96408" autoAdjust="0"/>
  </p:normalViewPr>
  <p:slideViewPr>
    <p:cSldViewPr showGuides="1">
      <p:cViewPr varScale="1">
        <p:scale>
          <a:sx n="80" d="100"/>
          <a:sy n="80" d="100"/>
        </p:scale>
        <p:origin x="176"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9" d="100"/>
          <a:sy n="79" d="100"/>
        </p:scale>
        <p:origin x="-3930" y="-78"/>
      </p:cViewPr>
      <p:guideLst>
        <p:guide orient="horz" pos="3132"/>
        <p:guide pos="2132"/>
        <p:guide orient="horz" pos="2141"/>
        <p:guide pos="312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4302234" cy="339884"/>
          </a:xfrm>
          <a:prstGeom prst="rect">
            <a:avLst/>
          </a:prstGeom>
        </p:spPr>
        <p:txBody>
          <a:bodyPr vert="horz" lIns="91365" tIns="45682" rIns="91365" bIns="45682" rtlCol="0"/>
          <a:lstStyle>
            <a:lvl1pPr algn="l">
              <a:defRPr sz="1200"/>
            </a:lvl1pPr>
          </a:lstStyle>
          <a:p>
            <a:endParaRPr lang="fr-FR"/>
          </a:p>
        </p:txBody>
      </p:sp>
      <p:sp>
        <p:nvSpPr>
          <p:cNvPr id="3" name="Espace réservé de la date 2"/>
          <p:cNvSpPr>
            <a:spLocks noGrp="1"/>
          </p:cNvSpPr>
          <p:nvPr>
            <p:ph type="dt" sz="quarter" idx="1"/>
          </p:nvPr>
        </p:nvSpPr>
        <p:spPr>
          <a:xfrm>
            <a:off x="5623699" y="2"/>
            <a:ext cx="4302234" cy="339884"/>
          </a:xfrm>
          <a:prstGeom prst="rect">
            <a:avLst/>
          </a:prstGeom>
        </p:spPr>
        <p:txBody>
          <a:bodyPr vert="horz" lIns="91365" tIns="45682" rIns="91365" bIns="45682" rtlCol="0"/>
          <a:lstStyle>
            <a:lvl1pPr algn="r">
              <a:defRPr sz="1200"/>
            </a:lvl1pPr>
          </a:lstStyle>
          <a:p>
            <a:fld id="{876C885A-7EE1-4B06-B56A-4DD7738A3C6D}" type="datetimeFigureOut">
              <a:rPr lang="fr-FR" smtClean="0"/>
            </a:fld>
            <a:endParaRPr lang="fr-FR"/>
          </a:p>
        </p:txBody>
      </p:sp>
      <p:sp>
        <p:nvSpPr>
          <p:cNvPr id="4" name="Espace réservé du pied de page 3"/>
          <p:cNvSpPr>
            <a:spLocks noGrp="1"/>
          </p:cNvSpPr>
          <p:nvPr>
            <p:ph type="ftr" sz="quarter" idx="2"/>
          </p:nvPr>
        </p:nvSpPr>
        <p:spPr>
          <a:xfrm>
            <a:off x="3" y="6456615"/>
            <a:ext cx="4302234" cy="339884"/>
          </a:xfrm>
          <a:prstGeom prst="rect">
            <a:avLst/>
          </a:prstGeom>
        </p:spPr>
        <p:txBody>
          <a:bodyPr vert="horz" lIns="91365" tIns="45682" rIns="91365" bIns="45682"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3699" y="6456615"/>
            <a:ext cx="4302234" cy="339884"/>
          </a:xfrm>
          <a:prstGeom prst="rect">
            <a:avLst/>
          </a:prstGeom>
        </p:spPr>
        <p:txBody>
          <a:bodyPr vert="horz" lIns="91365" tIns="45682" rIns="91365" bIns="45682" rtlCol="0" anchor="b"/>
          <a:lstStyle>
            <a:lvl1pPr algn="r">
              <a:defRPr sz="1200"/>
            </a:lvl1pPr>
          </a:lstStyle>
          <a:p>
            <a:fld id="{E8042A97-29BD-489F-A6E4-723230575363}" type="slidenum">
              <a:rPr lang="fr-FR" smtClean="0"/>
            </a:fld>
            <a:endParaRPr lang="fr-F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4302234" cy="339884"/>
          </a:xfrm>
          <a:prstGeom prst="rect">
            <a:avLst/>
          </a:prstGeom>
        </p:spPr>
        <p:txBody>
          <a:bodyPr vert="horz" lIns="91365" tIns="45682" rIns="91365" bIns="45682" rtlCol="0"/>
          <a:lstStyle>
            <a:lvl1pPr algn="l">
              <a:defRPr sz="1200"/>
            </a:lvl1pPr>
          </a:lstStyle>
          <a:p>
            <a:endParaRPr lang="fr-FR"/>
          </a:p>
        </p:txBody>
      </p:sp>
      <p:sp>
        <p:nvSpPr>
          <p:cNvPr id="3" name="Espace réservé de la date 2"/>
          <p:cNvSpPr>
            <a:spLocks noGrp="1"/>
          </p:cNvSpPr>
          <p:nvPr>
            <p:ph type="dt" idx="1"/>
          </p:nvPr>
        </p:nvSpPr>
        <p:spPr>
          <a:xfrm>
            <a:off x="5623699" y="2"/>
            <a:ext cx="4302234" cy="339884"/>
          </a:xfrm>
          <a:prstGeom prst="rect">
            <a:avLst/>
          </a:prstGeom>
        </p:spPr>
        <p:txBody>
          <a:bodyPr vert="horz" lIns="91365" tIns="45682" rIns="91365" bIns="45682" rtlCol="0"/>
          <a:lstStyle>
            <a:lvl1pPr algn="r">
              <a:defRPr sz="1200"/>
            </a:lvl1pPr>
          </a:lstStyle>
          <a:p>
            <a:fld id="{712707E5-3A0E-44C0-899C-B19B6D029C80}" type="datetimeFigureOut">
              <a:rPr lang="fr-FR" smtClean="0"/>
            </a:fld>
            <a:endParaRPr lang="fr-FR"/>
          </a:p>
        </p:txBody>
      </p:sp>
      <p:sp>
        <p:nvSpPr>
          <p:cNvPr id="4" name="Espace réservé de l'image des diapositives 3"/>
          <p:cNvSpPr>
            <a:spLocks noGrp="1" noRot="1" noChangeAspect="1"/>
          </p:cNvSpPr>
          <p:nvPr>
            <p:ph type="sldImg" idx="2"/>
          </p:nvPr>
        </p:nvSpPr>
        <p:spPr>
          <a:xfrm>
            <a:off x="2698750" y="509588"/>
            <a:ext cx="4530725" cy="2547937"/>
          </a:xfrm>
          <a:prstGeom prst="rect">
            <a:avLst/>
          </a:prstGeom>
          <a:noFill/>
          <a:ln w="12700">
            <a:solidFill>
              <a:prstClr val="black"/>
            </a:solidFill>
          </a:ln>
        </p:spPr>
        <p:txBody>
          <a:bodyPr vert="horz" lIns="91365" tIns="45682" rIns="91365" bIns="45682" rtlCol="0" anchor="ctr"/>
          <a:lstStyle/>
          <a:p>
            <a:endParaRPr lang="fr-FR"/>
          </a:p>
        </p:txBody>
      </p:sp>
      <p:sp>
        <p:nvSpPr>
          <p:cNvPr id="5" name="Espace réservé des commentaires 4"/>
          <p:cNvSpPr>
            <a:spLocks noGrp="1"/>
          </p:cNvSpPr>
          <p:nvPr>
            <p:ph type="body" sz="quarter" idx="3"/>
          </p:nvPr>
        </p:nvSpPr>
        <p:spPr>
          <a:xfrm>
            <a:off x="992825" y="3228902"/>
            <a:ext cx="7942579" cy="3058954"/>
          </a:xfrm>
          <a:prstGeom prst="rect">
            <a:avLst/>
          </a:prstGeom>
        </p:spPr>
        <p:txBody>
          <a:bodyPr vert="horz" lIns="91365" tIns="45682" rIns="91365" bIns="45682" rtlCol="0"/>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6" name="Espace réservé du pied de page 5"/>
          <p:cNvSpPr>
            <a:spLocks noGrp="1"/>
          </p:cNvSpPr>
          <p:nvPr>
            <p:ph type="ftr" sz="quarter" idx="4"/>
          </p:nvPr>
        </p:nvSpPr>
        <p:spPr>
          <a:xfrm>
            <a:off x="3" y="6456615"/>
            <a:ext cx="4302234" cy="339884"/>
          </a:xfrm>
          <a:prstGeom prst="rect">
            <a:avLst/>
          </a:prstGeom>
        </p:spPr>
        <p:txBody>
          <a:bodyPr vert="horz" lIns="91365" tIns="45682" rIns="91365" bIns="45682"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3699" y="6456615"/>
            <a:ext cx="4302234" cy="339884"/>
          </a:xfrm>
          <a:prstGeom prst="rect">
            <a:avLst/>
          </a:prstGeom>
        </p:spPr>
        <p:txBody>
          <a:bodyPr vert="horz" lIns="91365" tIns="45682" rIns="91365" bIns="45682" rtlCol="0" anchor="b"/>
          <a:lstStyle>
            <a:lvl1pPr algn="r">
              <a:defRPr sz="1200"/>
            </a:lvl1pPr>
          </a:lstStyle>
          <a:p>
            <a:fld id="{D285A556-8AF6-4E73-BBB7-E2F1B5728AEC}" type="slidenum">
              <a:rPr lang="fr-FR" smtClean="0"/>
            </a:fld>
            <a:endParaRPr lang="fr-F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p:txBody>
          <a:body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Rectangle 6"/>
          <p:cNvSpPr>
            <a:spLocks noGrp="1" noChangeArrowheads="1"/>
          </p:cNvSpPr>
          <p:nvPr>
            <p:ph type="sldNum" sz="quarter" idx="11"/>
          </p:nvPr>
        </p:nvSpPr>
        <p:spPr>
          <a:xfrm>
            <a:off x="11417301" y="6489526"/>
            <a:ext cx="673100" cy="323850"/>
          </a:xfrm>
        </p:spPr>
        <p:txBody>
          <a:bodyPr/>
          <a:lstStyle>
            <a:lvl1pPr>
              <a:defRPr/>
            </a:lvl1pPr>
          </a:lstStyle>
          <a:p>
            <a:fld id="{9CE890D4-7D00-4984-8BC6-89D94F359BFB}" type="slidenum">
              <a:rPr lang="fr-FR">
                <a:solidFill>
                  <a:srgbClr val="FFFFFF"/>
                </a:solidFill>
              </a:rPr>
            </a:fld>
            <a:r>
              <a:rPr lang="fr-FR" dirty="0">
                <a:solidFill>
                  <a:srgbClr val="FFFFFF"/>
                </a:solidFill>
              </a:rPr>
              <a:t>           </a:t>
            </a:r>
            <a:endParaRPr lang="fr-FR" dirty="0">
              <a:solidFill>
                <a:srgbClr val="FFFFFF"/>
              </a:solidFill>
            </a:endParaRPr>
          </a:p>
        </p:txBody>
      </p:sp>
      <p:sp>
        <p:nvSpPr>
          <p:cNvPr id="6" name="Rectangle 5"/>
          <p:cNvSpPr/>
          <p:nvPr userDrawn="1"/>
        </p:nvSpPr>
        <p:spPr>
          <a:xfrm>
            <a:off x="143339" y="6237312"/>
            <a:ext cx="1728192"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sz="180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nough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p:txBody>
          <a:body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Rectangle 6"/>
          <p:cNvSpPr>
            <a:spLocks noGrp="1" noChangeArrowheads="1"/>
          </p:cNvSpPr>
          <p:nvPr>
            <p:ph type="sldNum" sz="quarter" idx="11"/>
          </p:nvPr>
        </p:nvSpPr>
        <p:spPr>
          <a:xfrm>
            <a:off x="11417301" y="6489526"/>
            <a:ext cx="673100" cy="323850"/>
          </a:xfrm>
          <a:prstGeom prst="rect">
            <a:avLst/>
          </a:prstGeom>
        </p:spPr>
        <p:txBody>
          <a:bodyPr/>
          <a:lstStyle>
            <a:lvl1pPr>
              <a:defRPr/>
            </a:lvl1pPr>
          </a:lstStyle>
          <a:p>
            <a:fld id="{9CE890D4-7D00-4984-8BC6-89D94F359BFB}" type="slidenum">
              <a:rPr lang="fr-FR"/>
            </a:fld>
            <a:r>
              <a:rPr lang="fr-FR" dirty="0"/>
              <a:t>           </a:t>
            </a:r>
            <a:endParaRPr lang="fr-FR" dirty="0"/>
          </a:p>
        </p:txBody>
      </p:sp>
      <p:sp>
        <p:nvSpPr>
          <p:cNvPr id="6" name="Rectangle 5"/>
          <p:cNvSpPr/>
          <p:nvPr userDrawn="1"/>
        </p:nvSpPr>
        <p:spPr>
          <a:xfrm>
            <a:off x="143339" y="6237312"/>
            <a:ext cx="1728192"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24417" y="1628776"/>
            <a:ext cx="10972800" cy="4525963"/>
          </a:xfrm>
          <a:prstGeom prst="rect">
            <a:avLst/>
          </a:prstGeom>
          <a:noFill/>
          <a:ln>
            <a:noFill/>
          </a:ln>
        </p:spPr>
        <p:txBody>
          <a:bodyPr vert="horz" wrap="square" lIns="91440" tIns="45720" rIns="91440" bIns="45720" numCol="1" anchor="t" anchorCtr="0" compatLnSpc="1"/>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4"/>
            <a:endParaRPr lang="fr-FR"/>
          </a:p>
        </p:txBody>
      </p:sp>
      <p:sp>
        <p:nvSpPr>
          <p:cNvPr id="1030" name="Rectangle 6"/>
          <p:cNvSpPr>
            <a:spLocks noGrp="1" noChangeArrowheads="1"/>
          </p:cNvSpPr>
          <p:nvPr>
            <p:ph type="sldNum" sz="quarter" idx="4"/>
          </p:nvPr>
        </p:nvSpPr>
        <p:spPr bwMode="auto">
          <a:xfrm>
            <a:off x="11376587" y="6392268"/>
            <a:ext cx="719667" cy="388937"/>
          </a:xfrm>
          <a:prstGeom prst="rect">
            <a:avLst/>
          </a:prstGeom>
          <a:noFill/>
          <a:ln>
            <a:noFill/>
          </a:ln>
          <a:effectLst/>
        </p:spPr>
        <p:txBody>
          <a:bodyPr vert="horz" wrap="square" lIns="91440" tIns="45720" rIns="91440" bIns="45720" numCol="1" anchor="t" anchorCtr="0" compatLnSpc="1"/>
          <a:lstStyle>
            <a:lvl1pPr algn="ctr">
              <a:defRPr sz="1300" b="1">
                <a:solidFill>
                  <a:schemeClr val="bg1"/>
                </a:solidFill>
                <a:latin typeface="Arial" panose="020B0604020202020204" pitchFamily="34" charset="0"/>
              </a:defRPr>
            </a:lvl1pPr>
          </a:lstStyle>
          <a:p>
            <a:pPr fontAlgn="base">
              <a:spcBef>
                <a:spcPct val="0"/>
              </a:spcBef>
              <a:spcAft>
                <a:spcPct val="0"/>
              </a:spcAft>
            </a:pPr>
            <a:fld id="{742DF0ED-60A6-4941-88C8-559D4E2B89CC}" type="slidenum">
              <a:rPr lang="fr-FR">
                <a:solidFill>
                  <a:srgbClr val="FFFFFF"/>
                </a:solidFill>
              </a:rPr>
            </a:fld>
            <a:endParaRPr lang="fr-FR"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p:txStyles>
    <p:title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rgbClr val="4C84B1"/>
        </a:buClr>
        <a:buChar char="•"/>
        <a:defRPr sz="2400">
          <a:solidFill>
            <a:srgbClr val="3D3D3D"/>
          </a:solidFill>
          <a:latin typeface="+mn-lt"/>
          <a:ea typeface="Arial" panose="020B0604020202020204" pitchFamily="34" charset="0"/>
          <a:cs typeface="+mn-cs"/>
        </a:defRPr>
      </a:lvl1pPr>
      <a:lvl2pPr marL="901700" indent="-379730" algn="l" rtl="0" eaLnBrk="1" fontAlgn="base" hangingPunct="1">
        <a:spcBef>
          <a:spcPct val="20000"/>
        </a:spcBef>
        <a:spcAft>
          <a:spcPct val="0"/>
        </a:spcAft>
        <a:buClr>
          <a:srgbClr val="4C84B1"/>
        </a:buClr>
        <a:buFont typeface="Arial" panose="020B0604020202020204" pitchFamily="34" charset="0"/>
        <a:buChar char="―"/>
        <a:defRPr sz="2000">
          <a:solidFill>
            <a:srgbClr val="696969"/>
          </a:solidFill>
          <a:latin typeface="+mn-lt"/>
          <a:ea typeface="Arial" panose="020B0604020202020204" pitchFamily="34" charset="0"/>
          <a:cs typeface="+mn-cs"/>
        </a:defRPr>
      </a:lvl2pPr>
      <a:lvl3pPr marL="1497330" indent="-338455" algn="l" rtl="0" eaLnBrk="1" fontAlgn="base" hangingPunct="1">
        <a:spcBef>
          <a:spcPct val="20000"/>
        </a:spcBef>
        <a:spcAft>
          <a:spcPct val="0"/>
        </a:spcAft>
        <a:buClr>
          <a:srgbClr val="4C84B1"/>
        </a:buClr>
        <a:buChar char="o"/>
        <a:defRPr sz="2400">
          <a:solidFill>
            <a:srgbClr val="696969"/>
          </a:solidFill>
          <a:latin typeface="+mn-lt"/>
          <a:ea typeface="Arial" panose="020B0604020202020204" pitchFamily="34" charset="0"/>
          <a:cs typeface="+mn-cs"/>
        </a:defRPr>
      </a:lvl3pPr>
      <a:lvl4pPr marL="1905000" indent="-228600" algn="l" rtl="0" eaLnBrk="1" fontAlgn="base" hangingPunct="1">
        <a:spcBef>
          <a:spcPct val="20000"/>
        </a:spcBef>
        <a:spcAft>
          <a:spcPct val="0"/>
        </a:spcAft>
        <a:buClr>
          <a:srgbClr val="4C84B1"/>
        </a:buClr>
        <a:buFont typeface="Arial" panose="020B0604020202020204" pitchFamily="34" charset="0"/>
        <a:buChar char="–"/>
        <a:defRPr sz="1600">
          <a:solidFill>
            <a:schemeClr val="tx1"/>
          </a:solidFill>
          <a:latin typeface="Arial" panose="020B0604020202020204" pitchFamily="34" charset="0"/>
          <a:ea typeface="Arial" panose="020B0604020202020204" pitchFamily="34" charset="0"/>
          <a:cs typeface="+mn-cs"/>
        </a:defRPr>
      </a:lvl4pPr>
      <a:lvl5pPr marL="2313305" indent="-228600" algn="l" rtl="0" eaLnBrk="1" fontAlgn="base" hangingPunct="1">
        <a:spcBef>
          <a:spcPct val="20000"/>
        </a:spcBef>
        <a:spcAft>
          <a:spcPct val="0"/>
        </a:spcAft>
        <a:buChar char="»"/>
        <a:defRPr sz="2000">
          <a:solidFill>
            <a:srgbClr val="696969"/>
          </a:solidFill>
          <a:latin typeface="+mn-lt"/>
          <a:ea typeface="Arial" panose="020B0604020202020204" pitchFamily="34" charset="0"/>
          <a:cs typeface="+mn-cs"/>
        </a:defRPr>
      </a:lvl5pPr>
      <a:lvl6pPr marL="2770505" indent="-228600" algn="l" rtl="0" eaLnBrk="1" fontAlgn="base" hangingPunct="1">
        <a:spcBef>
          <a:spcPct val="20000"/>
        </a:spcBef>
        <a:spcAft>
          <a:spcPct val="0"/>
        </a:spcAft>
        <a:defRPr sz="2000">
          <a:solidFill>
            <a:srgbClr val="696969"/>
          </a:solidFill>
          <a:latin typeface="+mn-lt"/>
          <a:cs typeface="+mn-cs"/>
        </a:defRPr>
      </a:lvl6pPr>
      <a:lvl7pPr marL="3227705" indent="-228600" algn="l" rtl="0" eaLnBrk="1" fontAlgn="base" hangingPunct="1">
        <a:spcBef>
          <a:spcPct val="20000"/>
        </a:spcBef>
        <a:spcAft>
          <a:spcPct val="0"/>
        </a:spcAft>
        <a:defRPr sz="2000">
          <a:solidFill>
            <a:srgbClr val="696969"/>
          </a:solidFill>
          <a:latin typeface="+mn-lt"/>
          <a:cs typeface="+mn-cs"/>
        </a:defRPr>
      </a:lvl7pPr>
      <a:lvl8pPr marL="3684905" indent="-228600" algn="l" rtl="0" eaLnBrk="1" fontAlgn="base" hangingPunct="1">
        <a:spcBef>
          <a:spcPct val="20000"/>
        </a:spcBef>
        <a:spcAft>
          <a:spcPct val="0"/>
        </a:spcAft>
        <a:defRPr sz="2000">
          <a:solidFill>
            <a:srgbClr val="696969"/>
          </a:solidFill>
          <a:latin typeface="+mn-lt"/>
          <a:cs typeface="+mn-cs"/>
        </a:defRPr>
      </a:lvl8pPr>
      <a:lvl9pPr marL="4142105" indent="-228600" algn="l" rtl="0" eaLnBrk="1" fontAlgn="base" hangingPunct="1">
        <a:spcBef>
          <a:spcPct val="20000"/>
        </a:spcBef>
        <a:spcAft>
          <a:spcPct val="0"/>
        </a:spcAft>
        <a:defRPr sz="2000">
          <a:solidFill>
            <a:srgbClr val="696969"/>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hyperlink" Target="https://v2-ecandidatures-tse.ut-capitole.fr/ecandidat-V2/" TargetMode="Externa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hyperlink" Target="https://www.campusfrance.org/system/files/medias/documents/2023-09/ENG_REGULATIONS_EIFFEL_SCHOLARSHIP_PROGRAM_2024.pdf" TargetMode="External"/><Relationship Id="rId2" Type="http://schemas.openxmlformats.org/officeDocument/2006/relationships/hyperlink" Target="https://www.campusfrance.org/en/france-excellence-eiffel-scholarship-program" TargetMode="Externa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hyperlink" Target="https://www.tse-fr.eu/admissions?lang=en&amp;qt-embed_generic_tabs=2" TargetMode="External"/><Relationship Id="rId2" Type="http://schemas.openxmlformats.org/officeDocument/2006/relationships/image" Target="../media/image6.pn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0"/>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Titre 1"/>
          <p:cNvSpPr txBox="1"/>
          <p:nvPr/>
        </p:nvSpPr>
        <p:spPr>
          <a:xfrm>
            <a:off x="0" y="-27384"/>
            <a:ext cx="12192000" cy="643803"/>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2000" kern="0" dirty="0">
                <a:solidFill>
                  <a:schemeClr val="bg1"/>
                </a:solidFill>
                <a:latin typeface="Calibri" panose="020F0502020204030204" pitchFamily="34" charset="0"/>
                <a:cs typeface="Calibri" panose="020F0502020204030204" pitchFamily="34" charset="0"/>
              </a:rPr>
              <a:t>Procédure d'admission : Master et doctorat - Bourse Eiffel </a:t>
            </a:r>
            <a:endParaRPr lang="fr-FR" sz="2000" kern="0" dirty="0">
              <a:solidFill>
                <a:schemeClr val="bg1"/>
              </a:solidFill>
              <a:latin typeface="Calibri" panose="020F0502020204030204" pitchFamily="34" charset="0"/>
              <a:cs typeface="Calibri" panose="020F0502020204030204" pitchFamily="34" charset="0"/>
            </a:endParaRPr>
          </a:p>
          <a:p>
            <a:r>
              <a:rPr lang="fr-FR" sz="2000" kern="0" dirty="0">
                <a:solidFill>
                  <a:schemeClr val="bg1"/>
                </a:solidFill>
                <a:latin typeface="Calibri" panose="020F0502020204030204" pitchFamily="34" charset="0"/>
                <a:cs typeface="Calibri" panose="020F0502020204030204" pitchFamily="34" charset="0"/>
              </a:rPr>
              <a:t>Droit, Informatique, Administration et Communication, Information et Communication</a:t>
            </a:r>
            <a:endParaRPr lang="fr-FR" sz="2000" kern="0" dirty="0">
              <a:solidFill>
                <a:schemeClr val="bg1"/>
              </a:solidFill>
              <a:latin typeface="Calibri" panose="020F0502020204030204" pitchFamily="34" charset="0"/>
              <a:cs typeface="Calibri" panose="020F0502020204030204" pitchFamily="34" charset="0"/>
            </a:endParaRPr>
          </a:p>
        </p:txBody>
      </p:sp>
      <p:sp>
        <p:nvSpPr>
          <p:cNvPr id="2" name="ZoneTexte 1"/>
          <p:cNvSpPr txBox="1"/>
          <p:nvPr/>
        </p:nvSpPr>
        <p:spPr>
          <a:xfrm>
            <a:off x="623392" y="666919"/>
            <a:ext cx="11305256" cy="6354445"/>
          </a:xfrm>
          <a:prstGeom prst="rect">
            <a:avLst/>
          </a:prstGeom>
          <a:noFill/>
        </p:spPr>
        <p:txBody>
          <a:bodyPr wrap="square" rtlCol="0">
            <a:spAutoFit/>
          </a:bodyPr>
          <a:lstStyle/>
          <a:p>
            <a:pPr algn="just"/>
            <a:r>
              <a:rPr lang="fr-FR" sz="1600" dirty="0">
                <a:latin typeface="Calibri" panose="020F0502020204030204" pitchFamily="34" charset="0"/>
                <a:cs typeface="Calibri" panose="020F0502020204030204" pitchFamily="34" charset="0"/>
              </a:rPr>
              <a:t>Cher candidat,</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Nous vous remercions de l'intérêt que vous portez à la bourse Eiffel ! Vous trouverez ci-dessous quelques informations clés concernant cette campagne. </a:t>
            </a:r>
            <a:endParaRPr lang="fr-FR" sz="1600" dirty="0">
              <a:latin typeface="Calibri" panose="020F0502020204030204" pitchFamily="34" charset="0"/>
              <a:cs typeface="Calibri" panose="020F0502020204030204" pitchFamily="34" charset="0"/>
            </a:endParaRPr>
          </a:p>
          <a:p>
            <a:pPr algn="just"/>
            <a:endParaRPr lang="fr-FR" sz="8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Notre service a élaboré ce document pour vous guider dans votre processus de candidature. Nous vous conseillons vivement de le lire dans son intégralité avant de nous contacter : nous recevons beaucoup d'e-mails lorsque les campagnes sont ouvertes et, bien que nous fassions de notre mieux pour répondre rapidement à vos demandes, il se peut que nous mettions un certain temps à vous répondre. Nous espérons que vous y trouverez toutes les réponses à vos questions !</a:t>
            </a:r>
            <a:endParaRPr lang="fr-FR" sz="1600" dirty="0">
              <a:latin typeface="Calibri" panose="020F0502020204030204" pitchFamily="34" charset="0"/>
              <a:cs typeface="Calibri" panose="020F0502020204030204" pitchFamily="34" charset="0"/>
            </a:endParaRPr>
          </a:p>
          <a:p>
            <a:pPr algn="just"/>
            <a:endParaRPr lang="fr-FR" sz="8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Voici ce que vous trouverez dans ces lignes directrices :</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2 : Informations sur la bourse Eiffel + dates de résultats</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3 : Comment et où postuler à Eiffel ?</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4 : Créer votre compte sur </a:t>
            </a:r>
            <a:r>
              <a:rPr lang="fr-FR" sz="1600" dirty="0" err="1">
                <a:latin typeface="Calibri" panose="020F0502020204030204" pitchFamily="34" charset="0"/>
                <a:cs typeface="Calibri" panose="020F0502020204030204" pitchFamily="34" charset="0"/>
              </a:rPr>
              <a:t>eCandidatures</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5 : Les documents nécessaires à une candidature</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6 : Remplir le formulaire supplémentaire</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7 : Envoi de la candidature + Que se passe-t-il ensuite ?</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8 : FAQ technique </a:t>
            </a:r>
            <a:r>
              <a:rPr lang="fr-FR" sz="1600" dirty="0" err="1">
                <a:latin typeface="Calibri" panose="020F0502020204030204" pitchFamily="34" charset="0"/>
                <a:cs typeface="Calibri" panose="020F0502020204030204" pitchFamily="34" charset="0"/>
              </a:rPr>
              <a:t>eCandidatures</a:t>
            </a:r>
            <a:endParaRPr lang="fr-FR" sz="1600" dirty="0">
              <a:latin typeface="Calibri" panose="020F0502020204030204" pitchFamily="34" charset="0"/>
              <a:cs typeface="Calibri" panose="020F0502020204030204" pitchFamily="34" charset="0"/>
            </a:endParaRPr>
          </a:p>
          <a:p>
            <a:pPr algn="just"/>
            <a:endParaRPr lang="fr-FR" sz="8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La </a:t>
            </a:r>
            <a:r>
              <a:rPr lang="fr-FR" sz="1600" dirty="0">
                <a:latin typeface="Calibri" panose="020F0502020204030204" pitchFamily="34" charset="0"/>
                <a:cs typeface="Calibri" panose="020F0502020204030204" pitchFamily="34" charset="0"/>
                <a:hlinkClick r:id="rId2"/>
              </a:rPr>
              <a:t>plateforme </a:t>
            </a:r>
            <a:r>
              <a:rPr lang="fr-FR" sz="1600" dirty="0" err="1">
                <a:latin typeface="Calibri" panose="020F0502020204030204" pitchFamily="34" charset="0"/>
                <a:cs typeface="Calibri" panose="020F0502020204030204" pitchFamily="34" charset="0"/>
                <a:hlinkClick r:id="rId2"/>
              </a:rPr>
              <a:t>eCandidatures</a:t>
            </a:r>
            <a:r>
              <a:rPr lang="fr-FR" sz="1600" dirty="0">
                <a:latin typeface="Calibri" panose="020F0502020204030204" pitchFamily="34" charset="0"/>
                <a:cs typeface="Calibri" panose="020F0502020204030204" pitchFamily="34" charset="0"/>
              </a:rPr>
              <a:t> pour </a:t>
            </a:r>
            <a:r>
              <a:rPr lang="fr-FR" sz="1600" b="1" dirty="0">
                <a:latin typeface="Calibri" panose="020F0502020204030204" pitchFamily="34" charset="0"/>
                <a:cs typeface="Calibri" panose="020F0502020204030204" pitchFamily="34" charset="0"/>
              </a:rPr>
              <a:t>le droit, l'informatique, l'administration et la communication, l'information et la communication</a:t>
            </a:r>
            <a:endParaRPr lang="fr-FR" sz="1600" b="1" dirty="0">
              <a:latin typeface="Calibri" panose="020F0502020204030204" pitchFamily="34" charset="0"/>
              <a:cs typeface="Calibri" panose="020F0502020204030204" pitchFamily="34" charset="0"/>
            </a:endParaRPr>
          </a:p>
          <a:p>
            <a:pPr algn="ctr"/>
            <a:r>
              <a:rPr lang="fr-FR" sz="1600" b="1" dirty="0">
                <a:latin typeface="Calibri" panose="020F0502020204030204" pitchFamily="34" charset="0"/>
                <a:cs typeface="Calibri" panose="020F0502020204030204" pitchFamily="34" charset="0"/>
              </a:rPr>
              <a:t> </a:t>
            </a:r>
            <a:r>
              <a:rPr lang="fr-FR" sz="1600" dirty="0">
                <a:latin typeface="Calibri" panose="020F0502020204030204" pitchFamily="34" charset="0"/>
                <a:cs typeface="Calibri" panose="020F0502020204030204" pitchFamily="34" charset="0"/>
              </a:rPr>
              <a:t>en ce qui concerne </a:t>
            </a:r>
            <a:r>
              <a:rPr lang="fr-FR" sz="1600" b="1" dirty="0">
                <a:latin typeface="Calibri" panose="020F0502020204030204" pitchFamily="34" charset="0"/>
                <a:cs typeface="Calibri" panose="020F0502020204030204" pitchFamily="34" charset="0"/>
              </a:rPr>
              <a:t>la bourse Eiffel</a:t>
            </a:r>
            <a:endParaRPr lang="fr-FR" sz="1600" b="1" dirty="0">
              <a:latin typeface="Calibri" panose="020F0502020204030204" pitchFamily="34" charset="0"/>
              <a:cs typeface="Calibri" panose="020F0502020204030204" pitchFamily="34" charset="0"/>
            </a:endParaRPr>
          </a:p>
          <a:p>
            <a:pPr algn="ctr"/>
            <a:r>
              <a:rPr lang="fr-FR" sz="1600" dirty="0">
                <a:latin typeface="Calibri" panose="020F0502020204030204" pitchFamily="34" charset="0"/>
                <a:cs typeface="Calibri" panose="020F0502020204030204" pitchFamily="34" charset="0"/>
              </a:rPr>
              <a:t> sera accessible du </a:t>
            </a:r>
            <a:r>
              <a:rPr lang="fr-FR" sz="1600" b="1" i="1" dirty="0">
                <a:latin typeface="Calibri" panose="020F0502020204030204" pitchFamily="34" charset="0"/>
                <a:cs typeface="Calibri" panose="020F0502020204030204" pitchFamily="34" charset="0"/>
              </a:rPr>
              <a:t>24</a:t>
            </a:r>
            <a:r>
              <a:rPr lang="fr-FR" sz="1600" b="1" i="1" dirty="0">
                <a:latin typeface="Calibri" panose="020F0502020204030204" pitchFamily="34" charset="0"/>
                <a:cs typeface="Calibri" panose="020F0502020204030204" pitchFamily="34" charset="0"/>
              </a:rPr>
              <a:t> octobre au 17 novembre 2024</a:t>
            </a:r>
            <a:r>
              <a:rPr lang="fr-FR" sz="1600" dirty="0">
                <a:latin typeface="Calibri" panose="020F0502020204030204" pitchFamily="34" charset="0"/>
                <a:cs typeface="Calibri" panose="020F0502020204030204" pitchFamily="34" charset="0"/>
              </a:rPr>
              <a:t>.</a:t>
            </a:r>
            <a:endParaRPr lang="fr-FR" sz="800" dirty="0">
              <a:latin typeface="Calibri" panose="020F0502020204030204" pitchFamily="34" charset="0"/>
              <a:cs typeface="Calibri" panose="020F0502020204030204" pitchFamily="34" charset="0"/>
            </a:endParaRPr>
          </a:p>
          <a:p>
            <a:pPr algn="ctr"/>
            <a:r>
              <a:rPr lang="fr-FR" sz="1600" dirty="0">
                <a:latin typeface="Calibri" panose="020F0502020204030204" pitchFamily="34" charset="0"/>
                <a:cs typeface="Calibri" panose="020F0502020204030204" pitchFamily="34" charset="0"/>
              </a:rPr>
              <a:t>Avant cette date, vous ne pourrez que créer votre compte et remplir vos informations.</a:t>
            </a:r>
            <a:endParaRPr lang="fr-FR" sz="1600" dirty="0">
              <a:latin typeface="Calibri" panose="020F0502020204030204" pitchFamily="34" charset="0"/>
              <a:cs typeface="Calibri" panose="020F0502020204030204" pitchFamily="34" charset="0"/>
            </a:endParaRPr>
          </a:p>
          <a:p>
            <a:pPr algn="just"/>
            <a:endParaRPr lang="fr-FR" sz="800" dirty="0">
              <a:latin typeface="Calibri" panose="020F0502020204030204" pitchFamily="34" charset="0"/>
              <a:cs typeface="Calibri" panose="020F0502020204030204" pitchFamily="34" charset="0"/>
            </a:endParaRPr>
          </a:p>
          <a:p>
            <a:pPr algn="just"/>
            <a:endParaRPr lang="fr-FR" sz="800" dirty="0">
              <a:latin typeface="Calibri" panose="020F0502020204030204" pitchFamily="34" charset="0"/>
              <a:cs typeface="Calibri" panose="020F0502020204030204" pitchFamily="34" charset="0"/>
            </a:endParaRPr>
          </a:p>
          <a:p>
            <a:pPr algn="just"/>
            <a:r>
              <a:rPr lang="fr-FR" sz="1500" b="1" dirty="0">
                <a:latin typeface="Calibri" panose="020F0502020204030204" pitchFamily="34" charset="0"/>
                <a:cs typeface="Calibri" panose="020F0502020204030204" pitchFamily="34" charset="0"/>
              </a:rPr>
              <a:t>Nous vous encourageons vivement à ne pas vous y prendre à la dernière minute</a:t>
            </a:r>
            <a:r>
              <a:rPr lang="fr-FR" sz="1500" dirty="0">
                <a:latin typeface="Calibri" panose="020F0502020204030204" pitchFamily="34" charset="0"/>
                <a:cs typeface="Calibri" panose="020F0502020204030204" pitchFamily="34" charset="0"/>
              </a:rPr>
              <a:t>, au cas où votre candidature serait jugée incomplète.</a:t>
            </a:r>
            <a:endParaRPr lang="fr-FR" sz="15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Le Bureau international n'acceptera aucune demande qui aurait été envoyée après </a:t>
            </a:r>
            <a:r>
              <a:rPr lang="fr-FR" sz="1600" i="1" dirty="0">
                <a:latin typeface="Calibri" panose="020F0502020204030204" pitchFamily="34" charset="0"/>
                <a:cs typeface="Calibri" panose="020F0502020204030204" pitchFamily="34" charset="0"/>
              </a:rPr>
              <a:t>le 17 novembre 2024, 23h59</a:t>
            </a:r>
            <a:r>
              <a:rPr lang="fr-FR" sz="1600" dirty="0">
                <a:latin typeface="Calibri" panose="020F0502020204030204" pitchFamily="34" charset="0"/>
                <a:cs typeface="Calibri" panose="020F0502020204030204" pitchFamily="34" charset="0"/>
              </a:rPr>
              <a:t>...</a:t>
            </a:r>
            <a:endParaRPr lang="fr-FR" sz="1600" dirty="0">
              <a:latin typeface="Calibri" panose="020F0502020204030204" pitchFamily="34" charset="0"/>
              <a:cs typeface="Calibri" panose="020F0502020204030204" pitchFamily="34" charset="0"/>
            </a:endParaRPr>
          </a:p>
          <a:p>
            <a:pPr algn="just"/>
            <a:endParaRPr lang="fr-FR" sz="1600" i="1" dirty="0">
              <a:solidFill>
                <a:srgbClr val="FF0000"/>
              </a:solidFill>
              <a:latin typeface="Calibri" panose="020F0502020204030204" pitchFamily="34" charset="0"/>
              <a:cs typeface="Calibri" panose="020F0502020204030204" pitchFamily="34" charset="0"/>
            </a:endParaRPr>
          </a:p>
          <a:p>
            <a:pPr algn="just"/>
            <a:endParaRPr lang="fr-FR" sz="1600" dirty="0">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Spécificités de la bourse Eiffel + Dates des résultats</a:t>
            </a:r>
            <a:endParaRPr lang="fr-FR" sz="3600" kern="0" dirty="0">
              <a:solidFill>
                <a:schemeClr val="bg1"/>
              </a:solidFill>
              <a:latin typeface="Calibri" panose="020F0502020204030204" pitchFamily="34" charset="0"/>
              <a:cs typeface="Calibri" panose="020F0502020204030204" pitchFamily="34" charset="0"/>
            </a:endParaRP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263352" y="836712"/>
            <a:ext cx="7128792" cy="1569660"/>
          </a:xfrm>
          <a:prstGeom prst="rect">
            <a:avLst/>
          </a:prstGeom>
          <a:noFill/>
        </p:spPr>
        <p:txBody>
          <a:bodyPr wrap="square" rtlCol="0">
            <a:spAutoFit/>
          </a:bodyPr>
          <a:lstStyle/>
          <a:p>
            <a:r>
              <a:rPr lang="fr-FR" sz="1600" dirty="0"/>
              <a:t>N'oubliez pas de visiter </a:t>
            </a:r>
            <a:r>
              <a:rPr lang="fr-FR" sz="1600" b="1" dirty="0">
                <a:hlinkClick r:id="rId2"/>
              </a:rPr>
              <a:t>cette page web</a:t>
            </a:r>
            <a:r>
              <a:rPr lang="fr-FR" sz="1600" dirty="0"/>
              <a:t> et de lire les </a:t>
            </a:r>
            <a:r>
              <a:rPr lang="fr-FR" sz="1600" b="1" dirty="0">
                <a:hlinkClick r:id="rId3"/>
              </a:rPr>
              <a:t>règles du programme</a:t>
            </a:r>
            <a:r>
              <a:rPr lang="fr-FR" sz="1600" dirty="0"/>
              <a:t> avant de poser votre candidature : vous y trouverez toutes les informations nécessaires concernant les avantages de la bourse Eiffel ainsi que les conditions pour poser votre candidature.</a:t>
            </a:r>
            <a:br>
              <a:rPr lang="fr-FR" sz="1600" dirty="0"/>
            </a:br>
            <a:endParaRPr lang="fr-FR" sz="1600" dirty="0"/>
          </a:p>
          <a:p>
            <a:r>
              <a:rPr lang="fr-FR" sz="1600" dirty="0"/>
              <a:t>Les candidats éligibles doivent répondre aux critères suivants :</a:t>
            </a:r>
            <a:endParaRPr lang="fr-FR" sz="1600" dirty="0"/>
          </a:p>
        </p:txBody>
      </p:sp>
      <p:sp>
        <p:nvSpPr>
          <p:cNvPr id="28" name="Rectangle à coins arrondis 69"/>
          <p:cNvSpPr/>
          <p:nvPr/>
        </p:nvSpPr>
        <p:spPr>
          <a:xfrm>
            <a:off x="1040036" y="2523299"/>
            <a:ext cx="5199980" cy="2691615"/>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fr-FR" sz="1500" dirty="0">
                <a:solidFill>
                  <a:srgbClr val="051887"/>
                </a:solidFill>
                <a:latin typeface="Calibri" panose="020F0502020204030204" pitchFamily="34" charset="0"/>
                <a:cs typeface="Calibri" panose="020F0502020204030204" pitchFamily="34" charset="0"/>
              </a:rPr>
              <a:t>Nés après le 31 mars 1997;</a:t>
            </a:r>
            <a:endParaRPr lang="fr-FR" sz="1500"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fr-FR" sz="1500"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b="1" dirty="0">
                <a:solidFill>
                  <a:srgbClr val="051887"/>
                </a:solidFill>
                <a:latin typeface="Calibri" panose="020F0502020204030204" pitchFamily="34" charset="0"/>
                <a:cs typeface="Calibri" panose="020F0502020204030204" pitchFamily="34" charset="0"/>
              </a:rPr>
              <a:t>Ressortissants étrangers uniquement : si vous avez la nationalité française, votre candidature ne pourra pas être retenue pour la bourse ;</a:t>
            </a:r>
            <a:endParaRPr lang="fr-FR" sz="1500" b="1"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fr-FR" sz="1500"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b="1" dirty="0">
                <a:solidFill>
                  <a:srgbClr val="051887"/>
                </a:solidFill>
                <a:latin typeface="Calibri" panose="020F0502020204030204" pitchFamily="34" charset="0"/>
                <a:cs typeface="Calibri" panose="020F0502020204030204" pitchFamily="34" charset="0"/>
              </a:rPr>
              <a:t>Nouveaux arrivants dans le système éducatif français : les étudiants qui étudient actuellement ou qui ont étudié en France ne sont plus éligibles ;</a:t>
            </a:r>
            <a:endParaRPr lang="fr-FR" sz="1500" b="1"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fr-FR" sz="1500"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dirty="0">
                <a:solidFill>
                  <a:srgbClr val="051887"/>
                </a:solidFill>
                <a:latin typeface="Calibri" panose="020F0502020204030204" pitchFamily="34" charset="0"/>
                <a:cs typeface="Calibri" panose="020F0502020204030204" pitchFamily="34" charset="0"/>
              </a:rPr>
              <a:t>-Excellents résultats scolaires..</a:t>
            </a:r>
            <a:endParaRPr lang="en-US" sz="1500" dirty="0">
              <a:solidFill>
                <a:srgbClr val="051887"/>
              </a:solidFill>
              <a:latin typeface="Calibri" panose="020F0502020204030204" pitchFamily="34" charset="0"/>
              <a:cs typeface="Calibri" panose="020F0502020204030204" pitchFamily="34" charset="0"/>
            </a:endParaRPr>
          </a:p>
        </p:txBody>
      </p:sp>
      <p:sp>
        <p:nvSpPr>
          <p:cNvPr id="29" name="Rectangle à coins arrondis 69"/>
          <p:cNvSpPr/>
          <p:nvPr/>
        </p:nvSpPr>
        <p:spPr>
          <a:xfrm>
            <a:off x="8256240" y="1412776"/>
            <a:ext cx="3384376" cy="4392488"/>
          </a:xfrm>
          <a:prstGeom prst="roundRect">
            <a:avLst/>
          </a:prstGeom>
          <a:solidFill>
            <a:schemeClr val="bg1"/>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latin typeface="Calibri" panose="020F0502020204030204" pitchFamily="34" charset="0"/>
                <a:cs typeface="Calibri" panose="020F0502020204030204" pitchFamily="34" charset="0"/>
              </a:rPr>
              <a:t>Les résultats d'admission :</a:t>
            </a:r>
            <a:endParaRPr lang="fr-FR" b="1" dirty="0">
              <a:solidFill>
                <a:srgbClr val="FF0000"/>
              </a:solidFill>
              <a:latin typeface="Calibri" panose="020F0502020204030204" pitchFamily="34" charset="0"/>
              <a:cs typeface="Calibri" panose="020F0502020204030204" pitchFamily="34" charset="0"/>
            </a:endParaRPr>
          </a:p>
          <a:p>
            <a:pPr algn="ctr"/>
            <a:endParaRPr lang="fr-FR" sz="1600" b="1" dirty="0">
              <a:solidFill>
                <a:srgbClr val="051887"/>
              </a:solidFill>
              <a:latin typeface="Calibri" panose="020F0502020204030204" pitchFamily="34" charset="0"/>
              <a:cs typeface="Calibri" panose="020F0502020204030204" pitchFamily="34" charset="0"/>
            </a:endParaRPr>
          </a:p>
          <a:p>
            <a:pPr algn="just">
              <a:lnSpc>
                <a:spcPct val="150000"/>
              </a:lnSpc>
            </a:pPr>
            <a:r>
              <a:rPr lang="fr-FR" sz="1600" dirty="0">
                <a:solidFill>
                  <a:srgbClr val="051887"/>
                </a:solidFill>
                <a:latin typeface="Calibri" panose="020F0502020204030204" pitchFamily="34" charset="0"/>
                <a:cs typeface="Calibri" panose="020F0502020204030204" pitchFamily="34" charset="0"/>
              </a:rPr>
              <a:t>Les résultats de admission et de la sélection Eiffel seront disponibles </a:t>
            </a:r>
            <a:r>
              <a:rPr lang="fr-FR" sz="1600" b="1" dirty="0">
                <a:solidFill>
                  <a:srgbClr val="FF0000"/>
                </a:solidFill>
                <a:latin typeface="Calibri" panose="020F0502020204030204" pitchFamily="34" charset="0"/>
                <a:cs typeface="Calibri" panose="020F0502020204030204" pitchFamily="34" charset="0"/>
              </a:rPr>
              <a:t>début avril</a:t>
            </a:r>
            <a:r>
              <a:rPr lang="fr-FR" sz="1600" b="1" i="1" dirty="0">
                <a:solidFill>
                  <a:srgbClr val="FF0000"/>
                </a:solidFill>
                <a:latin typeface="Calibri" panose="020F0502020204030204" pitchFamily="34" charset="0"/>
                <a:cs typeface="Calibri" panose="020F0502020204030204" pitchFamily="34" charset="0"/>
              </a:rPr>
              <a:t> 2025</a:t>
            </a:r>
            <a:r>
              <a:rPr lang="fr-FR" sz="1600" i="1" dirty="0">
                <a:solidFill>
                  <a:srgbClr val="FF0000"/>
                </a:solidFill>
                <a:latin typeface="Calibri" panose="020F0502020204030204" pitchFamily="34" charset="0"/>
                <a:cs typeface="Calibri" panose="020F0502020204030204" pitchFamily="34" charset="0"/>
              </a:rPr>
              <a:t>. </a:t>
            </a:r>
            <a:endParaRPr lang="fr-FR" sz="1600" i="1" dirty="0">
              <a:solidFill>
                <a:srgbClr val="FF0000"/>
              </a:solidFill>
              <a:latin typeface="Calibri" panose="020F0502020204030204" pitchFamily="34" charset="0"/>
              <a:cs typeface="Calibri" panose="020F0502020204030204" pitchFamily="34" charset="0"/>
            </a:endParaRPr>
          </a:p>
          <a:p>
            <a:pPr algn="just">
              <a:lnSpc>
                <a:spcPct val="150000"/>
              </a:lnSpc>
            </a:pPr>
            <a:endParaRPr lang="fr-FR" sz="1000" dirty="0">
              <a:solidFill>
                <a:srgbClr val="051887"/>
              </a:solidFill>
              <a:latin typeface="Calibri" panose="020F0502020204030204" pitchFamily="34" charset="0"/>
              <a:cs typeface="Calibri" panose="020F0502020204030204" pitchFamily="34" charset="0"/>
            </a:endParaRPr>
          </a:p>
          <a:p>
            <a:pPr algn="just">
              <a:lnSpc>
                <a:spcPct val="150000"/>
              </a:lnSpc>
            </a:pPr>
            <a:r>
              <a:rPr lang="fr-FR" sz="1600" dirty="0">
                <a:solidFill>
                  <a:srgbClr val="051887"/>
                </a:solidFill>
                <a:latin typeface="Calibri" panose="020F0502020204030204" pitchFamily="34" charset="0"/>
                <a:cs typeface="Calibri" panose="020F0502020204030204" pitchFamily="34" charset="0"/>
              </a:rPr>
              <a:t>Les résultats de l'attribution des bourses Eiffel sont attendus pour </a:t>
            </a:r>
            <a:r>
              <a:rPr lang="fr-FR" sz="1600" b="1" dirty="0">
                <a:solidFill>
                  <a:srgbClr val="051887"/>
                </a:solidFill>
                <a:latin typeface="Calibri" panose="020F0502020204030204" pitchFamily="34" charset="0"/>
                <a:cs typeface="Calibri" panose="020F0502020204030204" pitchFamily="34" charset="0"/>
              </a:rPr>
              <a:t>le début du mois d'avril</a:t>
            </a:r>
            <a:r>
              <a:rPr lang="fr-FR" sz="1600" dirty="0">
                <a:solidFill>
                  <a:srgbClr val="051887"/>
                </a:solidFill>
                <a:latin typeface="Calibri" panose="020F0502020204030204" pitchFamily="34" charset="0"/>
                <a:cs typeface="Calibri" panose="020F0502020204030204" pitchFamily="34" charset="0"/>
              </a:rPr>
              <a:t>. Nous vous tiendrons au courant dès que nous aurons reçu la réponse de Campus France.</a:t>
            </a:r>
            <a:endParaRPr lang="fr-FR" sz="1600" dirty="0">
              <a:solidFill>
                <a:srgbClr val="051887"/>
              </a:solidFill>
              <a:latin typeface="Calibri" panose="020F0502020204030204" pitchFamily="34" charset="0"/>
              <a:cs typeface="Calibri" panose="020F0502020204030204" pitchFamily="34" charset="0"/>
            </a:endParaRPr>
          </a:p>
        </p:txBody>
      </p:sp>
      <p:cxnSp>
        <p:nvCxnSpPr>
          <p:cNvPr id="12" name="Connecteur droit 11"/>
          <p:cNvCxnSpPr/>
          <p:nvPr/>
        </p:nvCxnSpPr>
        <p:spPr>
          <a:xfrm>
            <a:off x="7752184" y="1268760"/>
            <a:ext cx="0" cy="489654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 name="ZoneTexte 1"/>
          <p:cNvSpPr txBox="1"/>
          <p:nvPr/>
        </p:nvSpPr>
        <p:spPr>
          <a:xfrm>
            <a:off x="263352" y="5214915"/>
            <a:ext cx="7128792" cy="1077218"/>
          </a:xfrm>
          <a:prstGeom prst="rect">
            <a:avLst/>
          </a:prstGeom>
          <a:noFill/>
        </p:spPr>
        <p:txBody>
          <a:bodyPr wrap="square" rtlCol="0">
            <a:spAutoFit/>
          </a:bodyPr>
          <a:lstStyle/>
          <a:p>
            <a:r>
              <a:rPr lang="fr-FR" sz="1600" b="1" dirty="0"/>
              <a:t>Nous ne pouvons que</a:t>
            </a:r>
            <a:r>
              <a:rPr lang="fr-FR" sz="1600" b="1" u="sng" dirty="0"/>
              <a:t> soutenir </a:t>
            </a:r>
            <a:r>
              <a:rPr lang="fr-FR" sz="1600" b="1" dirty="0"/>
              <a:t>votre candidature à la bourse Eiffel</a:t>
            </a:r>
            <a:r>
              <a:rPr lang="fr-FR" sz="1600" dirty="0"/>
              <a:t>, mais c'est notre seul rôle dans le processus. Nous envoyons ensuite les candidatures que nous avons sélectionnées à Campus France, où elles seront examinées par un comité de sélection national.</a:t>
            </a:r>
            <a:endParaRPr lang="fr-F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Comment et où postuler ?</a:t>
            </a:r>
            <a:endParaRPr lang="fr-FR" sz="3600" kern="0" dirty="0">
              <a:solidFill>
                <a:schemeClr val="bg1"/>
              </a:solidFill>
              <a:latin typeface="Calibri" panose="020F0502020204030204" pitchFamily="34" charset="0"/>
              <a:cs typeface="Calibri" panose="020F0502020204030204" pitchFamily="34" charset="0"/>
            </a:endParaRP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25" name="Rectangle à coins arrondis 10"/>
          <p:cNvSpPr/>
          <p:nvPr/>
        </p:nvSpPr>
        <p:spPr>
          <a:xfrm>
            <a:off x="983615" y="1652270"/>
            <a:ext cx="9199880" cy="3586480"/>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rgbClr val="051887"/>
                </a:solidFill>
                <a:latin typeface="Calibri" panose="020F0502020204030204" pitchFamily="34" charset="0"/>
                <a:cs typeface="Calibri" panose="020F0502020204030204" pitchFamily="34" charset="0"/>
              </a:rPr>
              <a:t>Postulez à UT Capitole via notre plateforme </a:t>
            </a:r>
            <a:r>
              <a:rPr lang="fr-FR" sz="1400" dirty="0" err="1">
                <a:solidFill>
                  <a:srgbClr val="051887"/>
                </a:solidFill>
                <a:latin typeface="Calibri" panose="020F0502020204030204" pitchFamily="34" charset="0"/>
                <a:cs typeface="Calibri" panose="020F0502020204030204" pitchFamily="34" charset="0"/>
              </a:rPr>
              <a:t>eCandidatures</a:t>
            </a:r>
            <a:r>
              <a:rPr lang="fr-FR" sz="1400" dirty="0">
                <a:solidFill>
                  <a:srgbClr val="051887"/>
                </a:solidFill>
                <a:latin typeface="Calibri" panose="020F0502020204030204" pitchFamily="34" charset="0"/>
                <a:cs typeface="Calibri" panose="020F0502020204030204" pitchFamily="34" charset="0"/>
              </a:rPr>
              <a:t> :</a:t>
            </a:r>
            <a:endParaRPr lang="fr-FR" sz="1400" dirty="0">
              <a:solidFill>
                <a:srgbClr val="051887"/>
              </a:solidFill>
              <a:latin typeface="Calibri" panose="020F0502020204030204" pitchFamily="34" charset="0"/>
              <a:cs typeface="Calibri" panose="020F0502020204030204" pitchFamily="34" charset="0"/>
            </a:endParaRPr>
          </a:p>
          <a:p>
            <a:pPr algn="ctr"/>
            <a:endParaRPr lang="fr-FR" sz="1400" dirty="0">
              <a:solidFill>
                <a:srgbClr val="051887"/>
              </a:solidFill>
              <a:latin typeface="Calibri" panose="020F0502020204030204" pitchFamily="34" charset="0"/>
              <a:cs typeface="Calibri" panose="020F0502020204030204" pitchFamily="34" charset="0"/>
            </a:endParaRPr>
          </a:p>
          <a:p>
            <a:pPr algn="ctr"/>
            <a:r>
              <a:rPr lang="fr-FR" sz="1400" dirty="0">
                <a:solidFill>
                  <a:srgbClr val="FF0000"/>
                </a:solidFill>
                <a:latin typeface="Calibri" panose="020F0502020204030204" pitchFamily="34" charset="0"/>
                <a:cs typeface="Calibri" panose="020F0502020204030204" pitchFamily="34" charset="0"/>
              </a:rPr>
              <a:t>https://v2-ecandidatures-ut1.ut-capitole.fr/ecandidat-V2/#!accueilView</a:t>
            </a:r>
            <a:endParaRPr lang="fr-FR" sz="1400" dirty="0">
              <a:solidFill>
                <a:srgbClr val="FF0000"/>
              </a:solidFill>
              <a:latin typeface="Calibri" panose="020F0502020204030204" pitchFamily="34" charset="0"/>
              <a:cs typeface="Calibri" panose="020F0502020204030204" pitchFamily="34" charset="0"/>
            </a:endParaRPr>
          </a:p>
          <a:p>
            <a:pPr algn="ctr"/>
            <a:br>
              <a:rPr lang="fr-FR" sz="1400" dirty="0">
                <a:solidFill>
                  <a:srgbClr val="051887"/>
                </a:solidFill>
                <a:latin typeface="Calibri" panose="020F0502020204030204" pitchFamily="34" charset="0"/>
                <a:cs typeface="Calibri" panose="020F0502020204030204" pitchFamily="34" charset="0"/>
              </a:rPr>
            </a:br>
            <a:r>
              <a:rPr lang="fr-FR" sz="1400" dirty="0">
                <a:solidFill>
                  <a:srgbClr val="051887"/>
                </a:solidFill>
                <a:latin typeface="Calibri" panose="020F0502020204030204" pitchFamily="34" charset="0"/>
                <a:cs typeface="Calibri" panose="020F0502020204030204" pitchFamily="34" charset="0"/>
              </a:rPr>
              <a:t>La procédure de candidature est détaillée dans les pages suivantes.</a:t>
            </a:r>
            <a:endParaRPr lang="fr-FR" sz="1400" dirty="0">
              <a:solidFill>
                <a:srgbClr val="051887"/>
              </a:solidFill>
              <a:latin typeface="Calibri" panose="020F0502020204030204" pitchFamily="34" charset="0"/>
              <a:cs typeface="Calibri" panose="020F0502020204030204" pitchFamily="34" charset="0"/>
            </a:endParaRPr>
          </a:p>
          <a:p>
            <a:pPr algn="ctr"/>
            <a:endParaRPr lang="fr-FR" sz="1400" dirty="0">
              <a:solidFill>
                <a:srgbClr val="051887"/>
              </a:solidFill>
              <a:latin typeface="Calibri" panose="020F0502020204030204" pitchFamily="34" charset="0"/>
              <a:cs typeface="Calibri" panose="020F0502020204030204" pitchFamily="34" charset="0"/>
            </a:endParaRPr>
          </a:p>
          <a:p>
            <a:pPr algn="ctr"/>
            <a:r>
              <a:rPr lang="fr-FR" sz="1400" dirty="0">
                <a:solidFill>
                  <a:srgbClr val="051887"/>
                </a:solidFill>
                <a:latin typeface="Calibri" panose="020F0502020204030204" pitchFamily="34" charset="0"/>
                <a:cs typeface="Calibri" panose="020F0502020204030204" pitchFamily="34" charset="0"/>
              </a:rPr>
              <a:t>Commencez par créer votre compte, puis cliquez sur </a:t>
            </a:r>
            <a:r>
              <a:rPr lang="fr-FR" sz="1400" b="1" dirty="0">
                <a:solidFill>
                  <a:srgbClr val="051887"/>
                </a:solidFill>
                <a:latin typeface="Calibri" panose="020F0502020204030204" pitchFamily="34" charset="0"/>
                <a:cs typeface="Calibri" panose="020F0502020204030204" pitchFamily="34" charset="0"/>
              </a:rPr>
              <a:t>le lien que vous avez reçu </a:t>
            </a:r>
            <a:r>
              <a:rPr lang="fr-FR" sz="1400" dirty="0">
                <a:solidFill>
                  <a:srgbClr val="051887"/>
                </a:solidFill>
                <a:latin typeface="Calibri" panose="020F0502020204030204" pitchFamily="34" charset="0"/>
                <a:cs typeface="Calibri" panose="020F0502020204030204" pitchFamily="34" charset="0"/>
              </a:rPr>
              <a:t>pour confirmer votre adresse e-mail (lien valable pour une durée limitée).</a:t>
            </a:r>
            <a:endParaRPr lang="fr-FR" sz="1400" dirty="0">
              <a:solidFill>
                <a:srgbClr val="051887"/>
              </a:solidFill>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Connecteur : en arc 40"/>
          <p:cNvCxnSpPr>
            <a:endCxn id="23" idx="3"/>
          </p:cNvCxnSpPr>
          <p:nvPr/>
        </p:nvCxnSpPr>
        <p:spPr>
          <a:xfrm rot="5400000">
            <a:off x="7621979" y="5678099"/>
            <a:ext cx="935143" cy="288512"/>
          </a:xfrm>
          <a:prstGeom prst="curvedConnector2">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11424592" y="3387144"/>
            <a:ext cx="0" cy="133800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767408" y="3387145"/>
            <a:ext cx="0" cy="1971265"/>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Création de votre compte sur </a:t>
            </a:r>
            <a:r>
              <a:rPr lang="fr-FR" sz="3600" kern="0" dirty="0" err="1">
                <a:solidFill>
                  <a:schemeClr val="bg1"/>
                </a:solidFill>
                <a:latin typeface="Calibri" panose="020F0502020204030204" pitchFamily="34" charset="0"/>
                <a:cs typeface="Calibri" panose="020F0502020204030204" pitchFamily="34" charset="0"/>
              </a:rPr>
              <a:t>eCandidatures</a:t>
            </a:r>
            <a:endParaRPr lang="fr-FR" sz="3600" kern="0" dirty="0">
              <a:solidFill>
                <a:schemeClr val="bg1"/>
              </a:solidFill>
              <a:latin typeface="Calibri" panose="020F0502020204030204" pitchFamily="34" charset="0"/>
              <a:cs typeface="Calibri" panose="020F0502020204030204" pitchFamily="34" charset="0"/>
            </a:endParaRPr>
          </a:p>
        </p:txBody>
      </p:sp>
      <p:sp>
        <p:nvSpPr>
          <p:cNvPr id="7" name="Espace réservé du contenu 2"/>
          <p:cNvSpPr txBox="1"/>
          <p:nvPr/>
        </p:nvSpPr>
        <p:spPr>
          <a:xfrm>
            <a:off x="-1896888" y="676117"/>
            <a:ext cx="11449272" cy="4525963"/>
          </a:xfrm>
          <a:prstGeom prst="rect">
            <a:avLst/>
          </a:prstGeom>
        </p:spPr>
        <p:txBody>
          <a:bodyPr/>
          <a:lstStyle>
            <a:lvl1pPr marL="342900" indent="-342900" algn="l" rtl="0" eaLnBrk="1" fontAlgn="base" hangingPunct="1">
              <a:spcBef>
                <a:spcPct val="20000"/>
              </a:spcBef>
              <a:spcAft>
                <a:spcPct val="0"/>
              </a:spcAft>
              <a:buClr>
                <a:srgbClr val="4C84B1"/>
              </a:buClr>
              <a:buChar char="•"/>
              <a:defRPr sz="2400">
                <a:solidFill>
                  <a:srgbClr val="3D3D3D"/>
                </a:solidFill>
                <a:latin typeface="+mn-lt"/>
                <a:ea typeface="Arial" panose="020B0604020202020204" pitchFamily="34" charset="0"/>
                <a:cs typeface="+mn-cs"/>
              </a:defRPr>
            </a:lvl1pPr>
            <a:lvl2pPr marL="901700" indent="-379730" algn="l" rtl="0" eaLnBrk="1" fontAlgn="base" hangingPunct="1">
              <a:spcBef>
                <a:spcPct val="20000"/>
              </a:spcBef>
              <a:spcAft>
                <a:spcPct val="0"/>
              </a:spcAft>
              <a:buClr>
                <a:srgbClr val="4C84B1"/>
              </a:buClr>
              <a:buFont typeface="Arial" panose="020B0604020202020204" pitchFamily="34" charset="0"/>
              <a:buChar char="―"/>
              <a:defRPr sz="2000">
                <a:solidFill>
                  <a:srgbClr val="696969"/>
                </a:solidFill>
                <a:latin typeface="+mn-lt"/>
                <a:ea typeface="Arial" panose="020B0604020202020204" pitchFamily="34" charset="0"/>
                <a:cs typeface="+mn-cs"/>
              </a:defRPr>
            </a:lvl2pPr>
            <a:lvl3pPr marL="1497330" indent="-338455" algn="l" rtl="0" eaLnBrk="1" fontAlgn="base" hangingPunct="1">
              <a:spcBef>
                <a:spcPct val="20000"/>
              </a:spcBef>
              <a:spcAft>
                <a:spcPct val="0"/>
              </a:spcAft>
              <a:buClr>
                <a:srgbClr val="4C84B1"/>
              </a:buClr>
              <a:buChar char="o"/>
              <a:defRPr sz="2400">
                <a:solidFill>
                  <a:srgbClr val="696969"/>
                </a:solidFill>
                <a:latin typeface="+mn-lt"/>
                <a:ea typeface="Arial" panose="020B0604020202020204" pitchFamily="34" charset="0"/>
                <a:cs typeface="+mn-cs"/>
              </a:defRPr>
            </a:lvl3pPr>
            <a:lvl4pPr marL="1905000" indent="-228600" algn="l" rtl="0" eaLnBrk="1" fontAlgn="base" hangingPunct="1">
              <a:spcBef>
                <a:spcPct val="20000"/>
              </a:spcBef>
              <a:spcAft>
                <a:spcPct val="0"/>
              </a:spcAft>
              <a:buClr>
                <a:srgbClr val="4C84B1"/>
              </a:buClr>
              <a:buFont typeface="Arial" panose="020B0604020202020204" pitchFamily="34" charset="0"/>
              <a:buChar char="–"/>
              <a:defRPr sz="1600">
                <a:solidFill>
                  <a:schemeClr val="tx1"/>
                </a:solidFill>
                <a:latin typeface="Arial" panose="020B0604020202020204" pitchFamily="34" charset="0"/>
                <a:ea typeface="Arial" panose="020B0604020202020204" pitchFamily="34" charset="0"/>
                <a:cs typeface="+mn-cs"/>
              </a:defRPr>
            </a:lvl4pPr>
            <a:lvl5pPr marL="2313305" indent="-228600" algn="l" rtl="0" eaLnBrk="1" fontAlgn="base" hangingPunct="1">
              <a:spcBef>
                <a:spcPct val="20000"/>
              </a:spcBef>
              <a:spcAft>
                <a:spcPct val="0"/>
              </a:spcAft>
              <a:buChar char="»"/>
              <a:defRPr sz="2000">
                <a:solidFill>
                  <a:srgbClr val="696969"/>
                </a:solidFill>
                <a:latin typeface="+mn-lt"/>
                <a:ea typeface="Arial" panose="020B0604020202020204" pitchFamily="34" charset="0"/>
                <a:cs typeface="+mn-cs"/>
              </a:defRPr>
            </a:lvl5pPr>
            <a:lvl6pPr marL="2770505" indent="-228600" algn="l" rtl="0" eaLnBrk="1" fontAlgn="base" hangingPunct="1">
              <a:spcBef>
                <a:spcPct val="20000"/>
              </a:spcBef>
              <a:spcAft>
                <a:spcPct val="0"/>
              </a:spcAft>
              <a:defRPr sz="2000">
                <a:solidFill>
                  <a:srgbClr val="696969"/>
                </a:solidFill>
                <a:latin typeface="+mn-lt"/>
                <a:cs typeface="+mn-cs"/>
              </a:defRPr>
            </a:lvl6pPr>
            <a:lvl7pPr marL="3227705" indent="-228600" algn="l" rtl="0" eaLnBrk="1" fontAlgn="base" hangingPunct="1">
              <a:spcBef>
                <a:spcPct val="20000"/>
              </a:spcBef>
              <a:spcAft>
                <a:spcPct val="0"/>
              </a:spcAft>
              <a:defRPr sz="2000">
                <a:solidFill>
                  <a:srgbClr val="696969"/>
                </a:solidFill>
                <a:latin typeface="+mn-lt"/>
                <a:cs typeface="+mn-cs"/>
              </a:defRPr>
            </a:lvl7pPr>
            <a:lvl8pPr marL="3684905" indent="-228600" algn="l" rtl="0" eaLnBrk="1" fontAlgn="base" hangingPunct="1">
              <a:spcBef>
                <a:spcPct val="20000"/>
              </a:spcBef>
              <a:spcAft>
                <a:spcPct val="0"/>
              </a:spcAft>
              <a:defRPr sz="2000">
                <a:solidFill>
                  <a:srgbClr val="696969"/>
                </a:solidFill>
                <a:latin typeface="+mn-lt"/>
                <a:cs typeface="+mn-cs"/>
              </a:defRPr>
            </a:lvl8pPr>
            <a:lvl9pPr marL="4142105" indent="-228600" algn="l" rtl="0" eaLnBrk="1" fontAlgn="base" hangingPunct="1">
              <a:spcBef>
                <a:spcPct val="20000"/>
              </a:spcBef>
              <a:spcAft>
                <a:spcPct val="0"/>
              </a:spcAft>
              <a:defRPr sz="2000">
                <a:solidFill>
                  <a:srgbClr val="696969"/>
                </a:solidFill>
                <a:latin typeface="+mn-lt"/>
                <a:cs typeface="+mn-cs"/>
              </a:defRPr>
            </a:lvl9pPr>
          </a:lstStyle>
          <a:p>
            <a:pPr marL="0" indent="0">
              <a:buClr>
                <a:srgbClr val="263170"/>
              </a:buClr>
              <a:buSzPct val="99000"/>
              <a:buNone/>
            </a:pPr>
            <a:endParaRPr lang="fr-FR" kern="0" dirty="0">
              <a:solidFill>
                <a:srgbClr val="263170"/>
              </a:solidFill>
              <a:latin typeface="Calibri Light" panose="020F0302020204030204" pitchFamily="34" charset="0"/>
            </a:endParaRPr>
          </a:p>
        </p:txBody>
      </p:sp>
      <p:sp>
        <p:nvSpPr>
          <p:cNvPr id="18" name="Rectangle à coins arrondis 17"/>
          <p:cNvSpPr/>
          <p:nvPr/>
        </p:nvSpPr>
        <p:spPr>
          <a:xfrm>
            <a:off x="479376" y="2498733"/>
            <a:ext cx="4176464" cy="1201867"/>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1) Informations personnelles.</a:t>
            </a:r>
            <a:endParaRPr lang="fr-FR" sz="1400" dirty="0"/>
          </a:p>
          <a:p>
            <a:r>
              <a:rPr lang="fr-FR" sz="1400" dirty="0">
                <a:solidFill>
                  <a:schemeClr val="accent6">
                    <a:lumMod val="75000"/>
                  </a:schemeClr>
                </a:solidFill>
              </a:rPr>
              <a:t>- Laissez la section INE vide</a:t>
            </a:r>
            <a:endParaRPr lang="fr-FR" sz="1400" dirty="0">
              <a:solidFill>
                <a:schemeClr val="accent6">
                  <a:lumMod val="75000"/>
                </a:schemeClr>
              </a:solidFill>
            </a:endParaRPr>
          </a:p>
          <a:p>
            <a:r>
              <a:rPr lang="fr-FR" sz="1400" dirty="0">
                <a:solidFill>
                  <a:schemeClr val="accent6">
                    <a:lumMod val="75000"/>
                  </a:schemeClr>
                </a:solidFill>
              </a:rPr>
              <a:t>(seuls les anciens élèves du système éducatif français en disposent).</a:t>
            </a:r>
            <a:endParaRPr lang="fr-FR" sz="1400" dirty="0">
              <a:solidFill>
                <a:schemeClr val="accent6">
                  <a:lumMod val="75000"/>
                </a:schemeClr>
              </a:solidFill>
            </a:endParaRP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10" name="Rectangle à coins arrondis 69"/>
          <p:cNvSpPr/>
          <p:nvPr/>
        </p:nvSpPr>
        <p:spPr>
          <a:xfrm>
            <a:off x="2773233" y="715485"/>
            <a:ext cx="6645534" cy="978498"/>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rgbClr val="051887"/>
                </a:solidFill>
                <a:latin typeface="Calibri" panose="020F0502020204030204" pitchFamily="34" charset="0"/>
                <a:cs typeface="Calibri" panose="020F0502020204030204" pitchFamily="34" charset="0"/>
              </a:rPr>
              <a:t>Avant de pouvoir travailler sur votre candidature, vous devez compléter vos informations en cliquant sur les différentes rubriques de la colonne de gauche.</a:t>
            </a:r>
            <a:endParaRPr lang="fr-FR" sz="1400" dirty="0">
              <a:solidFill>
                <a:srgbClr val="051887"/>
              </a:solidFill>
              <a:latin typeface="Calibri" panose="020F0502020204030204" pitchFamily="34" charset="0"/>
              <a:cs typeface="Calibri" panose="020F0502020204030204" pitchFamily="34" charset="0"/>
            </a:endParaRPr>
          </a:p>
          <a:p>
            <a:pPr algn="ctr"/>
            <a:r>
              <a:rPr lang="fr-FR" sz="1400" dirty="0">
                <a:solidFill>
                  <a:srgbClr val="051887"/>
                </a:solidFill>
                <a:latin typeface="Calibri" panose="020F0502020204030204" pitchFamily="34" charset="0"/>
                <a:cs typeface="Calibri" panose="020F0502020204030204" pitchFamily="34" charset="0"/>
              </a:rPr>
              <a:t>Voici quelques instructions pour vous aider.</a:t>
            </a:r>
            <a:endParaRPr lang="en-US" sz="1400" dirty="0">
              <a:solidFill>
                <a:srgbClr val="051887"/>
              </a:solidFill>
              <a:latin typeface="Calibri" panose="020F0502020204030204" pitchFamily="34" charset="0"/>
              <a:cs typeface="Calibri" panose="020F0502020204030204" pitchFamily="34" charset="0"/>
            </a:endParaRPr>
          </a:p>
        </p:txBody>
      </p:sp>
      <p:grpSp>
        <p:nvGrpSpPr>
          <p:cNvPr id="14" name="Groupe 13"/>
          <p:cNvGrpSpPr/>
          <p:nvPr/>
        </p:nvGrpSpPr>
        <p:grpSpPr>
          <a:xfrm>
            <a:off x="479376" y="1823410"/>
            <a:ext cx="5256584" cy="545896"/>
            <a:chOff x="1826730" y="715486"/>
            <a:chExt cx="5069493" cy="639429"/>
          </a:xfrm>
        </p:grpSpPr>
        <p:sp>
          <p:nvSpPr>
            <p:cNvPr id="15" name="Rectangle à coins arrondis 69"/>
            <p:cNvSpPr/>
            <p:nvPr/>
          </p:nvSpPr>
          <p:spPr>
            <a:xfrm>
              <a:off x="1826730" y="715486"/>
              <a:ext cx="5069493" cy="639429"/>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fr-FR" sz="1200" dirty="0">
                  <a:solidFill>
                    <a:srgbClr val="051887"/>
                  </a:solidFill>
                  <a:latin typeface="Calibri" panose="020F0502020204030204" pitchFamily="34" charset="0"/>
                  <a:cs typeface="Calibri" panose="020F0502020204030204" pitchFamily="34" charset="0"/>
                </a:rPr>
                <a:t>Notez que vous pouvez changer la langue de l'écran</a:t>
              </a:r>
              <a:endParaRPr lang="fr-FR" sz="1200" dirty="0">
                <a:solidFill>
                  <a:srgbClr val="051887"/>
                </a:solidFill>
                <a:latin typeface="Calibri" panose="020F0502020204030204" pitchFamily="34" charset="0"/>
                <a:cs typeface="Calibri" panose="020F0502020204030204" pitchFamily="34" charset="0"/>
              </a:endParaRPr>
            </a:p>
            <a:p>
              <a:pPr algn="just"/>
              <a:r>
                <a:rPr lang="fr-FR" sz="1200" dirty="0">
                  <a:solidFill>
                    <a:srgbClr val="051887"/>
                  </a:solidFill>
                  <a:latin typeface="Calibri" panose="020F0502020204030204" pitchFamily="34" charset="0"/>
                  <a:cs typeface="Calibri" panose="020F0502020204030204" pitchFamily="34" charset="0"/>
                </a:rPr>
                <a:t> d'accueil ("home screen").</a:t>
              </a:r>
              <a:endParaRPr lang="en-US" sz="1200" dirty="0">
                <a:solidFill>
                  <a:srgbClr val="051887"/>
                </a:solidFill>
                <a:latin typeface="Calibri" panose="020F0502020204030204" pitchFamily="34" charset="0"/>
                <a:cs typeface="Calibri" panose="020F0502020204030204" pitchFamily="34" charset="0"/>
              </a:endParaRPr>
            </a:p>
          </p:txBody>
        </p:sp>
        <p:pic>
          <p:nvPicPr>
            <p:cNvPr id="16" name="Image 15"/>
            <p:cNvPicPr>
              <a:picLocks noChangeAspect="1"/>
            </p:cNvPicPr>
            <p:nvPr/>
          </p:nvPicPr>
          <p:blipFill>
            <a:blip r:embed="rId2"/>
            <a:stretch>
              <a:fillRect/>
            </a:stretch>
          </p:blipFill>
          <p:spPr>
            <a:xfrm>
              <a:off x="6132327" y="815652"/>
              <a:ext cx="676369" cy="447737"/>
            </a:xfrm>
            <a:prstGeom prst="rect">
              <a:avLst/>
            </a:prstGeom>
          </p:spPr>
        </p:pic>
      </p:grpSp>
      <p:sp>
        <p:nvSpPr>
          <p:cNvPr id="17" name="Rectangle à coins arrondis 17"/>
          <p:cNvSpPr/>
          <p:nvPr/>
        </p:nvSpPr>
        <p:spPr>
          <a:xfrm>
            <a:off x="479376" y="3830027"/>
            <a:ext cx="5544616" cy="1831221"/>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2) Baccalauréat </a:t>
            </a:r>
            <a:r>
              <a:rPr lang="fr-FR" sz="1400" dirty="0">
                <a:solidFill>
                  <a:schemeClr val="accent6">
                    <a:lumMod val="75000"/>
                  </a:schemeClr>
                </a:solidFill>
              </a:rPr>
              <a:t>(nom du diplôme de fin d'études secondaires en France)</a:t>
            </a:r>
            <a:endParaRPr lang="fr-FR" sz="1400" dirty="0">
              <a:solidFill>
                <a:schemeClr val="accent6">
                  <a:lumMod val="75000"/>
                </a:schemeClr>
              </a:solidFill>
            </a:endParaRPr>
          </a:p>
          <a:p>
            <a:r>
              <a:rPr lang="fr-FR" sz="1400" dirty="0">
                <a:solidFill>
                  <a:schemeClr val="accent6">
                    <a:lumMod val="75000"/>
                  </a:schemeClr>
                </a:solidFill>
              </a:rPr>
              <a:t>-Cochez "Je suis titulaire du baccalauréat ou d'un titre équivalent"</a:t>
            </a:r>
            <a:endParaRPr lang="fr-FR" sz="1400" dirty="0">
              <a:solidFill>
                <a:schemeClr val="accent6">
                  <a:lumMod val="75000"/>
                </a:schemeClr>
              </a:solidFill>
            </a:endParaRPr>
          </a:p>
          <a:p>
            <a:r>
              <a:rPr lang="fr-FR" sz="1400" dirty="0">
                <a:solidFill>
                  <a:schemeClr val="accent6">
                    <a:lumMod val="75000"/>
                  </a:schemeClr>
                </a:solidFill>
              </a:rPr>
              <a:t>-Puis "0031 - titre étranger admis en équivalence« (titre étranger équivalent).</a:t>
            </a:r>
            <a:endParaRPr lang="fr-FR" sz="1400" dirty="0">
              <a:solidFill>
                <a:schemeClr val="accent6">
                  <a:lumMod val="75000"/>
                </a:schemeClr>
              </a:solidFill>
            </a:endParaRPr>
          </a:p>
          <a:p>
            <a:r>
              <a:rPr lang="fr-FR" sz="1400" dirty="0">
                <a:solidFill>
                  <a:schemeClr val="accent6">
                    <a:lumMod val="75000"/>
                  </a:schemeClr>
                </a:solidFill>
              </a:rPr>
              <a:t>Pour préciser votre note : </a:t>
            </a:r>
            <a:r>
              <a:rPr lang="fr-FR" sz="1400" i="1" dirty="0">
                <a:solidFill>
                  <a:schemeClr val="accent6">
                    <a:lumMod val="75000"/>
                  </a:schemeClr>
                </a:solidFill>
              </a:rPr>
              <a:t>Très Bien </a:t>
            </a:r>
            <a:r>
              <a:rPr lang="fr-FR" sz="1400" dirty="0">
                <a:solidFill>
                  <a:schemeClr val="accent6">
                    <a:lumMod val="75000"/>
                  </a:schemeClr>
                </a:solidFill>
              </a:rPr>
              <a:t>est A+, </a:t>
            </a:r>
            <a:r>
              <a:rPr lang="fr-FR" sz="1400" i="1" dirty="0">
                <a:solidFill>
                  <a:schemeClr val="accent6">
                    <a:lumMod val="75000"/>
                  </a:schemeClr>
                </a:solidFill>
              </a:rPr>
              <a:t>Bien</a:t>
            </a:r>
            <a:r>
              <a:rPr lang="fr-FR" sz="1400" dirty="0">
                <a:solidFill>
                  <a:schemeClr val="accent6">
                    <a:lumMod val="75000"/>
                  </a:schemeClr>
                </a:solidFill>
              </a:rPr>
              <a:t> est A, </a:t>
            </a:r>
            <a:r>
              <a:rPr lang="fr-FR" sz="1400" i="1" dirty="0">
                <a:solidFill>
                  <a:schemeClr val="accent6">
                    <a:lumMod val="75000"/>
                  </a:schemeClr>
                </a:solidFill>
              </a:rPr>
              <a:t>Assez bien</a:t>
            </a:r>
            <a:r>
              <a:rPr lang="fr-FR" sz="1400" dirty="0">
                <a:solidFill>
                  <a:schemeClr val="accent6">
                    <a:lumMod val="75000"/>
                  </a:schemeClr>
                </a:solidFill>
              </a:rPr>
              <a:t> est B, et </a:t>
            </a:r>
            <a:r>
              <a:rPr lang="fr-FR" sz="1400" i="1" dirty="0">
                <a:solidFill>
                  <a:schemeClr val="accent6">
                    <a:lumMod val="75000"/>
                  </a:schemeClr>
                </a:solidFill>
              </a:rPr>
              <a:t>Passable</a:t>
            </a:r>
            <a:r>
              <a:rPr lang="fr-FR" sz="1400" dirty="0">
                <a:solidFill>
                  <a:schemeClr val="accent6">
                    <a:lumMod val="75000"/>
                  </a:schemeClr>
                </a:solidFill>
              </a:rPr>
              <a:t> est C</a:t>
            </a:r>
            <a:endParaRPr lang="fr-FR" sz="1400" dirty="0">
              <a:solidFill>
                <a:schemeClr val="accent6">
                  <a:lumMod val="75000"/>
                </a:schemeClr>
              </a:solidFill>
            </a:endParaRPr>
          </a:p>
        </p:txBody>
      </p:sp>
      <p:sp>
        <p:nvSpPr>
          <p:cNvPr id="19" name="Rectangle à coins arrondis 17"/>
          <p:cNvSpPr/>
          <p:nvPr/>
        </p:nvSpPr>
        <p:spPr>
          <a:xfrm>
            <a:off x="530587" y="5949280"/>
            <a:ext cx="2242646" cy="839898"/>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3) Programme d'études interne</a:t>
            </a:r>
            <a:endParaRPr lang="fr-FR" sz="1400" dirty="0">
              <a:solidFill>
                <a:schemeClr val="accent6">
                  <a:lumMod val="75000"/>
                </a:schemeClr>
              </a:solidFill>
            </a:endParaRPr>
          </a:p>
          <a:p>
            <a:r>
              <a:rPr lang="fr-FR" sz="1400" dirty="0">
                <a:solidFill>
                  <a:schemeClr val="accent6">
                    <a:lumMod val="75000"/>
                  </a:schemeClr>
                </a:solidFill>
              </a:rPr>
              <a:t>-Laisser la section vide</a:t>
            </a:r>
            <a:endParaRPr lang="fr-FR" sz="1400" dirty="0">
              <a:solidFill>
                <a:schemeClr val="accent6">
                  <a:lumMod val="75000"/>
                </a:schemeClr>
              </a:solidFill>
            </a:endParaRPr>
          </a:p>
        </p:txBody>
      </p:sp>
      <p:sp>
        <p:nvSpPr>
          <p:cNvPr id="20" name="Rectangle à coins arrondis 17"/>
          <p:cNvSpPr/>
          <p:nvPr/>
        </p:nvSpPr>
        <p:spPr>
          <a:xfrm>
            <a:off x="7033710" y="1908923"/>
            <a:ext cx="4692343" cy="1584153"/>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4) Formation externe</a:t>
            </a:r>
            <a:endParaRPr lang="fr-FR" sz="1400" b="1" dirty="0">
              <a:solidFill>
                <a:schemeClr val="accent6">
                  <a:lumMod val="75000"/>
                </a:schemeClr>
              </a:solidFill>
            </a:endParaRPr>
          </a:p>
          <a:p>
            <a:r>
              <a:rPr lang="fr-FR" sz="1400" dirty="0">
                <a:solidFill>
                  <a:schemeClr val="accent6">
                    <a:lumMod val="75000"/>
                  </a:schemeClr>
                </a:solidFill>
              </a:rPr>
              <a:t>- Indiquez toutes les études que vous avez suivies après l'école secondaire (licence et/ou master).</a:t>
            </a:r>
            <a:endParaRPr lang="fr-FR" sz="1400" dirty="0">
              <a:solidFill>
                <a:schemeClr val="accent6">
                  <a:lumMod val="75000"/>
                </a:schemeClr>
              </a:solidFill>
            </a:endParaRPr>
          </a:p>
          <a:p>
            <a:r>
              <a:rPr lang="fr-FR" sz="1400" dirty="0">
                <a:solidFill>
                  <a:schemeClr val="accent6">
                    <a:lumMod val="75000"/>
                  </a:schemeClr>
                </a:solidFill>
              </a:rPr>
              <a:t>- Choisissez "Licence" pour un diplôme de </a:t>
            </a:r>
            <a:r>
              <a:rPr lang="fr-FR" sz="1400" dirty="0" err="1">
                <a:solidFill>
                  <a:schemeClr val="accent6">
                    <a:lumMod val="75000"/>
                  </a:schemeClr>
                </a:solidFill>
              </a:rPr>
              <a:t>Bachelor</a:t>
            </a:r>
            <a:r>
              <a:rPr lang="fr-FR" sz="1400" dirty="0">
                <a:solidFill>
                  <a:schemeClr val="accent6">
                    <a:lumMod val="75000"/>
                  </a:schemeClr>
                </a:solidFill>
              </a:rPr>
              <a:t> et  "Master" pour un diplôme de Master.</a:t>
            </a:r>
            <a:endParaRPr lang="fr-FR" sz="1400" dirty="0">
              <a:solidFill>
                <a:schemeClr val="accent6">
                  <a:lumMod val="75000"/>
                </a:schemeClr>
              </a:solidFill>
            </a:endParaRPr>
          </a:p>
          <a:p>
            <a:r>
              <a:rPr lang="fr-FR" sz="1400" dirty="0">
                <a:solidFill>
                  <a:schemeClr val="accent6">
                    <a:lumMod val="75000"/>
                  </a:schemeClr>
                </a:solidFill>
              </a:rPr>
              <a:t>- Précisez l'intitulé de votre diplôme dans la rubrique   "Description du cours"</a:t>
            </a:r>
            <a:endParaRPr lang="en-US" sz="1400" dirty="0">
              <a:solidFill>
                <a:schemeClr val="accent6">
                  <a:lumMod val="75000"/>
                </a:schemeClr>
              </a:solidFill>
            </a:endParaRPr>
          </a:p>
        </p:txBody>
      </p:sp>
      <p:sp>
        <p:nvSpPr>
          <p:cNvPr id="21" name="Rectangle à coins arrondis 17"/>
          <p:cNvSpPr/>
          <p:nvPr/>
        </p:nvSpPr>
        <p:spPr>
          <a:xfrm>
            <a:off x="7945294" y="3606099"/>
            <a:ext cx="3767329" cy="1062927"/>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5) Formation en cours d'emploi</a:t>
            </a:r>
            <a:endParaRPr lang="fr-FR" sz="1400" dirty="0">
              <a:solidFill>
                <a:schemeClr val="accent6">
                  <a:lumMod val="75000"/>
                </a:schemeClr>
              </a:solidFill>
            </a:endParaRPr>
          </a:p>
          <a:p>
            <a:r>
              <a:rPr lang="fr-FR" sz="1400" dirty="0">
                <a:solidFill>
                  <a:schemeClr val="accent6">
                    <a:lumMod val="75000"/>
                  </a:schemeClr>
                </a:solidFill>
              </a:rPr>
              <a:t>- Section recommandée mais facultative. Mentionnez tout stage ou position de stagiaire que vous avez pu avoir.</a:t>
            </a:r>
            <a:endParaRPr lang="fr-FR" sz="1400" dirty="0">
              <a:solidFill>
                <a:schemeClr val="accent6">
                  <a:lumMod val="75000"/>
                </a:schemeClr>
              </a:solidFill>
            </a:endParaRPr>
          </a:p>
        </p:txBody>
      </p:sp>
      <p:sp>
        <p:nvSpPr>
          <p:cNvPr id="22" name="Rectangle à coins arrondis 17"/>
          <p:cNvSpPr/>
          <p:nvPr/>
        </p:nvSpPr>
        <p:spPr>
          <a:xfrm>
            <a:off x="7945295" y="4781310"/>
            <a:ext cx="3767329" cy="1068495"/>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6) Expérience professionnelle</a:t>
            </a:r>
            <a:endParaRPr lang="fr-FR" sz="1400" dirty="0">
              <a:solidFill>
                <a:schemeClr val="accent6">
                  <a:lumMod val="75000"/>
                </a:schemeClr>
              </a:solidFill>
            </a:endParaRPr>
          </a:p>
          <a:p>
            <a:r>
              <a:rPr lang="fr-FR" sz="1400" dirty="0">
                <a:solidFill>
                  <a:schemeClr val="accent6">
                    <a:lumMod val="75000"/>
                  </a:schemeClr>
                </a:solidFill>
              </a:rPr>
              <a:t>- Section recommandée mais facultative. Mentionnez les emplois que vous avez pu occuper.</a:t>
            </a:r>
            <a:endParaRPr lang="fr-FR" sz="1400" dirty="0">
              <a:solidFill>
                <a:schemeClr val="accent6">
                  <a:lumMod val="75000"/>
                </a:schemeClr>
              </a:solidFill>
            </a:endParaRPr>
          </a:p>
        </p:txBody>
      </p:sp>
      <p:sp>
        <p:nvSpPr>
          <p:cNvPr id="23" name="Rectangle à coins arrondis 17"/>
          <p:cNvSpPr/>
          <p:nvPr/>
        </p:nvSpPr>
        <p:spPr>
          <a:xfrm>
            <a:off x="3143672" y="5790675"/>
            <a:ext cx="4801622" cy="998504"/>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spcAft>
                <a:spcPts val="600"/>
              </a:spcAft>
            </a:pPr>
            <a:endParaRPr lang="fr-FR" sz="1400" b="1" dirty="0">
              <a:solidFill>
                <a:srgbClr val="051887"/>
              </a:solidFill>
              <a:latin typeface="Calibri" panose="020F0502020204030204" pitchFamily="34" charset="0"/>
              <a:cs typeface="Calibri" panose="020F0502020204030204" pitchFamily="34" charset="0"/>
            </a:endParaRPr>
          </a:p>
          <a:p>
            <a:pPr algn="ctr">
              <a:spcBef>
                <a:spcPts val="600"/>
              </a:spcBef>
              <a:spcAft>
                <a:spcPts val="600"/>
              </a:spcAft>
            </a:pPr>
            <a:r>
              <a:rPr lang="fr-FR" sz="1400" b="1" dirty="0">
                <a:solidFill>
                  <a:srgbClr val="051887"/>
                </a:solidFill>
                <a:latin typeface="Calibri" panose="020F0502020204030204" pitchFamily="34" charset="0"/>
                <a:cs typeface="Calibri" panose="020F0502020204030204" pitchFamily="34" charset="0"/>
              </a:rPr>
              <a:t>Votre compte est prêt</a:t>
            </a:r>
            <a:endParaRPr lang="fr-FR" sz="1400" b="1" dirty="0">
              <a:solidFill>
                <a:srgbClr val="051887"/>
              </a:solidFill>
              <a:latin typeface="Calibri" panose="020F0502020204030204" pitchFamily="34" charset="0"/>
              <a:cs typeface="Calibri" panose="020F0502020204030204" pitchFamily="34" charset="0"/>
            </a:endParaRPr>
          </a:p>
          <a:p>
            <a:pPr algn="ctr">
              <a:spcBef>
                <a:spcPts val="600"/>
              </a:spcBef>
              <a:spcAft>
                <a:spcPts val="600"/>
              </a:spcAft>
            </a:pPr>
            <a:r>
              <a:rPr lang="fr-FR" sz="1400" dirty="0">
                <a:solidFill>
                  <a:schemeClr val="accent6">
                    <a:lumMod val="75000"/>
                  </a:schemeClr>
                </a:solidFill>
              </a:rPr>
              <a:t>Vous pouvez maintenant cliquer sur "Candidatures" pour sélectionner le programme de master de votre choix.</a:t>
            </a:r>
            <a:endParaRPr lang="en-US" sz="1400" dirty="0">
              <a:solidFill>
                <a:schemeClr val="accent6">
                  <a:lumMod val="75000"/>
                </a:schemeClr>
              </a:solidFill>
            </a:endParaRPr>
          </a:p>
          <a:p>
            <a:pPr algn="ctr">
              <a:spcBef>
                <a:spcPts val="600"/>
              </a:spcBef>
              <a:spcAft>
                <a:spcPts val="600"/>
              </a:spcAft>
            </a:pPr>
            <a:r>
              <a:rPr lang="fr-FR" sz="1400" b="1" dirty="0">
                <a:solidFill>
                  <a:srgbClr val="051887"/>
                </a:solidFill>
                <a:latin typeface="Calibri" panose="020F0502020204030204" pitchFamily="34" charset="0"/>
                <a:cs typeface="Calibri" panose="020F0502020204030204" pitchFamily="34" charset="0"/>
              </a:rPr>
              <a:t> </a:t>
            </a:r>
            <a:endParaRPr lang="fr-FR" sz="1400" b="1" dirty="0">
              <a:solidFill>
                <a:srgbClr val="051887"/>
              </a:solidFill>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Connecteur droit 56"/>
          <p:cNvCxnSpPr>
            <a:stCxn id="4" idx="3"/>
          </p:cNvCxnSpPr>
          <p:nvPr/>
        </p:nvCxnSpPr>
        <p:spPr>
          <a:xfrm>
            <a:off x="4084944" y="1514514"/>
            <a:ext cx="564336" cy="48925"/>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cxnSp>
        <p:nvCxnSpPr>
          <p:cNvPr id="72" name="Connecteur droit 71"/>
          <p:cNvCxnSpPr>
            <a:endCxn id="35" idx="3"/>
          </p:cNvCxnSpPr>
          <p:nvPr/>
        </p:nvCxnSpPr>
        <p:spPr>
          <a:xfrm flipH="1">
            <a:off x="4068882" y="6011578"/>
            <a:ext cx="367154" cy="80721"/>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a:stCxn id="36" idx="2"/>
            <a:endCxn id="43" idx="0"/>
          </p:cNvCxnSpPr>
          <p:nvPr/>
        </p:nvCxnSpPr>
        <p:spPr>
          <a:xfrm flipH="1">
            <a:off x="6529984" y="2657757"/>
            <a:ext cx="17145" cy="177800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Documents nécessaires pour une demande</a:t>
            </a:r>
            <a:endParaRPr lang="fr-FR" sz="3600" kern="0" dirty="0">
              <a:solidFill>
                <a:schemeClr val="bg1"/>
              </a:solidFill>
              <a:latin typeface="Calibri" panose="020F0502020204030204" pitchFamily="34" charset="0"/>
              <a:cs typeface="Calibri" panose="020F0502020204030204" pitchFamily="34" charset="0"/>
            </a:endParaRPr>
          </a:p>
        </p:txBody>
      </p:sp>
      <p:sp>
        <p:nvSpPr>
          <p:cNvPr id="7" name="Espace réservé du contenu 2"/>
          <p:cNvSpPr txBox="1"/>
          <p:nvPr/>
        </p:nvSpPr>
        <p:spPr>
          <a:xfrm>
            <a:off x="-1889563" y="732973"/>
            <a:ext cx="11449272" cy="4525963"/>
          </a:xfrm>
          <a:prstGeom prst="rect">
            <a:avLst/>
          </a:prstGeom>
        </p:spPr>
        <p:txBody>
          <a:bodyPr/>
          <a:lstStyle>
            <a:lvl1pPr marL="342900" indent="-342900" algn="l" rtl="0" eaLnBrk="1" fontAlgn="base" hangingPunct="1">
              <a:spcBef>
                <a:spcPct val="20000"/>
              </a:spcBef>
              <a:spcAft>
                <a:spcPct val="0"/>
              </a:spcAft>
              <a:buClr>
                <a:srgbClr val="4C84B1"/>
              </a:buClr>
              <a:buChar char="•"/>
              <a:defRPr sz="2400">
                <a:solidFill>
                  <a:srgbClr val="3D3D3D"/>
                </a:solidFill>
                <a:latin typeface="+mn-lt"/>
                <a:ea typeface="Arial" panose="020B0604020202020204" pitchFamily="34" charset="0"/>
                <a:cs typeface="+mn-cs"/>
              </a:defRPr>
            </a:lvl1pPr>
            <a:lvl2pPr marL="901700" indent="-379730" algn="l" rtl="0" eaLnBrk="1" fontAlgn="base" hangingPunct="1">
              <a:spcBef>
                <a:spcPct val="20000"/>
              </a:spcBef>
              <a:spcAft>
                <a:spcPct val="0"/>
              </a:spcAft>
              <a:buClr>
                <a:srgbClr val="4C84B1"/>
              </a:buClr>
              <a:buFont typeface="Arial" panose="020B0604020202020204" pitchFamily="34" charset="0"/>
              <a:buChar char="―"/>
              <a:defRPr sz="2000">
                <a:solidFill>
                  <a:srgbClr val="696969"/>
                </a:solidFill>
                <a:latin typeface="+mn-lt"/>
                <a:ea typeface="Arial" panose="020B0604020202020204" pitchFamily="34" charset="0"/>
                <a:cs typeface="+mn-cs"/>
              </a:defRPr>
            </a:lvl2pPr>
            <a:lvl3pPr marL="1497330" indent="-338455" algn="l" rtl="0" eaLnBrk="1" fontAlgn="base" hangingPunct="1">
              <a:spcBef>
                <a:spcPct val="20000"/>
              </a:spcBef>
              <a:spcAft>
                <a:spcPct val="0"/>
              </a:spcAft>
              <a:buClr>
                <a:srgbClr val="4C84B1"/>
              </a:buClr>
              <a:buChar char="o"/>
              <a:defRPr sz="2400">
                <a:solidFill>
                  <a:srgbClr val="696969"/>
                </a:solidFill>
                <a:latin typeface="+mn-lt"/>
                <a:ea typeface="Arial" panose="020B0604020202020204" pitchFamily="34" charset="0"/>
                <a:cs typeface="+mn-cs"/>
              </a:defRPr>
            </a:lvl3pPr>
            <a:lvl4pPr marL="1905000" indent="-228600" algn="l" rtl="0" eaLnBrk="1" fontAlgn="base" hangingPunct="1">
              <a:spcBef>
                <a:spcPct val="20000"/>
              </a:spcBef>
              <a:spcAft>
                <a:spcPct val="0"/>
              </a:spcAft>
              <a:buClr>
                <a:srgbClr val="4C84B1"/>
              </a:buClr>
              <a:buFont typeface="Arial" panose="020B0604020202020204" pitchFamily="34" charset="0"/>
              <a:buChar char="–"/>
              <a:defRPr sz="1600">
                <a:solidFill>
                  <a:schemeClr val="tx1"/>
                </a:solidFill>
                <a:latin typeface="Arial" panose="020B0604020202020204" pitchFamily="34" charset="0"/>
                <a:ea typeface="Arial" panose="020B0604020202020204" pitchFamily="34" charset="0"/>
                <a:cs typeface="+mn-cs"/>
              </a:defRPr>
            </a:lvl4pPr>
            <a:lvl5pPr marL="2313305" indent="-228600" algn="l" rtl="0" eaLnBrk="1" fontAlgn="base" hangingPunct="1">
              <a:spcBef>
                <a:spcPct val="20000"/>
              </a:spcBef>
              <a:spcAft>
                <a:spcPct val="0"/>
              </a:spcAft>
              <a:buChar char="»"/>
              <a:defRPr sz="2000">
                <a:solidFill>
                  <a:srgbClr val="696969"/>
                </a:solidFill>
                <a:latin typeface="+mn-lt"/>
                <a:ea typeface="Arial" panose="020B0604020202020204" pitchFamily="34" charset="0"/>
                <a:cs typeface="+mn-cs"/>
              </a:defRPr>
            </a:lvl5pPr>
            <a:lvl6pPr marL="2770505" indent="-228600" algn="l" rtl="0" eaLnBrk="1" fontAlgn="base" hangingPunct="1">
              <a:spcBef>
                <a:spcPct val="20000"/>
              </a:spcBef>
              <a:spcAft>
                <a:spcPct val="0"/>
              </a:spcAft>
              <a:defRPr sz="2000">
                <a:solidFill>
                  <a:srgbClr val="696969"/>
                </a:solidFill>
                <a:latin typeface="+mn-lt"/>
                <a:cs typeface="+mn-cs"/>
              </a:defRPr>
            </a:lvl6pPr>
            <a:lvl7pPr marL="3227705" indent="-228600" algn="l" rtl="0" eaLnBrk="1" fontAlgn="base" hangingPunct="1">
              <a:spcBef>
                <a:spcPct val="20000"/>
              </a:spcBef>
              <a:spcAft>
                <a:spcPct val="0"/>
              </a:spcAft>
              <a:defRPr sz="2000">
                <a:solidFill>
                  <a:srgbClr val="696969"/>
                </a:solidFill>
                <a:latin typeface="+mn-lt"/>
                <a:cs typeface="+mn-cs"/>
              </a:defRPr>
            </a:lvl7pPr>
            <a:lvl8pPr marL="3684905" indent="-228600" algn="l" rtl="0" eaLnBrk="1" fontAlgn="base" hangingPunct="1">
              <a:spcBef>
                <a:spcPct val="20000"/>
              </a:spcBef>
              <a:spcAft>
                <a:spcPct val="0"/>
              </a:spcAft>
              <a:defRPr sz="2000">
                <a:solidFill>
                  <a:srgbClr val="696969"/>
                </a:solidFill>
                <a:latin typeface="+mn-lt"/>
                <a:cs typeface="+mn-cs"/>
              </a:defRPr>
            </a:lvl8pPr>
            <a:lvl9pPr marL="4142105" indent="-228600" algn="l" rtl="0" eaLnBrk="1" fontAlgn="base" hangingPunct="1">
              <a:spcBef>
                <a:spcPct val="20000"/>
              </a:spcBef>
              <a:spcAft>
                <a:spcPct val="0"/>
              </a:spcAft>
              <a:defRPr sz="2000">
                <a:solidFill>
                  <a:srgbClr val="696969"/>
                </a:solidFill>
                <a:latin typeface="+mn-lt"/>
                <a:cs typeface="+mn-cs"/>
              </a:defRPr>
            </a:lvl9pPr>
          </a:lstStyle>
          <a:p>
            <a:pPr marL="0" indent="0">
              <a:buClr>
                <a:srgbClr val="263170"/>
              </a:buClr>
              <a:buSzPct val="99000"/>
              <a:buNone/>
            </a:pPr>
            <a:endParaRPr lang="fr-FR" kern="0" dirty="0">
              <a:solidFill>
                <a:srgbClr val="263170"/>
              </a:solidFill>
              <a:latin typeface="Calibri Light" panose="020F0302020204030204" pitchFamily="34" charset="0"/>
            </a:endParaRPr>
          </a:p>
        </p:txBody>
      </p:sp>
      <p:sp>
        <p:nvSpPr>
          <p:cNvPr id="54" name="ZoneTexte 53"/>
          <p:cNvSpPr txBox="1"/>
          <p:nvPr/>
        </p:nvSpPr>
        <p:spPr>
          <a:xfrm>
            <a:off x="211719" y="692696"/>
            <a:ext cx="8260544" cy="523220"/>
          </a:xfrm>
          <a:prstGeom prst="rect">
            <a:avLst/>
          </a:prstGeom>
          <a:noFill/>
        </p:spPr>
        <p:txBody>
          <a:bodyPr wrap="square" rtlCol="0">
            <a:spAutoFit/>
          </a:bodyPr>
          <a:lstStyle/>
          <a:p>
            <a:pPr algn="just"/>
            <a:r>
              <a:rPr lang="fr-FR" sz="1400" dirty="0">
                <a:latin typeface="Calibri" panose="020F0502020204030204" pitchFamily="34" charset="0"/>
                <a:cs typeface="Calibri" panose="020F0502020204030204" pitchFamily="34" charset="0"/>
              </a:rPr>
              <a:t>Veuillez soumettre un fichier pour chaque ligne de votre demande. Consultez notre section FAQ pour obtenir des conseils supplémentaires concernant la taille des documents ou les problèmes techniques fréquents.</a:t>
            </a:r>
            <a:endParaRPr lang="fr-FR" sz="1400" dirty="0">
              <a:latin typeface="Calibri" panose="020F0502020204030204" pitchFamily="34" charset="0"/>
              <a:cs typeface="Calibri" panose="020F0502020204030204" pitchFamily="34" charset="0"/>
            </a:endParaRPr>
          </a:p>
        </p:txBody>
      </p:sp>
      <p:grpSp>
        <p:nvGrpSpPr>
          <p:cNvPr id="19" name="Groupe 18"/>
          <p:cNvGrpSpPr/>
          <p:nvPr/>
        </p:nvGrpSpPr>
        <p:grpSpPr>
          <a:xfrm>
            <a:off x="4164960" y="1239059"/>
            <a:ext cx="4729024" cy="5574317"/>
            <a:chOff x="4176603" y="891319"/>
            <a:chExt cx="4729024" cy="5731666"/>
          </a:xfrm>
        </p:grpSpPr>
        <p:grpSp>
          <p:nvGrpSpPr>
            <p:cNvPr id="15" name="Groupe 14"/>
            <p:cNvGrpSpPr/>
            <p:nvPr/>
          </p:nvGrpSpPr>
          <p:grpSpPr>
            <a:xfrm>
              <a:off x="4176603" y="4177735"/>
              <a:ext cx="4729024" cy="2445250"/>
              <a:chOff x="4243297" y="4123190"/>
              <a:chExt cx="4574597" cy="2206101"/>
            </a:xfrm>
          </p:grpSpPr>
          <p:sp>
            <p:nvSpPr>
              <p:cNvPr id="43" name="Rectangle à coins arrondis 42"/>
              <p:cNvSpPr/>
              <p:nvPr/>
            </p:nvSpPr>
            <p:spPr>
              <a:xfrm>
                <a:off x="4243297" y="4123190"/>
                <a:ext cx="4574597" cy="2206101"/>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a:solidFill>
                      <a:srgbClr val="051887"/>
                    </a:solidFill>
                    <a:latin typeface="Calibri" panose="020F0502020204030204" pitchFamily="34" charset="0"/>
                    <a:cs typeface="Calibri" panose="020F0502020204030204" pitchFamily="34" charset="0"/>
                  </a:rPr>
                  <a:t>8) </a:t>
                </a:r>
                <a:r>
                  <a:rPr lang="fr-FR" sz="1300" b="1" dirty="0">
                    <a:solidFill>
                      <a:srgbClr val="051887"/>
                    </a:solidFill>
                    <a:latin typeface="Calibri" panose="020F0502020204030204" pitchFamily="34" charset="0"/>
                    <a:cs typeface="Calibri" panose="020F0502020204030204" pitchFamily="34" charset="0"/>
                  </a:rPr>
                  <a:t>Lettres de recommandation</a:t>
                </a:r>
                <a:endParaRPr lang="fr-FR" sz="1300" b="1" dirty="0">
                  <a:solidFill>
                    <a:srgbClr val="051887"/>
                  </a:solidFill>
                  <a:latin typeface="Calibri" panose="020F0502020204030204" pitchFamily="34" charset="0"/>
                  <a:cs typeface="Calibri" panose="020F0502020204030204" pitchFamily="34" charset="0"/>
                </a:endParaRPr>
              </a:p>
              <a:p>
                <a:pPr algn="ctr"/>
                <a:r>
                  <a:rPr lang="fr-FR" sz="1300" dirty="0">
                    <a:solidFill>
                      <a:srgbClr val="051887"/>
                    </a:solidFill>
                    <a:latin typeface="Calibri" panose="020F0502020204030204" pitchFamily="34" charset="0"/>
                    <a:cs typeface="Calibri" panose="020F0502020204030204" pitchFamily="34" charset="0"/>
                  </a:rPr>
                  <a:t>Téléchargez la procédure de soumission des lettres de recommandation et suivez-la attentivement.</a:t>
                </a:r>
                <a:endParaRPr lang="fr-FR" sz="1300" dirty="0">
                  <a:solidFill>
                    <a:srgbClr val="051887"/>
                  </a:solidFill>
                  <a:latin typeface="Calibri" panose="020F0502020204030204" pitchFamily="34" charset="0"/>
                  <a:cs typeface="Calibri" panose="020F0502020204030204" pitchFamily="34" charset="0"/>
                </a:endParaRPr>
              </a:p>
              <a:p>
                <a:pPr algn="ctr"/>
                <a:r>
                  <a:rPr lang="fr-FR" sz="1300" dirty="0">
                    <a:solidFill>
                      <a:srgbClr val="051887"/>
                    </a:solidFill>
                    <a:latin typeface="Calibri" panose="020F0502020204030204" pitchFamily="34" charset="0"/>
                    <a:cs typeface="Calibri" panose="020F0502020204030204" pitchFamily="34" charset="0"/>
                  </a:rPr>
                  <a:t>Vous y trouverez le lien vers</a:t>
                </a:r>
                <a:r>
                  <a:rPr lang="fr-FR" sz="1300" b="1" dirty="0">
                    <a:solidFill>
                      <a:srgbClr val="051887"/>
                    </a:solidFill>
                    <a:latin typeface="Calibri" panose="020F0502020204030204" pitchFamily="34" charset="0"/>
                    <a:cs typeface="Calibri" panose="020F0502020204030204" pitchFamily="34" charset="0"/>
                  </a:rPr>
                  <a:t> notre formulaire de lettre de recommandation.</a:t>
                </a:r>
                <a:endParaRPr lang="fr-FR" sz="1300" b="1" dirty="0">
                  <a:solidFill>
                    <a:srgbClr val="051887"/>
                  </a:solidFill>
                  <a:latin typeface="Calibri" panose="020F0502020204030204" pitchFamily="34" charset="0"/>
                  <a:cs typeface="Calibri" panose="020F0502020204030204" pitchFamily="34" charset="0"/>
                </a:endParaRPr>
              </a:p>
              <a:p>
                <a:pPr algn="ctr"/>
                <a:endParaRPr lang="fr-FR" sz="1200" dirty="0">
                  <a:solidFill>
                    <a:srgbClr val="061987"/>
                  </a:solidFill>
                  <a:latin typeface="Calibri" panose="020F0502020204030204" pitchFamily="34" charset="0"/>
                  <a:cs typeface="Calibri" panose="020F0502020204030204" pitchFamily="34" charset="0"/>
                </a:endParaRPr>
              </a:p>
              <a:p>
                <a:endParaRPr lang="fr-FR" sz="1200" dirty="0">
                  <a:solidFill>
                    <a:schemeClr val="accent6">
                      <a:lumMod val="75000"/>
                    </a:schemeClr>
                  </a:solidFill>
                </a:endParaRPr>
              </a:p>
              <a:p>
                <a:r>
                  <a:rPr lang="fr-FR" sz="1200" dirty="0">
                    <a:solidFill>
                      <a:schemeClr val="accent6">
                        <a:lumMod val="75000"/>
                      </a:schemeClr>
                    </a:solidFill>
                  </a:rPr>
                  <a:t>Ensuite, </a:t>
                </a:r>
                <a:r>
                  <a:rPr lang="fr-FR" sz="1200" b="1" dirty="0">
                    <a:solidFill>
                      <a:schemeClr val="accent6">
                        <a:lumMod val="75000"/>
                      </a:schemeClr>
                    </a:solidFill>
                  </a:rPr>
                  <a:t>remplissez et signez le document </a:t>
                </a:r>
                <a:r>
                  <a:rPr lang="fr-FR" sz="1200" dirty="0">
                    <a:solidFill>
                      <a:schemeClr val="accent6">
                        <a:lumMod val="75000"/>
                      </a:schemeClr>
                    </a:solidFill>
                  </a:rPr>
                  <a:t>que vous avez téléchargé et </a:t>
                </a:r>
                <a:r>
                  <a:rPr lang="fr-FR" sz="1200" b="1" dirty="0">
                    <a:solidFill>
                      <a:schemeClr val="accent6">
                        <a:lumMod val="75000"/>
                      </a:schemeClr>
                    </a:solidFill>
                  </a:rPr>
                  <a:t>téléchargez-le</a:t>
                </a:r>
                <a:r>
                  <a:rPr lang="fr-FR" sz="1200" dirty="0">
                    <a:solidFill>
                      <a:schemeClr val="accent6">
                        <a:lumMod val="75000"/>
                      </a:schemeClr>
                    </a:solidFill>
                  </a:rPr>
                  <a:t> sur la  ligne prévue à cet effet</a:t>
                </a:r>
                <a:endParaRPr lang="fr-FR" sz="1200" dirty="0">
                  <a:solidFill>
                    <a:schemeClr val="accent6">
                      <a:lumMod val="75000"/>
                    </a:schemeClr>
                  </a:solidFill>
                  <a:latin typeface="Calibri" panose="020F0502020204030204" pitchFamily="34" charset="0"/>
                  <a:cs typeface="Calibri" panose="020F0502020204030204" pitchFamily="34" charset="0"/>
                </a:endParaRPr>
              </a:p>
              <a:p>
                <a:r>
                  <a:rPr lang="fr-FR" sz="1200" dirty="0">
                    <a:solidFill>
                      <a:schemeClr val="accent6">
                        <a:lumMod val="75000"/>
                      </a:schemeClr>
                    </a:solidFill>
                  </a:rPr>
                  <a:t> sur </a:t>
                </a:r>
                <a:r>
                  <a:rPr lang="fr-FR" sz="1200" dirty="0" err="1">
                    <a:solidFill>
                      <a:schemeClr val="accent6">
                        <a:lumMod val="75000"/>
                      </a:schemeClr>
                    </a:solidFill>
                  </a:rPr>
                  <a:t>eCandidatures</a:t>
                </a:r>
                <a:r>
                  <a:rPr lang="fr-FR" sz="1200" dirty="0"/>
                  <a:t>.</a:t>
                </a:r>
                <a:endParaRPr lang="fr-FR" sz="1200" dirty="0"/>
              </a:p>
            </p:txBody>
          </p:sp>
          <p:grpSp>
            <p:nvGrpSpPr>
              <p:cNvPr id="12" name="Groupe 11"/>
              <p:cNvGrpSpPr/>
              <p:nvPr/>
            </p:nvGrpSpPr>
            <p:grpSpPr>
              <a:xfrm>
                <a:off x="4492157" y="5266276"/>
                <a:ext cx="4137550" cy="342011"/>
                <a:chOff x="3796750" y="3838915"/>
                <a:chExt cx="4714875" cy="400957"/>
              </a:xfrm>
            </p:grpSpPr>
            <p:pic>
              <p:nvPicPr>
                <p:cNvPr id="55" name="Image 54"/>
                <p:cNvPicPr/>
                <p:nvPr/>
              </p:nvPicPr>
              <p:blipFill>
                <a:blip r:embed="rId2"/>
                <a:stretch>
                  <a:fillRect/>
                </a:stretch>
              </p:blipFill>
              <p:spPr>
                <a:xfrm>
                  <a:off x="3796750" y="3838915"/>
                  <a:ext cx="4714875" cy="400957"/>
                </a:xfrm>
                <a:prstGeom prst="rect">
                  <a:avLst/>
                </a:prstGeom>
              </p:spPr>
            </p:pic>
            <p:sp>
              <p:nvSpPr>
                <p:cNvPr id="56" name="Ellipse 55"/>
                <p:cNvSpPr/>
                <p:nvPr/>
              </p:nvSpPr>
              <p:spPr>
                <a:xfrm>
                  <a:off x="4371778" y="3838916"/>
                  <a:ext cx="514105" cy="37423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fr-FR"/>
                </a:p>
              </p:txBody>
            </p:sp>
          </p:grpSp>
        </p:grpSp>
        <p:grpSp>
          <p:nvGrpSpPr>
            <p:cNvPr id="2" name="Groupe 1"/>
            <p:cNvGrpSpPr/>
            <p:nvPr/>
          </p:nvGrpSpPr>
          <p:grpSpPr>
            <a:xfrm>
              <a:off x="4231973" y="891319"/>
              <a:ext cx="4652328" cy="1458744"/>
              <a:chOff x="4304674" y="891319"/>
              <a:chExt cx="4471900" cy="1458744"/>
            </a:xfrm>
          </p:grpSpPr>
          <p:sp>
            <p:nvSpPr>
              <p:cNvPr id="36" name="Rectangle à coins arrondis 35"/>
              <p:cNvSpPr/>
              <p:nvPr/>
            </p:nvSpPr>
            <p:spPr>
              <a:xfrm>
                <a:off x="4304674" y="891319"/>
                <a:ext cx="4471900" cy="1458744"/>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300" b="1" dirty="0">
                    <a:solidFill>
                      <a:srgbClr val="051887"/>
                    </a:solidFill>
                    <a:latin typeface="Calibri" panose="020F0502020204030204" pitchFamily="34" charset="0"/>
                    <a:cs typeface="Calibri" panose="020F0502020204030204" pitchFamily="34" charset="0"/>
                  </a:rPr>
                  <a:t>6) Certificat de compétence linguistique</a:t>
                </a:r>
                <a:endParaRPr lang="fr-FR" sz="1300" b="1" dirty="0">
                  <a:solidFill>
                    <a:srgbClr val="051887"/>
                  </a:solidFill>
                  <a:latin typeface="Calibri" panose="020F0502020204030204" pitchFamily="34" charset="0"/>
                  <a:cs typeface="Calibri" panose="020F0502020204030204" pitchFamily="34" charset="0"/>
                </a:endParaRPr>
              </a:p>
              <a:p>
                <a:pPr algn="ctr"/>
                <a:r>
                  <a:rPr lang="fr-FR" sz="1300" dirty="0">
                    <a:solidFill>
                      <a:srgbClr val="051887"/>
                    </a:solidFill>
                    <a:latin typeface="Calibri" panose="020F0502020204030204" pitchFamily="34" charset="0"/>
                    <a:cs typeface="Calibri" panose="020F0502020204030204" pitchFamily="34" charset="0"/>
                  </a:rPr>
                  <a:t>En cas d'exemption, téléchargez le </a:t>
                </a:r>
                <a:r>
                  <a:rPr lang="fr-FR" sz="1300" b="1" dirty="0">
                    <a:solidFill>
                      <a:srgbClr val="051887"/>
                    </a:solidFill>
                    <a:latin typeface="Calibri" panose="020F0502020204030204" pitchFamily="34" charset="0"/>
                    <a:cs typeface="Calibri" panose="020F0502020204030204" pitchFamily="34" charset="0"/>
                  </a:rPr>
                  <a:t>document relatif aux conditions de transmission</a:t>
                </a:r>
                <a:r>
                  <a:rPr lang="fr-FR" sz="1300" dirty="0">
                    <a:solidFill>
                      <a:srgbClr val="051887"/>
                    </a:solidFill>
                    <a:latin typeface="Calibri" panose="020F0502020204030204" pitchFamily="34" charset="0"/>
                    <a:cs typeface="Calibri" panose="020F0502020204030204" pitchFamily="34" charset="0"/>
                  </a:rPr>
                  <a:t>, remplissez-le, signez-le et téléchargez-le sur la même ligne.</a:t>
                </a:r>
                <a:r>
                  <a:rPr lang="en-US" sz="1300" dirty="0">
                    <a:solidFill>
                      <a:srgbClr val="051887"/>
                    </a:solidFill>
                    <a:latin typeface="Calibri" panose="020F0502020204030204" pitchFamily="34" charset="0"/>
                    <a:cs typeface="Calibri" panose="020F0502020204030204" pitchFamily="34" charset="0"/>
                  </a:rPr>
                  <a:t> </a:t>
                </a:r>
                <a:endParaRPr lang="en-US" sz="1200" dirty="0">
                  <a:solidFill>
                    <a:srgbClr val="051887"/>
                  </a:solidFill>
                  <a:latin typeface="Calibri" panose="020F0502020204030204" pitchFamily="34" charset="0"/>
                  <a:cs typeface="Calibri" panose="020F0502020204030204" pitchFamily="34" charset="0"/>
                </a:endParaRPr>
              </a:p>
            </p:txBody>
          </p:sp>
          <p:pic>
            <p:nvPicPr>
              <p:cNvPr id="25" name="Image 24"/>
              <p:cNvPicPr/>
              <p:nvPr/>
            </p:nvPicPr>
            <p:blipFill rotWithShape="1">
              <a:blip r:embed="rId3">
                <a:extLst>
                  <a:ext uri="{28A0092B-C50C-407E-A947-70E740481C1C}">
                    <a14:useLocalDpi xmlns:a14="http://schemas.microsoft.com/office/drawing/2010/main" val="0"/>
                  </a:ext>
                </a:extLst>
              </a:blip>
              <a:srcRect t="4412" r="4938"/>
              <a:stretch>
                <a:fillRect/>
              </a:stretch>
            </p:blipFill>
            <p:spPr>
              <a:xfrm>
                <a:off x="4498930" y="1884208"/>
                <a:ext cx="4044997" cy="350398"/>
              </a:xfrm>
              <a:prstGeom prst="rect">
                <a:avLst/>
              </a:prstGeom>
            </p:spPr>
          </p:pic>
          <p:sp>
            <p:nvSpPr>
              <p:cNvPr id="26" name="Ellipse 25"/>
              <p:cNvSpPr/>
              <p:nvPr/>
            </p:nvSpPr>
            <p:spPr>
              <a:xfrm>
                <a:off x="4871865" y="1780231"/>
                <a:ext cx="432048" cy="49579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fr-FR" dirty="0"/>
              </a:p>
            </p:txBody>
          </p:sp>
        </p:grpSp>
      </p:grpSp>
      <p:cxnSp>
        <p:nvCxnSpPr>
          <p:cNvPr id="77" name="Connecteur : en arc 76"/>
          <p:cNvCxnSpPr>
            <a:stCxn id="36" idx="0"/>
          </p:cNvCxnSpPr>
          <p:nvPr/>
        </p:nvCxnSpPr>
        <p:spPr>
          <a:xfrm rot="5400000" flipH="1" flipV="1">
            <a:off x="7681292" y="92178"/>
            <a:ext cx="12718" cy="2281045"/>
          </a:xfrm>
          <a:prstGeom prst="curvedConnector2">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grpSp>
        <p:nvGrpSpPr>
          <p:cNvPr id="33" name="Groupe 32"/>
          <p:cNvGrpSpPr/>
          <p:nvPr/>
        </p:nvGrpSpPr>
        <p:grpSpPr>
          <a:xfrm>
            <a:off x="47328" y="1256194"/>
            <a:ext cx="4110176" cy="5557182"/>
            <a:chOff x="53888" y="1258316"/>
            <a:chExt cx="4110176" cy="5456056"/>
          </a:xfrm>
        </p:grpSpPr>
        <p:grpSp>
          <p:nvGrpSpPr>
            <p:cNvPr id="11" name="Groupe 10"/>
            <p:cNvGrpSpPr/>
            <p:nvPr/>
          </p:nvGrpSpPr>
          <p:grpSpPr>
            <a:xfrm>
              <a:off x="53888" y="1765555"/>
              <a:ext cx="4110176" cy="4948817"/>
              <a:chOff x="-15468" y="1253043"/>
              <a:chExt cx="4596615" cy="3452760"/>
            </a:xfrm>
          </p:grpSpPr>
          <p:cxnSp>
            <p:nvCxnSpPr>
              <p:cNvPr id="144" name="Connecteur droit 143"/>
              <p:cNvCxnSpPr>
                <a:stCxn id="4" idx="2"/>
                <a:endCxn id="35" idx="2"/>
              </p:cNvCxnSpPr>
              <p:nvPr/>
            </p:nvCxnSpPr>
            <p:spPr>
              <a:xfrm flipH="1">
                <a:off x="2233284" y="1253043"/>
                <a:ext cx="8981" cy="345276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28" name="Rectangle à coins arrondis 27"/>
              <p:cNvSpPr/>
              <p:nvPr/>
            </p:nvSpPr>
            <p:spPr>
              <a:xfrm>
                <a:off x="2493" y="1297073"/>
                <a:ext cx="4494728" cy="523177"/>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accent6">
                        <a:lumMod val="75000"/>
                      </a:schemeClr>
                    </a:solidFill>
                  </a:rPr>
                  <a:t>2) Curriculum vitae</a:t>
                </a:r>
                <a:endParaRPr lang="fr-FR" sz="1200" dirty="0">
                  <a:solidFill>
                    <a:schemeClr val="accent6">
                      <a:lumMod val="75000"/>
                    </a:schemeClr>
                  </a:solidFill>
                </a:endParaRPr>
              </a:p>
              <a:p>
                <a:pPr algn="ctr"/>
                <a:r>
                  <a:rPr lang="fr-FR" sz="1200" dirty="0">
                    <a:solidFill>
                      <a:schemeClr val="accent6">
                        <a:lumMod val="75000"/>
                      </a:schemeClr>
                    </a:solidFill>
                  </a:rPr>
                  <a:t>en anglais pour une filière internationale ;</a:t>
                </a:r>
                <a:endParaRPr lang="fr-FR" sz="1200" dirty="0">
                  <a:solidFill>
                    <a:schemeClr val="accent6">
                      <a:lumMod val="75000"/>
                    </a:schemeClr>
                  </a:solidFill>
                </a:endParaRPr>
              </a:p>
              <a:p>
                <a:pPr algn="ctr"/>
                <a:r>
                  <a:rPr lang="fr-FR" sz="1200" dirty="0">
                    <a:solidFill>
                      <a:schemeClr val="accent6">
                        <a:lumMod val="75000"/>
                      </a:schemeClr>
                    </a:solidFill>
                  </a:rPr>
                  <a:t>en français pour une filière standard.</a:t>
                </a:r>
                <a:endParaRPr lang="fr-FR" sz="1200" dirty="0">
                  <a:solidFill>
                    <a:srgbClr val="051887"/>
                  </a:solidFill>
                  <a:latin typeface="Calibri" panose="020F0502020204030204" pitchFamily="34" charset="0"/>
                  <a:cs typeface="Calibri" panose="020F0502020204030204" pitchFamily="34" charset="0"/>
                </a:endParaRPr>
              </a:p>
            </p:txBody>
          </p:sp>
          <p:sp>
            <p:nvSpPr>
              <p:cNvPr id="30" name="Rectangle à coins arrondis 29"/>
              <p:cNvSpPr/>
              <p:nvPr/>
            </p:nvSpPr>
            <p:spPr>
              <a:xfrm>
                <a:off x="-15468" y="1869577"/>
                <a:ext cx="4596615" cy="930139"/>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accent6">
                        <a:lumMod val="75000"/>
                      </a:schemeClr>
                    </a:solidFill>
                  </a:rPr>
                  <a:t>3) Lettre de motivation</a:t>
                </a:r>
                <a:endParaRPr lang="fr-FR" sz="1200" dirty="0">
                  <a:solidFill>
                    <a:schemeClr val="accent6">
                      <a:lumMod val="75000"/>
                    </a:schemeClr>
                  </a:solidFill>
                </a:endParaRPr>
              </a:p>
              <a:p>
                <a:pPr algn="ctr"/>
                <a:r>
                  <a:rPr lang="fr-FR" sz="1200" dirty="0">
                    <a:solidFill>
                      <a:schemeClr val="accent6">
                        <a:lumMod val="75000"/>
                      </a:schemeClr>
                    </a:solidFill>
                  </a:rPr>
                  <a:t>en anglais pour une filière internationale ;</a:t>
                </a:r>
                <a:endParaRPr lang="fr-FR" sz="1200" dirty="0">
                  <a:solidFill>
                    <a:schemeClr val="accent6">
                      <a:lumMod val="75000"/>
                    </a:schemeClr>
                  </a:solidFill>
                </a:endParaRPr>
              </a:p>
              <a:p>
                <a:pPr algn="ctr"/>
                <a:r>
                  <a:rPr lang="fr-FR" sz="1200" dirty="0">
                    <a:solidFill>
                      <a:schemeClr val="accent6">
                        <a:lumMod val="75000"/>
                      </a:schemeClr>
                    </a:solidFill>
                  </a:rPr>
                  <a:t>en français pour un parcours standard.</a:t>
                </a:r>
                <a:endParaRPr lang="fr-FR" sz="1200" dirty="0">
                  <a:solidFill>
                    <a:schemeClr val="accent6">
                      <a:lumMod val="75000"/>
                    </a:schemeClr>
                  </a:solidFill>
                </a:endParaRPr>
              </a:p>
              <a:p>
                <a:pPr algn="ctr"/>
                <a:r>
                  <a:rPr lang="fr-FR" sz="1200" dirty="0">
                    <a:solidFill>
                      <a:schemeClr val="accent6">
                        <a:lumMod val="75000"/>
                      </a:schemeClr>
                    </a:solidFill>
                  </a:rPr>
                  <a:t>Précisez pourquoi vous avez choisi UT Capitole mais aussi </a:t>
                </a:r>
                <a:r>
                  <a:rPr lang="fr-FR" sz="1200" b="1" dirty="0">
                    <a:solidFill>
                      <a:schemeClr val="accent6">
                        <a:lumMod val="75000"/>
                      </a:schemeClr>
                    </a:solidFill>
                  </a:rPr>
                  <a:t>pourquoi vous avez besoin et méritez la bourse Eiffel</a:t>
                </a:r>
                <a:r>
                  <a:rPr lang="fr-FR" sz="1200" dirty="0">
                    <a:solidFill>
                      <a:schemeClr val="accent6">
                        <a:lumMod val="75000"/>
                      </a:schemeClr>
                    </a:solidFill>
                  </a:rPr>
                  <a:t>, en quoi elle ferait la différence pour vous.</a:t>
                </a:r>
                <a:endParaRPr lang="fr-FR" sz="1200" dirty="0">
                  <a:solidFill>
                    <a:schemeClr val="accent6">
                      <a:lumMod val="75000"/>
                    </a:schemeClr>
                  </a:solidFill>
                </a:endParaRPr>
              </a:p>
            </p:txBody>
          </p:sp>
          <p:sp>
            <p:nvSpPr>
              <p:cNvPr id="34" name="Rectangle à coins arrondis 33"/>
              <p:cNvSpPr/>
              <p:nvPr/>
            </p:nvSpPr>
            <p:spPr>
              <a:xfrm>
                <a:off x="-15468" y="2840476"/>
                <a:ext cx="4539638" cy="828129"/>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accent6">
                        <a:lumMod val="75000"/>
                      </a:schemeClr>
                    </a:solidFill>
                  </a:rPr>
                  <a:t>4) </a:t>
                </a:r>
                <a:r>
                  <a:rPr lang="fr-FR" sz="1200" dirty="0">
                    <a:solidFill>
                      <a:schemeClr val="accent6">
                        <a:lumMod val="75000"/>
                      </a:schemeClr>
                    </a:solidFill>
                  </a:rPr>
                  <a:t>Copie de tous vos </a:t>
                </a:r>
                <a:r>
                  <a:rPr lang="fr-FR" sz="1200" b="1" dirty="0">
                    <a:solidFill>
                      <a:schemeClr val="accent6">
                        <a:lumMod val="75000"/>
                      </a:schemeClr>
                    </a:solidFill>
                  </a:rPr>
                  <a:t>relevés de notes</a:t>
                </a:r>
                <a:r>
                  <a:rPr lang="fr-FR" sz="1200" dirty="0">
                    <a:solidFill>
                      <a:schemeClr val="accent6">
                        <a:lumMod val="75000"/>
                      </a:schemeClr>
                    </a:solidFill>
                  </a:rPr>
                  <a:t> (diplômes de premier cycle et de troisième cycle, le cas échéant), traduits en anglais ou en français si nécessaire.</a:t>
                </a:r>
                <a:endParaRPr lang="fr-FR" sz="1200" dirty="0">
                  <a:solidFill>
                    <a:schemeClr val="accent6">
                      <a:lumMod val="75000"/>
                    </a:schemeClr>
                  </a:solidFill>
                </a:endParaRPr>
              </a:p>
              <a:p>
                <a:pPr algn="ctr"/>
                <a:r>
                  <a:rPr lang="fr-FR" sz="1200" dirty="0">
                    <a:solidFill>
                      <a:schemeClr val="accent6">
                        <a:lumMod val="75000"/>
                      </a:schemeClr>
                    </a:solidFill>
                  </a:rPr>
                  <a:t>Une traduction officielle est requise. Regroupés en un seul fichier</a:t>
                </a:r>
                <a:r>
                  <a:rPr lang="en-AU" sz="1200" dirty="0">
                    <a:solidFill>
                      <a:schemeClr val="accent6">
                        <a:lumMod val="75000"/>
                      </a:schemeClr>
                    </a:solidFill>
                    <a:latin typeface="Calibri" panose="020F0502020204030204" pitchFamily="34" charset="0"/>
                    <a:cs typeface="Calibri" panose="020F0502020204030204" pitchFamily="34" charset="0"/>
                  </a:rPr>
                  <a:t>.</a:t>
                </a:r>
                <a:endParaRPr lang="en-AU" sz="1200" dirty="0">
                  <a:solidFill>
                    <a:schemeClr val="accent6">
                      <a:lumMod val="75000"/>
                    </a:schemeClr>
                  </a:solidFill>
                  <a:latin typeface="Calibri" panose="020F0502020204030204" pitchFamily="34" charset="0"/>
                  <a:cs typeface="Calibri" panose="020F0502020204030204" pitchFamily="34" charset="0"/>
                </a:endParaRPr>
              </a:p>
            </p:txBody>
          </p:sp>
          <p:sp>
            <p:nvSpPr>
              <p:cNvPr id="35" name="Rectangle à coins arrondis 34"/>
              <p:cNvSpPr/>
              <p:nvPr/>
            </p:nvSpPr>
            <p:spPr>
              <a:xfrm>
                <a:off x="-15468" y="3717931"/>
                <a:ext cx="4497505" cy="987872"/>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a:solidFill>
                    <a:schemeClr val="accent6">
                      <a:lumMod val="75000"/>
                    </a:schemeClr>
                  </a:solidFill>
                </a:endParaRPr>
              </a:p>
              <a:p>
                <a:pPr algn="ctr"/>
                <a:r>
                  <a:rPr lang="fr-FR" sz="1200" b="1" dirty="0">
                    <a:solidFill>
                      <a:schemeClr val="accent6">
                        <a:lumMod val="75000"/>
                      </a:schemeClr>
                    </a:solidFill>
                  </a:rPr>
                  <a:t>5) </a:t>
                </a:r>
                <a:r>
                  <a:rPr lang="fr-FR" sz="1200" u="sng" dirty="0">
                    <a:solidFill>
                      <a:schemeClr val="accent6">
                        <a:lumMod val="75000"/>
                      </a:schemeClr>
                    </a:solidFill>
                  </a:rPr>
                  <a:t>Candidature en</a:t>
                </a:r>
                <a:r>
                  <a:rPr lang="fr-FR" sz="1200" u="sng" baseline="30000" dirty="0">
                    <a:solidFill>
                      <a:schemeClr val="accent6">
                        <a:lumMod val="75000"/>
                      </a:schemeClr>
                    </a:solidFill>
                  </a:rPr>
                  <a:t>2ème</a:t>
                </a:r>
                <a:r>
                  <a:rPr lang="fr-FR" sz="1200" u="sng" dirty="0">
                    <a:solidFill>
                      <a:schemeClr val="accent6">
                        <a:lumMod val="75000"/>
                      </a:schemeClr>
                    </a:solidFill>
                  </a:rPr>
                  <a:t> année uniquement</a:t>
                </a:r>
                <a:r>
                  <a:rPr lang="fr-FR" sz="1200" dirty="0">
                    <a:solidFill>
                      <a:schemeClr val="accent6">
                        <a:lumMod val="75000"/>
                      </a:schemeClr>
                    </a:solidFill>
                  </a:rPr>
                  <a:t>,</a:t>
                </a:r>
                <a:endParaRPr lang="fr-FR" sz="1200" dirty="0">
                  <a:solidFill>
                    <a:schemeClr val="accent6">
                      <a:lumMod val="75000"/>
                    </a:schemeClr>
                  </a:solidFill>
                </a:endParaRPr>
              </a:p>
              <a:p>
                <a:pPr algn="ctr"/>
                <a:r>
                  <a:rPr lang="fr-FR" sz="1200" dirty="0">
                    <a:solidFill>
                      <a:schemeClr val="accent6">
                        <a:lumMod val="75000"/>
                      </a:schemeClr>
                    </a:solidFill>
                  </a:rPr>
                  <a:t> si disponible au moment de votre candidature : preuve ou copie de votre</a:t>
                </a:r>
                <a:endParaRPr lang="fr-FR" sz="1200" dirty="0">
                  <a:solidFill>
                    <a:schemeClr val="accent6">
                      <a:lumMod val="75000"/>
                    </a:schemeClr>
                  </a:solidFill>
                </a:endParaRPr>
              </a:p>
              <a:p>
                <a:pPr algn="ctr"/>
                <a:r>
                  <a:rPr lang="fr-FR" sz="1200" b="1" dirty="0">
                    <a:solidFill>
                      <a:schemeClr val="accent6">
                        <a:lumMod val="75000"/>
                      </a:schemeClr>
                    </a:solidFill>
                  </a:rPr>
                  <a:t>diplôme de licence et/ou de master</a:t>
                </a:r>
                <a:endParaRPr lang="fr-FR" sz="1200" dirty="0">
                  <a:solidFill>
                    <a:schemeClr val="accent6">
                      <a:lumMod val="75000"/>
                    </a:schemeClr>
                  </a:solidFill>
                </a:endParaRPr>
              </a:p>
              <a:p>
                <a:pPr algn="ctr"/>
                <a:r>
                  <a:rPr lang="fr-FR" sz="1200" dirty="0">
                    <a:solidFill>
                      <a:schemeClr val="accent6">
                        <a:lumMod val="75000"/>
                      </a:schemeClr>
                    </a:solidFill>
                  </a:rPr>
                  <a:t>traduits en anglais ou en français si nécessaire.</a:t>
                </a:r>
                <a:endParaRPr lang="fr-FR" sz="1200" dirty="0">
                  <a:solidFill>
                    <a:schemeClr val="accent6">
                      <a:lumMod val="75000"/>
                    </a:schemeClr>
                  </a:solidFill>
                </a:endParaRPr>
              </a:p>
              <a:p>
                <a:pPr algn="ctr"/>
                <a:r>
                  <a:rPr lang="fr-FR" sz="1200" dirty="0">
                    <a:solidFill>
                      <a:schemeClr val="accent6">
                        <a:lumMod val="75000"/>
                      </a:schemeClr>
                    </a:solidFill>
                  </a:rPr>
                  <a:t>Une traduction officielle est requise. Regroupés en un seul fichier.</a:t>
                </a:r>
                <a:endParaRPr lang="fr-FR" sz="1200" dirty="0">
                  <a:solidFill>
                    <a:schemeClr val="accent6">
                      <a:lumMod val="75000"/>
                    </a:schemeClr>
                  </a:solidFill>
                </a:endParaRPr>
              </a:p>
              <a:p>
                <a:pPr algn="ctr"/>
                <a:r>
                  <a:rPr lang="en-US" sz="1200" dirty="0">
                    <a:solidFill>
                      <a:srgbClr val="051887"/>
                    </a:solidFill>
                    <a:latin typeface="Calibri" panose="020F0502020204030204" pitchFamily="34" charset="0"/>
                    <a:cs typeface="Calibri" panose="020F0502020204030204" pitchFamily="34" charset="0"/>
                  </a:rPr>
                  <a:t>.</a:t>
                </a:r>
                <a:endParaRPr lang="fr-FR" sz="1200" dirty="0">
                  <a:solidFill>
                    <a:srgbClr val="051887"/>
                  </a:solidFill>
                  <a:latin typeface="Calibri" panose="020F0502020204030204" pitchFamily="34" charset="0"/>
                  <a:cs typeface="Calibri" panose="020F0502020204030204" pitchFamily="34" charset="0"/>
                </a:endParaRPr>
              </a:p>
            </p:txBody>
          </p:sp>
          <p:cxnSp>
            <p:nvCxnSpPr>
              <p:cNvPr id="140" name="Connecteur droit 139"/>
              <p:cNvCxnSpPr>
                <a:stCxn id="28" idx="0"/>
                <a:endCxn id="28" idx="0"/>
              </p:cNvCxnSpPr>
              <p:nvPr/>
            </p:nvCxnSpPr>
            <p:spPr>
              <a:xfrm>
                <a:off x="2249857" y="1297073"/>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a:stCxn id="34" idx="0"/>
                <a:endCxn id="34" idx="0"/>
              </p:cNvCxnSpPr>
              <p:nvPr/>
            </p:nvCxnSpPr>
            <p:spPr>
              <a:xfrm>
                <a:off x="2254352" y="2840476"/>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grpSp>
        <p:sp>
          <p:nvSpPr>
            <p:cNvPr id="4" name="Rectangle à coins arrondis 27"/>
            <p:cNvSpPr/>
            <p:nvPr/>
          </p:nvSpPr>
          <p:spPr>
            <a:xfrm>
              <a:off x="53888" y="1258316"/>
              <a:ext cx="4037616" cy="507239"/>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AutoNum type="arabicParenR"/>
              </a:pPr>
              <a:r>
                <a:rPr lang="fr-FR" sz="1200" dirty="0">
                  <a:solidFill>
                    <a:schemeClr val="accent6">
                      <a:lumMod val="75000"/>
                    </a:schemeClr>
                  </a:solidFill>
                </a:rPr>
                <a:t>Copie du </a:t>
              </a:r>
              <a:r>
                <a:rPr lang="fr-FR" sz="1200" b="1" dirty="0">
                  <a:solidFill>
                    <a:schemeClr val="accent6">
                      <a:lumMod val="75000"/>
                    </a:schemeClr>
                  </a:solidFill>
                </a:rPr>
                <a:t>passeport ou de la carte</a:t>
              </a:r>
              <a:endParaRPr lang="fr-FR" sz="1200" b="1" dirty="0">
                <a:solidFill>
                  <a:schemeClr val="accent6">
                    <a:lumMod val="75000"/>
                  </a:schemeClr>
                </a:solidFill>
              </a:endParaRPr>
            </a:p>
            <a:p>
              <a:pPr algn="ctr"/>
              <a:r>
                <a:rPr lang="fr-FR" sz="1200" b="1" dirty="0">
                  <a:solidFill>
                    <a:schemeClr val="accent6">
                      <a:lumMod val="75000"/>
                    </a:schemeClr>
                  </a:solidFill>
                </a:rPr>
                <a:t> d'identité nationale</a:t>
              </a:r>
              <a:endParaRPr lang="fr-FR" sz="1200" dirty="0">
                <a:solidFill>
                  <a:schemeClr val="accent6">
                    <a:lumMod val="75000"/>
                  </a:schemeClr>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Remplir le formulaire supplémentaire</a:t>
            </a:r>
            <a:endParaRPr lang="fr-FR" sz="3600" kern="0" dirty="0">
              <a:solidFill>
                <a:schemeClr val="bg1"/>
              </a:solidFill>
              <a:latin typeface="Calibri" panose="020F0502020204030204" pitchFamily="34" charset="0"/>
              <a:cs typeface="Calibri" panose="020F0502020204030204" pitchFamily="34" charset="0"/>
            </a:endParaRPr>
          </a:p>
        </p:txBody>
      </p:sp>
      <p:cxnSp>
        <p:nvCxnSpPr>
          <p:cNvPr id="140" name="Connecteur droit 139"/>
          <p:cNvCxnSpPr/>
          <p:nvPr/>
        </p:nvCxnSpPr>
        <p:spPr>
          <a:xfrm>
            <a:off x="6276020"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627602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grpSp>
        <p:nvGrpSpPr>
          <p:cNvPr id="2" name="Groupe 1"/>
          <p:cNvGrpSpPr/>
          <p:nvPr/>
        </p:nvGrpSpPr>
        <p:grpSpPr>
          <a:xfrm>
            <a:off x="1055440" y="908720"/>
            <a:ext cx="10225136" cy="5832648"/>
            <a:chOff x="1055440" y="548680"/>
            <a:chExt cx="10225136" cy="6149716"/>
          </a:xfrm>
        </p:grpSpPr>
        <p:sp>
          <p:nvSpPr>
            <p:cNvPr id="75" name="ZoneTexte 74"/>
            <p:cNvSpPr txBox="1"/>
            <p:nvPr/>
          </p:nvSpPr>
          <p:spPr>
            <a:xfrm>
              <a:off x="1271464" y="3158966"/>
              <a:ext cx="10009112" cy="3539430"/>
            </a:xfrm>
            <a:prstGeom prst="rect">
              <a:avLst/>
            </a:prstGeom>
            <a:noFill/>
          </p:spPr>
          <p:txBody>
            <a:bodyPr wrap="square" rtlCol="0">
              <a:spAutoFit/>
            </a:bodyPr>
            <a:lstStyle/>
            <a:p>
              <a:r>
                <a:rPr lang="fr-FR" sz="1600" u="sng" dirty="0"/>
                <a:t>Conseils techniques</a:t>
              </a:r>
              <a:r>
                <a:rPr lang="fr-FR" sz="1600" dirty="0"/>
                <a:t> </a:t>
              </a:r>
              <a:r>
                <a:rPr lang="fr-FR" sz="1600" u="sng" dirty="0"/>
                <a:t>:</a:t>
              </a:r>
              <a:br>
                <a:rPr lang="fr-FR" sz="1600" dirty="0"/>
              </a:br>
              <a:endParaRPr lang="fr-FR" sz="1600" dirty="0"/>
            </a:p>
            <a:p>
              <a:r>
                <a:rPr lang="fr-FR" sz="1600" dirty="0"/>
                <a:t>- Assurez-vous que vous êtes toujours connecté à </a:t>
              </a:r>
              <a:r>
                <a:rPr lang="fr-FR" sz="1600" dirty="0" err="1"/>
                <a:t>eCandidatures</a:t>
              </a:r>
              <a:r>
                <a:rPr lang="fr-FR" sz="1600" dirty="0"/>
                <a:t> pendant que vous remplissez le formulaire.</a:t>
              </a:r>
              <a:br>
                <a:rPr lang="fr-FR" sz="1600" dirty="0"/>
              </a:br>
              <a:endParaRPr lang="fr-FR" sz="1600" dirty="0"/>
            </a:p>
            <a:p>
              <a:r>
                <a:rPr lang="fr-FR" sz="1600" dirty="0"/>
                <a:t>-Veuillez noter que vos réponses ne seront </a:t>
              </a:r>
              <a:r>
                <a:rPr lang="fr-FR" sz="1600" b="1" dirty="0"/>
                <a:t>visibles</a:t>
              </a:r>
              <a:r>
                <a:rPr lang="fr-FR" sz="1600" dirty="0"/>
                <a:t> que </a:t>
              </a:r>
              <a:r>
                <a:rPr lang="fr-FR" sz="1600" b="1" dirty="0"/>
                <a:t>le</a:t>
              </a:r>
              <a:r>
                <a:rPr lang="fr-FR" sz="1600" dirty="0"/>
                <a:t> </a:t>
              </a:r>
              <a:r>
                <a:rPr lang="fr-FR" sz="1600" b="1" dirty="0"/>
                <a:t>lendemain</a:t>
              </a:r>
              <a:r>
                <a:rPr lang="fr-FR" sz="1600" dirty="0"/>
                <a:t>, car le système est mis à jour chaque nuit.</a:t>
              </a:r>
              <a:br>
                <a:rPr lang="fr-FR" sz="1600" dirty="0"/>
              </a:br>
              <a:endParaRPr lang="fr-FR" sz="1600" dirty="0"/>
            </a:p>
            <a:p>
              <a:r>
                <a:rPr lang="fr-FR" sz="1600" dirty="0"/>
                <a:t>- Une fois que vous l'aurez rempli, vos réponses seront visibles dans chacune de vos applications.</a:t>
              </a:r>
              <a:br>
                <a:rPr lang="fr-FR" sz="1600" dirty="0"/>
              </a:br>
              <a:endParaRPr lang="fr-FR" sz="1600" dirty="0"/>
            </a:p>
            <a:p>
              <a:r>
                <a:rPr lang="fr-FR" sz="1600" dirty="0"/>
                <a:t>Nous vous conseillons donc de commencer par remplir le questionnaire dans une application, puis de revenir le lendemain pour traiter vos autres applications. Vous pourrez ainsi vérifier dans l'onglet que vos réponses ont été prises en compte.</a:t>
              </a:r>
              <a:endParaRPr lang="fr-FR" sz="1600" dirty="0"/>
            </a:p>
            <a:p>
              <a:pPr algn="just"/>
              <a:endParaRPr lang="fr-FR" sz="1600" dirty="0">
                <a:latin typeface="Calibri" panose="020F0502020204030204" pitchFamily="34" charset="0"/>
                <a:cs typeface="Calibri" panose="020F0502020204030204" pitchFamily="34" charset="0"/>
              </a:endParaRPr>
            </a:p>
            <a:p>
              <a:pPr algn="just"/>
              <a:endParaRPr lang="fr-FR" sz="1600" dirty="0">
                <a:latin typeface="Calibri" panose="020F0502020204030204" pitchFamily="34" charset="0"/>
                <a:cs typeface="Calibri" panose="020F0502020204030204" pitchFamily="34" charset="0"/>
              </a:endParaRPr>
            </a:p>
          </p:txBody>
        </p:sp>
        <p:grpSp>
          <p:nvGrpSpPr>
            <p:cNvPr id="4" name="Groupe 3"/>
            <p:cNvGrpSpPr/>
            <p:nvPr/>
          </p:nvGrpSpPr>
          <p:grpSpPr>
            <a:xfrm>
              <a:off x="3215640" y="1986672"/>
              <a:ext cx="5760720" cy="650240"/>
              <a:chOff x="2063552" y="3840084"/>
              <a:chExt cx="5760720" cy="650240"/>
            </a:xfrm>
          </p:grpSpPr>
          <p:pic>
            <p:nvPicPr>
              <p:cNvPr id="77" name="Image 76"/>
              <p:cNvPicPr/>
              <p:nvPr/>
            </p:nvPicPr>
            <p:blipFill>
              <a:blip r:embed="rId2"/>
              <a:stretch>
                <a:fillRect/>
              </a:stretch>
            </p:blipFill>
            <p:spPr>
              <a:xfrm>
                <a:off x="2063552" y="3840084"/>
                <a:ext cx="5760720" cy="650240"/>
              </a:xfrm>
              <a:prstGeom prst="rect">
                <a:avLst/>
              </a:prstGeom>
            </p:spPr>
          </p:pic>
          <p:sp>
            <p:nvSpPr>
              <p:cNvPr id="78" name="Ellipse 77"/>
              <p:cNvSpPr/>
              <p:nvPr/>
            </p:nvSpPr>
            <p:spPr>
              <a:xfrm>
                <a:off x="3719736" y="4046587"/>
                <a:ext cx="1247775" cy="39052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fr-FR"/>
              </a:p>
            </p:txBody>
          </p:sp>
        </p:grpSp>
        <p:sp>
          <p:nvSpPr>
            <p:cNvPr id="15" name="Rectangle à coins arrondis 69"/>
            <p:cNvSpPr/>
            <p:nvPr/>
          </p:nvSpPr>
          <p:spPr>
            <a:xfrm>
              <a:off x="1055440" y="548680"/>
              <a:ext cx="9793088" cy="1240764"/>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accent6">
                      <a:lumMod val="75000"/>
                    </a:schemeClr>
                  </a:solidFill>
                </a:rPr>
                <a:t>N'oubliez pas de remplir le </a:t>
              </a:r>
              <a:r>
                <a:rPr lang="fr-FR" sz="1600" b="1" dirty="0">
                  <a:solidFill>
                    <a:schemeClr val="accent6">
                      <a:lumMod val="75000"/>
                    </a:schemeClr>
                  </a:solidFill>
                </a:rPr>
                <a:t>questionnaire obligatoire dans l'onglet "Formulaires supplémentaires«  </a:t>
              </a:r>
              <a:r>
                <a:rPr lang="fr-FR" sz="1600" dirty="0">
                  <a:solidFill>
                    <a:schemeClr val="accent6">
                      <a:lumMod val="75000"/>
                    </a:schemeClr>
                  </a:solidFill>
                </a:rPr>
                <a:t>!</a:t>
              </a:r>
              <a:br>
                <a:rPr lang="fr-FR" sz="1600" dirty="0">
                  <a:solidFill>
                    <a:schemeClr val="accent6">
                      <a:lumMod val="75000"/>
                    </a:schemeClr>
                  </a:solidFill>
                </a:rPr>
              </a:br>
              <a:endParaRPr lang="fr-FR" sz="1600" dirty="0">
                <a:solidFill>
                  <a:schemeClr val="accent6">
                    <a:lumMod val="75000"/>
                  </a:schemeClr>
                </a:solidFill>
              </a:endParaRPr>
            </a:p>
            <a:p>
              <a:pPr algn="ctr"/>
              <a:r>
                <a:rPr lang="fr-FR" sz="1600" dirty="0">
                  <a:solidFill>
                    <a:schemeClr val="accent6">
                      <a:lumMod val="75000"/>
                    </a:schemeClr>
                  </a:solidFill>
                </a:rPr>
                <a:t>Il nous fournira des informations précieuses pour l'examen de votre candidature.</a:t>
              </a:r>
              <a:endParaRPr lang="fr-FR" sz="1600" dirty="0">
                <a:solidFill>
                  <a:schemeClr val="accent6">
                    <a:lumMod val="75000"/>
                  </a:schemeClr>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Envoi de la candidature + Que se passe-t-il ensuite ?</a:t>
            </a:r>
            <a:endParaRPr lang="fr-FR" sz="3600" kern="0" dirty="0">
              <a:solidFill>
                <a:schemeClr val="bg1"/>
              </a:solidFill>
              <a:latin typeface="Calibri" panose="020F0502020204030204" pitchFamily="34" charset="0"/>
              <a:cs typeface="Calibri" panose="020F0502020204030204" pitchFamily="34" charset="0"/>
            </a:endParaRPr>
          </a:p>
        </p:txBody>
      </p:sp>
      <p:sp>
        <p:nvSpPr>
          <p:cNvPr id="86" name="Rectangle à coins arrondis 85"/>
          <p:cNvSpPr/>
          <p:nvPr/>
        </p:nvSpPr>
        <p:spPr>
          <a:xfrm>
            <a:off x="8904312" y="5789380"/>
            <a:ext cx="2088232" cy="1023996"/>
          </a:xfrm>
          <a:prstGeom prst="roundRect">
            <a:avLst/>
          </a:prstGeom>
          <a:solidFill>
            <a:srgbClr val="FFFFE7"/>
          </a:solidFill>
          <a:ln>
            <a:solidFill>
              <a:srgbClr val="DC51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a:solidFill>
                  <a:schemeClr val="accent2"/>
                </a:solidFill>
              </a:rPr>
              <a:t>Vous déclinez l'offre avant le </a:t>
            </a:r>
            <a:r>
              <a:rPr lang="fr-FR" sz="1200" u="sng" dirty="0">
                <a:solidFill>
                  <a:schemeClr val="accent2"/>
                </a:solidFill>
              </a:rPr>
              <a:t>8 avril 2025</a:t>
            </a:r>
            <a:r>
              <a:rPr lang="fr-FR" sz="1200" dirty="0">
                <a:solidFill>
                  <a:schemeClr val="accent2"/>
                </a:solidFill>
              </a:rPr>
              <a:t>.</a:t>
            </a:r>
            <a:endParaRPr lang="fr-FR" sz="1200" dirty="0">
              <a:solidFill>
                <a:schemeClr val="accent2"/>
              </a:solidFill>
            </a:endParaRPr>
          </a:p>
          <a:p>
            <a:r>
              <a:rPr lang="fr-FR" sz="1200" dirty="0">
                <a:solidFill>
                  <a:schemeClr val="accent2"/>
                </a:solidFill>
              </a:rPr>
              <a:t>Vous pouvez postuler à nouveau pour 2025-2026.</a:t>
            </a:r>
            <a:endParaRPr lang="fr-FR" sz="1200" dirty="0">
              <a:solidFill>
                <a:schemeClr val="accent2"/>
              </a:solidFill>
            </a:endParaRP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grpSp>
        <p:nvGrpSpPr>
          <p:cNvPr id="4" name="Groupe 3"/>
          <p:cNvGrpSpPr/>
          <p:nvPr/>
        </p:nvGrpSpPr>
        <p:grpSpPr>
          <a:xfrm>
            <a:off x="623392" y="761354"/>
            <a:ext cx="4464496" cy="5893880"/>
            <a:chOff x="-388948" y="761354"/>
            <a:chExt cx="4464496" cy="5893880"/>
          </a:xfrm>
        </p:grpSpPr>
        <p:sp>
          <p:nvSpPr>
            <p:cNvPr id="66" name="Rectangle à coins arrondis 69"/>
            <p:cNvSpPr/>
            <p:nvPr/>
          </p:nvSpPr>
          <p:spPr>
            <a:xfrm>
              <a:off x="-388948" y="3209914"/>
              <a:ext cx="2474595" cy="2451735"/>
            </a:xfrm>
            <a:prstGeom prst="roundRect">
              <a:avLst/>
            </a:prstGeom>
            <a:solidFill>
              <a:srgbClr val="FFFFE7"/>
            </a:solidFill>
            <a:ln>
              <a:solidFill>
                <a:srgbClr val="DC51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a:t>Si votre dossier n'est </a:t>
              </a:r>
              <a:r>
                <a:rPr lang="fr-FR" sz="1200" b="1" dirty="0"/>
                <a:t>PAS complet</a:t>
              </a:r>
              <a:r>
                <a:rPr lang="fr-FR" sz="1200" dirty="0"/>
                <a:t>, veuillez rectifier les documents </a:t>
              </a:r>
              <a:r>
                <a:rPr lang="fr-FR" sz="1200" dirty="0" err="1"/>
                <a:t>manquan</a:t>
              </a:r>
              <a:r>
                <a:rPr lang="fr-FR" sz="1200" dirty="0"/>
                <a:t> Si votre dossier n'est </a:t>
              </a:r>
              <a:r>
                <a:rPr lang="fr-FR" sz="1200" b="1" dirty="0"/>
                <a:t>PAS </a:t>
              </a:r>
              <a:endParaRPr lang="fr-FR" sz="1200" b="1" dirty="0"/>
            </a:p>
            <a:p>
              <a:r>
                <a:rPr lang="fr-FR" sz="1200" dirty="0">
                  <a:solidFill>
                    <a:schemeClr val="accent6">
                      <a:lumMod val="75000"/>
                    </a:schemeClr>
                  </a:solidFill>
                </a:rPr>
                <a:t>Si votre  dossier n'est </a:t>
              </a:r>
              <a:r>
                <a:rPr lang="fr-FR" sz="1200" b="1" dirty="0">
                  <a:solidFill>
                    <a:schemeClr val="accent6">
                      <a:lumMod val="75000"/>
                    </a:schemeClr>
                  </a:solidFill>
                </a:rPr>
                <a:t>PAS complet</a:t>
              </a:r>
              <a:r>
                <a:rPr lang="fr-FR" sz="1200" dirty="0">
                  <a:solidFill>
                    <a:schemeClr val="accent6">
                      <a:lumMod val="75000"/>
                    </a:schemeClr>
                  </a:solidFill>
                </a:rPr>
                <a:t>, veuillez rectifier les documents manquants avant la date limite de dépôt des déclarations </a:t>
              </a:r>
              <a:r>
                <a:rPr lang="fr-FR" sz="1200" i="1" u="sng" dirty="0">
                  <a:solidFill>
                    <a:schemeClr val="accent6">
                      <a:lumMod val="75000"/>
                    </a:schemeClr>
                  </a:solidFill>
                </a:rPr>
                <a:t>(17 novembre 2024).</a:t>
              </a:r>
              <a:r>
                <a:rPr lang="fr-FR" sz="1200" dirty="0">
                  <a:solidFill>
                    <a:schemeClr val="accent6">
                      <a:lumMod val="75000"/>
                    </a:schemeClr>
                  </a:solidFill>
                </a:rPr>
                <a:t>Les </a:t>
              </a:r>
              <a:r>
                <a:rPr lang="fr-FR" sz="1200" b="1" dirty="0">
                  <a:solidFill>
                    <a:schemeClr val="accent6">
                      <a:lumMod val="75000"/>
                    </a:schemeClr>
                  </a:solidFill>
                </a:rPr>
                <a:t>dossiers incomplets ne seront pas examinés </a:t>
              </a:r>
              <a:r>
                <a:rPr lang="fr-FR" sz="1200" dirty="0">
                  <a:solidFill>
                    <a:schemeClr val="accent6">
                      <a:lumMod val="75000"/>
                    </a:schemeClr>
                  </a:solidFill>
                </a:rPr>
                <a:t>par notre comité de </a:t>
              </a:r>
              <a:r>
                <a:rPr lang="fr-FR" sz="1200" dirty="0" err="1">
                  <a:solidFill>
                    <a:schemeClr val="accent6">
                      <a:lumMod val="75000"/>
                    </a:schemeClr>
                  </a:solidFill>
                </a:rPr>
                <a:t>sélection.déclarations</a:t>
              </a:r>
              <a:endParaRPr lang="fr-FR" sz="1200" dirty="0">
                <a:solidFill>
                  <a:schemeClr val="accent6">
                    <a:lumMod val="75000"/>
                  </a:schemeClr>
                </a:solidFill>
              </a:endParaRPr>
            </a:p>
            <a:p>
              <a:r>
                <a:rPr lang="fr-FR" sz="1200" i="1" dirty="0">
                  <a:solidFill>
                    <a:schemeClr val="accent6">
                      <a:lumMod val="75000"/>
                    </a:schemeClr>
                  </a:solidFill>
                </a:rPr>
                <a:t>(</a:t>
              </a:r>
              <a:r>
                <a:rPr lang="fr-FR" sz="1200" i="1" u="sng" dirty="0">
                  <a:solidFill>
                    <a:schemeClr val="accent6">
                      <a:lumMod val="75000"/>
                    </a:schemeClr>
                  </a:solidFill>
                </a:rPr>
                <a:t>2 décembre 2024</a:t>
              </a:r>
              <a:r>
                <a:rPr lang="fr-FR" sz="1200" i="1" dirty="0">
                  <a:solidFill>
                    <a:schemeClr val="accent6">
                      <a:lumMod val="75000"/>
                    </a:schemeClr>
                  </a:solidFill>
                </a:rPr>
                <a:t>).</a:t>
              </a:r>
              <a:r>
                <a:rPr lang="fr-FR" sz="1200" dirty="0"/>
                <a:t>ers </a:t>
              </a:r>
              <a:r>
                <a:rPr lang="fr-FR" sz="1200" dirty="0" err="1"/>
                <a:t>incompite</a:t>
              </a:r>
              <a:r>
                <a:rPr lang="fr-FR" sz="1200" dirty="0"/>
                <a:t> de dépôt des déclar</a:t>
              </a:r>
              <a:r>
                <a:rPr lang="fr-FR" sz="1200" i="1" u="sng" dirty="0"/>
                <a:t>0 novembre 23</a:t>
              </a:r>
              <a:r>
                <a:rPr lang="fr-FR" sz="1200" i="1" dirty="0"/>
                <a:t>).</a:t>
              </a:r>
              <a:br>
                <a:rPr lang="fr-FR" sz="1200" dirty="0"/>
              </a:br>
              <a:endParaRPr lang="fr-FR" sz="1200" dirty="0"/>
            </a:p>
            <a:p>
              <a:r>
                <a:rPr lang="fr-FR" sz="1200" dirty="0"/>
                <a:t>Les dossiers incomplets </a:t>
              </a:r>
              <a:r>
                <a:rPr lang="fr-FR" sz="1200" b="1" dirty="0"/>
                <a:t>ne seront pas</a:t>
              </a:r>
              <a:r>
                <a:rPr lang="fr-FR" sz="1200" dirty="0"/>
                <a:t> examinés par notre comité de sélection.</a:t>
              </a:r>
              <a:endParaRPr lang="fr-FR" sz="1200" dirty="0"/>
            </a:p>
          </p:txBody>
        </p:sp>
        <p:sp>
          <p:nvSpPr>
            <p:cNvPr id="70" name="Rectangle à coins arrondis 69"/>
            <p:cNvSpPr/>
            <p:nvPr/>
          </p:nvSpPr>
          <p:spPr>
            <a:xfrm>
              <a:off x="2207568" y="3645026"/>
              <a:ext cx="1815130" cy="1860496"/>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a:solidFill>
                    <a:schemeClr val="accent6">
                      <a:lumMod val="75000"/>
                    </a:schemeClr>
                  </a:solidFill>
                </a:rPr>
                <a:t>Si votre dossier est </a:t>
              </a:r>
              <a:r>
                <a:rPr lang="fr-FR" sz="1200" b="1" dirty="0">
                  <a:solidFill>
                    <a:schemeClr val="accent6">
                      <a:lumMod val="75000"/>
                    </a:schemeClr>
                  </a:solidFill>
                </a:rPr>
                <a:t>complet</a:t>
              </a:r>
              <a:r>
                <a:rPr lang="fr-FR" sz="1200" dirty="0">
                  <a:solidFill>
                    <a:schemeClr val="accent6">
                      <a:lumMod val="75000"/>
                    </a:schemeClr>
                  </a:solidFill>
                </a:rPr>
                <a:t>, le comité de sélection examinera votre candidature.</a:t>
              </a:r>
              <a:endParaRPr lang="fr-FR" sz="1200" dirty="0">
                <a:solidFill>
                  <a:schemeClr val="accent6">
                    <a:lumMod val="75000"/>
                  </a:schemeClr>
                </a:solidFill>
              </a:endParaRPr>
            </a:p>
            <a:p>
              <a:endParaRPr lang="fr-FR" sz="1200" dirty="0">
                <a:solidFill>
                  <a:schemeClr val="accent6">
                    <a:lumMod val="75000"/>
                  </a:schemeClr>
                </a:solidFill>
              </a:endParaRPr>
            </a:p>
            <a:p>
              <a:r>
                <a:rPr lang="fr-FR" sz="1200" dirty="0">
                  <a:solidFill>
                    <a:schemeClr val="accent6">
                      <a:lumMod val="75000"/>
                    </a:schemeClr>
                  </a:solidFill>
                </a:rPr>
                <a:t>Vous recevrez alors l'une des </a:t>
              </a:r>
              <a:r>
                <a:rPr lang="fr-FR" sz="1200" b="1" dirty="0">
                  <a:solidFill>
                    <a:schemeClr val="accent6">
                      <a:lumMod val="75000"/>
                    </a:schemeClr>
                  </a:solidFill>
                </a:rPr>
                <a:t>trois réponses possibles</a:t>
              </a:r>
              <a:r>
                <a:rPr lang="fr-FR" sz="1200" dirty="0">
                  <a:solidFill>
                    <a:schemeClr val="accent6">
                      <a:lumMod val="75000"/>
                    </a:schemeClr>
                  </a:solidFill>
                </a:rPr>
                <a:t>.</a:t>
              </a:r>
              <a:endParaRPr lang="fr-FR" sz="1200" dirty="0">
                <a:solidFill>
                  <a:schemeClr val="accent6">
                    <a:lumMod val="75000"/>
                  </a:schemeClr>
                </a:solidFill>
              </a:endParaRPr>
            </a:p>
          </p:txBody>
        </p:sp>
        <p:grpSp>
          <p:nvGrpSpPr>
            <p:cNvPr id="57" name="Groupe 56"/>
            <p:cNvGrpSpPr/>
            <p:nvPr/>
          </p:nvGrpSpPr>
          <p:grpSpPr>
            <a:xfrm>
              <a:off x="-316939" y="761354"/>
              <a:ext cx="4392487" cy="2645398"/>
              <a:chOff x="3606833" y="1715706"/>
              <a:chExt cx="4392487" cy="2699649"/>
            </a:xfrm>
          </p:grpSpPr>
          <p:grpSp>
            <p:nvGrpSpPr>
              <p:cNvPr id="56" name="Groupe 55"/>
              <p:cNvGrpSpPr/>
              <p:nvPr/>
            </p:nvGrpSpPr>
            <p:grpSpPr>
              <a:xfrm>
                <a:off x="3606833" y="1715706"/>
                <a:ext cx="4392487" cy="2699649"/>
                <a:chOff x="3645614" y="859730"/>
                <a:chExt cx="4392487" cy="2699649"/>
              </a:xfrm>
            </p:grpSpPr>
            <p:sp>
              <p:nvSpPr>
                <p:cNvPr id="49" name="Rectangle à coins arrondis 29"/>
                <p:cNvSpPr/>
                <p:nvPr/>
              </p:nvSpPr>
              <p:spPr>
                <a:xfrm>
                  <a:off x="4115110" y="859730"/>
                  <a:ext cx="3884204" cy="697306"/>
                </a:xfrm>
                <a:prstGeom prst="roundRect">
                  <a:avLst/>
                </a:prstGeom>
                <a:solidFill>
                  <a:schemeClr val="bg1"/>
                </a:solidFill>
                <a:ln w="6350">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400" b="1" dirty="0">
                      <a:solidFill>
                        <a:schemeClr val="accent6">
                          <a:lumMod val="75000"/>
                        </a:schemeClr>
                      </a:solidFill>
                    </a:rPr>
                    <a:t>Envoyez</a:t>
                  </a:r>
                  <a:r>
                    <a:rPr lang="fr-FR" sz="1400" dirty="0">
                      <a:solidFill>
                        <a:schemeClr val="accent6">
                          <a:lumMod val="75000"/>
                        </a:schemeClr>
                      </a:solidFill>
                    </a:rPr>
                    <a:t> votre </a:t>
                  </a:r>
                  <a:r>
                    <a:rPr lang="fr-FR" sz="1400" b="1" dirty="0">
                      <a:solidFill>
                        <a:schemeClr val="accent6">
                          <a:lumMod val="75000"/>
                        </a:schemeClr>
                      </a:solidFill>
                    </a:rPr>
                    <a:t>candidat en cliquant sur </a:t>
                  </a:r>
                  <a:r>
                    <a:rPr lang="fr-FR" sz="1400" b="1" dirty="0"/>
                    <a:t>cliquant </a:t>
                  </a:r>
                  <a:endParaRPr lang="fr-FR" sz="1400" dirty="0"/>
                </a:p>
              </p:txBody>
            </p:sp>
            <p:cxnSp>
              <p:nvCxnSpPr>
                <p:cNvPr id="115" name="Connecteur droit avec flèche 114"/>
                <p:cNvCxnSpPr/>
                <p:nvPr/>
              </p:nvCxnSpPr>
              <p:spPr>
                <a:xfrm flipH="1">
                  <a:off x="6004553" y="2988739"/>
                  <a:ext cx="288034" cy="570640"/>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à coins arrondis 69"/>
                <p:cNvSpPr/>
                <p:nvPr/>
              </p:nvSpPr>
              <p:spPr>
                <a:xfrm>
                  <a:off x="3645614" y="1761748"/>
                  <a:ext cx="4392487" cy="798357"/>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51887"/>
                      </a:solidFill>
                      <a:latin typeface="Calibri" panose="020F0502020204030204" pitchFamily="34" charset="0"/>
                      <a:cs typeface="Calibri" panose="020F0502020204030204" pitchFamily="34" charset="0"/>
                    </a:rPr>
                    <a:t>Vous recevrez un e-mail de confirmation.</a:t>
                  </a:r>
                  <a:endParaRPr lang="fr-FR" sz="1200" dirty="0">
                    <a:solidFill>
                      <a:srgbClr val="051887"/>
                    </a:solidFill>
                    <a:latin typeface="Calibri" panose="020F0502020204030204" pitchFamily="34" charset="0"/>
                    <a:cs typeface="Calibri" panose="020F0502020204030204" pitchFamily="34" charset="0"/>
                  </a:endParaRPr>
                </a:p>
                <a:p>
                  <a:pPr algn="ctr"/>
                  <a:r>
                    <a:rPr lang="fr-FR" sz="1200" dirty="0">
                      <a:solidFill>
                        <a:srgbClr val="051887"/>
                      </a:solidFill>
                      <a:latin typeface="Calibri" panose="020F0502020204030204" pitchFamily="34" charset="0"/>
                      <a:cs typeface="Calibri" panose="020F0502020204030204" pitchFamily="34" charset="0"/>
                    </a:rPr>
                    <a:t>Une fois le fichier envoyé, vous ne pouvez plus le modifier, s'assurer que tout est finalisé avant de l'envoyer.</a:t>
                  </a:r>
                  <a:endParaRPr lang="fr-FR" sz="1200" dirty="0">
                    <a:solidFill>
                      <a:srgbClr val="051887"/>
                    </a:solidFill>
                    <a:latin typeface="Calibri" panose="020F0502020204030204" pitchFamily="34" charset="0"/>
                    <a:cs typeface="Calibri" panose="020F0502020204030204" pitchFamily="34" charset="0"/>
                  </a:endParaRPr>
                </a:p>
              </p:txBody>
            </p:sp>
            <p:cxnSp>
              <p:nvCxnSpPr>
                <p:cNvPr id="51" name="Connecteur droit 50"/>
                <p:cNvCxnSpPr/>
                <p:nvPr/>
              </p:nvCxnSpPr>
              <p:spPr>
                <a:xfrm>
                  <a:off x="6095999" y="1700757"/>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68" name="Rectangle à coins arrondis 69"/>
                <p:cNvSpPr/>
                <p:nvPr/>
              </p:nvSpPr>
              <p:spPr>
                <a:xfrm>
                  <a:off x="4395867" y="2764819"/>
                  <a:ext cx="3400263" cy="467079"/>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51887"/>
                      </a:solidFill>
                      <a:latin typeface="Calibri" panose="020F0502020204030204" pitchFamily="34" charset="0"/>
                      <a:cs typeface="Calibri" panose="020F0502020204030204" pitchFamily="34" charset="0"/>
                    </a:rPr>
                    <a:t>Le bureau international examinera vos documents. Consultez régulièrement vos courriels !</a:t>
                  </a:r>
                  <a:endParaRPr lang="fr-FR" sz="1200" dirty="0">
                    <a:solidFill>
                      <a:srgbClr val="051887"/>
                    </a:solidFill>
                    <a:latin typeface="Calibri" panose="020F0502020204030204" pitchFamily="34" charset="0"/>
                    <a:cs typeface="Calibri" panose="020F0502020204030204" pitchFamily="34" charset="0"/>
                  </a:endParaRPr>
                </a:p>
              </p:txBody>
            </p:sp>
            <p:cxnSp>
              <p:nvCxnSpPr>
                <p:cNvPr id="69" name="Connecteur droit avec flèche 68"/>
                <p:cNvCxnSpPr>
                  <a:stCxn id="50" idx="2"/>
                </p:cNvCxnSpPr>
                <p:nvPr/>
              </p:nvCxnSpPr>
              <p:spPr>
                <a:xfrm>
                  <a:off x="5841858" y="2560106"/>
                  <a:ext cx="13357" cy="204713"/>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grpSp>
          <p:pic>
            <p:nvPicPr>
              <p:cNvPr id="23" name="Image 22"/>
              <p:cNvPicPr>
                <a:picLocks noChangeAspect="1"/>
              </p:cNvPicPr>
              <p:nvPr/>
            </p:nvPicPr>
            <p:blipFill rotWithShape="1">
              <a:blip r:embed="rId2"/>
              <a:srcRect l="6175" t="3391" r="7211" b="10312"/>
              <a:stretch>
                <a:fillRect/>
              </a:stretch>
            </p:blipFill>
            <p:spPr>
              <a:xfrm>
                <a:off x="5186941" y="2030785"/>
                <a:ext cx="1791153" cy="431790"/>
              </a:xfrm>
              <a:prstGeom prst="rect">
                <a:avLst/>
              </a:prstGeom>
            </p:spPr>
          </p:pic>
        </p:grpSp>
        <p:grpSp>
          <p:nvGrpSpPr>
            <p:cNvPr id="106" name="Groupe 105"/>
            <p:cNvGrpSpPr/>
            <p:nvPr/>
          </p:nvGrpSpPr>
          <p:grpSpPr>
            <a:xfrm>
              <a:off x="333244" y="5795568"/>
              <a:ext cx="1690274" cy="859666"/>
              <a:chOff x="280387" y="5670720"/>
              <a:chExt cx="1690274" cy="859666"/>
            </a:xfrm>
          </p:grpSpPr>
          <p:sp>
            <p:nvSpPr>
              <p:cNvPr id="90" name="Rectangle à coins arrondis 29"/>
              <p:cNvSpPr/>
              <p:nvPr/>
            </p:nvSpPr>
            <p:spPr>
              <a:xfrm>
                <a:off x="280387" y="5670720"/>
                <a:ext cx="1690274" cy="859666"/>
              </a:xfrm>
              <a:prstGeom prst="roundRect">
                <a:avLst/>
              </a:prstGeom>
              <a:solidFill>
                <a:schemeClr val="bg1"/>
              </a:solidFill>
              <a:ln w="6350">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200" b="1" dirty="0">
                    <a:solidFill>
                      <a:srgbClr val="FF0000"/>
                    </a:solidFill>
                  </a:rPr>
                  <a:t>Renvoyez</a:t>
                </a:r>
                <a:r>
                  <a:rPr lang="fr-FR" sz="1200" dirty="0">
                    <a:solidFill>
                      <a:srgbClr val="FF0000"/>
                    </a:solidFill>
                  </a:rPr>
                  <a:t> </a:t>
                </a:r>
                <a:r>
                  <a:rPr lang="fr-FR" sz="1200" b="1" dirty="0">
                    <a:solidFill>
                      <a:srgbClr val="FF0000"/>
                    </a:solidFill>
                  </a:rPr>
                  <a:t>votre demande</a:t>
                </a:r>
                <a:endParaRPr lang="fr-FR" sz="1200" dirty="0">
                  <a:solidFill>
                    <a:srgbClr val="FF0000"/>
                  </a:solidFill>
                </a:endParaRPr>
              </a:p>
            </p:txBody>
          </p:sp>
          <p:pic>
            <p:nvPicPr>
              <p:cNvPr id="101" name="Image 100"/>
              <p:cNvPicPr>
                <a:picLocks noChangeAspect="1"/>
              </p:cNvPicPr>
              <p:nvPr/>
            </p:nvPicPr>
            <p:blipFill rotWithShape="1">
              <a:blip r:embed="rId2"/>
              <a:srcRect l="6175" t="3391" r="7211" b="10312"/>
              <a:stretch>
                <a:fillRect/>
              </a:stretch>
            </p:blipFill>
            <p:spPr>
              <a:xfrm>
                <a:off x="415475" y="6128413"/>
                <a:ext cx="1424330" cy="309708"/>
              </a:xfrm>
              <a:prstGeom prst="rect">
                <a:avLst/>
              </a:prstGeom>
            </p:spPr>
          </p:pic>
        </p:grpSp>
        <p:cxnSp>
          <p:nvCxnSpPr>
            <p:cNvPr id="102" name="Connecteur droit avec flèche 101"/>
            <p:cNvCxnSpPr>
              <a:stCxn id="66" idx="2"/>
            </p:cNvCxnSpPr>
            <p:nvPr/>
          </p:nvCxnSpPr>
          <p:spPr>
            <a:xfrm>
              <a:off x="849134" y="5661733"/>
              <a:ext cx="17539" cy="283857"/>
            </a:xfrm>
            <a:prstGeom prst="straightConnector1">
              <a:avLst/>
            </a:prstGeom>
            <a:ln w="28575">
              <a:solidFill>
                <a:srgbClr val="DC513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Connecteur : en arc 116"/>
            <p:cNvCxnSpPr>
              <a:stCxn id="90" idx="1"/>
              <a:endCxn id="68" idx="1"/>
            </p:cNvCxnSpPr>
            <p:nvPr/>
          </p:nvCxnSpPr>
          <p:spPr>
            <a:xfrm rot="10800000" flipH="1">
              <a:off x="333244" y="2857007"/>
              <a:ext cx="100070" cy="3368395"/>
            </a:xfrm>
            <a:prstGeom prst="curvedConnector3">
              <a:avLst>
                <a:gd name="adj1" fmla="val -1142200"/>
              </a:avLst>
            </a:prstGeom>
            <a:ln w="28575">
              <a:solidFill>
                <a:srgbClr val="DC5130"/>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Connecteur droit avec flèche 127"/>
            <p:cNvCxnSpPr/>
            <p:nvPr/>
          </p:nvCxnSpPr>
          <p:spPr>
            <a:xfrm>
              <a:off x="2259497" y="3085853"/>
              <a:ext cx="280567" cy="559173"/>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grpSp>
      <p:sp>
        <p:nvSpPr>
          <p:cNvPr id="85" name="Rectangle à coins arrondis 84"/>
          <p:cNvSpPr/>
          <p:nvPr/>
        </p:nvSpPr>
        <p:spPr>
          <a:xfrm>
            <a:off x="5879978" y="5789380"/>
            <a:ext cx="2952326" cy="1023995"/>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accent2"/>
                </a:solidFill>
              </a:rPr>
              <a:t>Confirmez l'offre</a:t>
            </a:r>
            <a:r>
              <a:rPr lang="fr-FR" sz="1200" dirty="0">
                <a:solidFill>
                  <a:schemeClr val="accent2"/>
                </a:solidFill>
              </a:rPr>
              <a:t> avant le </a:t>
            </a:r>
            <a:r>
              <a:rPr lang="fr-FR" sz="1200" u="sng" dirty="0">
                <a:solidFill>
                  <a:schemeClr val="accent2"/>
                </a:solidFill>
              </a:rPr>
              <a:t>8 avril 2025</a:t>
            </a:r>
            <a:r>
              <a:rPr lang="fr-FR" sz="1200" dirty="0">
                <a:solidFill>
                  <a:schemeClr val="accent2"/>
                </a:solidFill>
              </a:rPr>
              <a:t>. L'inscription se fera à votre arrivée à l’UT Capitole en septembre.</a:t>
            </a:r>
            <a:endParaRPr lang="fr-FR" sz="1200" dirty="0">
              <a:solidFill>
                <a:schemeClr val="accent2"/>
              </a:solidFill>
            </a:endParaRPr>
          </a:p>
          <a:p>
            <a:r>
              <a:rPr lang="fr-FR" sz="1200" dirty="0">
                <a:solidFill>
                  <a:schemeClr val="accent2"/>
                </a:solidFill>
              </a:rPr>
              <a:t>Le Bureau International vous contactera pour préparer votre arrivée !</a:t>
            </a:r>
            <a:endParaRPr lang="fr-FR" sz="1200" dirty="0">
              <a:solidFill>
                <a:schemeClr val="accent2"/>
              </a:solidFill>
            </a:endParaRPr>
          </a:p>
        </p:txBody>
      </p:sp>
      <p:grpSp>
        <p:nvGrpSpPr>
          <p:cNvPr id="2" name="Groupe 1"/>
          <p:cNvGrpSpPr/>
          <p:nvPr/>
        </p:nvGrpSpPr>
        <p:grpSpPr>
          <a:xfrm>
            <a:off x="6859062" y="731510"/>
            <a:ext cx="3580959" cy="4929737"/>
            <a:chOff x="8129738" y="480992"/>
            <a:chExt cx="3331524" cy="4929737"/>
          </a:xfrm>
        </p:grpSpPr>
        <p:sp>
          <p:nvSpPr>
            <p:cNvPr id="84" name="Rectangle à coins arrondis 83"/>
            <p:cNvSpPr/>
            <p:nvPr/>
          </p:nvSpPr>
          <p:spPr>
            <a:xfrm>
              <a:off x="8191090" y="4186594"/>
              <a:ext cx="3262264" cy="1224135"/>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accent2"/>
                  </a:solidFill>
                </a:rPr>
                <a:t>3) Le Bureau International valide votre candidature </a:t>
              </a:r>
              <a:r>
                <a:rPr lang="fr-FR" sz="1200" b="1" u="sng" dirty="0">
                  <a:solidFill>
                    <a:schemeClr val="accent2"/>
                  </a:solidFill>
                </a:rPr>
                <a:t>ET soutient votre demande de bourse Eiffel</a:t>
              </a:r>
              <a:r>
                <a:rPr lang="fr-FR" sz="1200" b="1" dirty="0">
                  <a:solidFill>
                    <a:schemeClr val="accent2"/>
                  </a:solidFill>
                </a:rPr>
                <a:t>.</a:t>
              </a:r>
              <a:endParaRPr lang="fr-FR" sz="1200" dirty="0">
                <a:solidFill>
                  <a:schemeClr val="accent2"/>
                </a:solidFill>
              </a:endParaRPr>
            </a:p>
            <a:p>
              <a:r>
                <a:rPr lang="fr-FR" sz="1200" dirty="0">
                  <a:solidFill>
                    <a:schemeClr val="accent2"/>
                  </a:solidFill>
                </a:rPr>
                <a:t>Le Bureau International vous contactera prochainement </a:t>
              </a:r>
              <a:r>
                <a:rPr lang="fr-FR" sz="1200" dirty="0">
                  <a:solidFill>
                    <a:srgbClr val="FF0000"/>
                  </a:solidFill>
                </a:rPr>
                <a:t>afin de constituer votre dossier et de l'envoyer à Campus France !</a:t>
              </a:r>
              <a:endParaRPr lang="fr-FR" sz="1200" dirty="0">
                <a:solidFill>
                  <a:srgbClr val="FF0000"/>
                </a:solidFill>
              </a:endParaRPr>
            </a:p>
          </p:txBody>
        </p:sp>
        <p:sp>
          <p:nvSpPr>
            <p:cNvPr id="87" name="Rectangle à coins arrondis 86"/>
            <p:cNvSpPr/>
            <p:nvPr/>
          </p:nvSpPr>
          <p:spPr>
            <a:xfrm>
              <a:off x="8252618" y="1448732"/>
              <a:ext cx="3113350" cy="849630"/>
            </a:xfrm>
            <a:prstGeom prst="roundRect">
              <a:avLst/>
            </a:prstGeom>
            <a:solidFill>
              <a:srgbClr val="FFFFE7"/>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i="1" dirty="0">
                  <a:solidFill>
                    <a:schemeClr val="accent2"/>
                  </a:solidFill>
                </a:rPr>
                <a:t>1) L'Office international refuse</a:t>
              </a:r>
              <a:r>
                <a:rPr lang="fr-FR" sz="1200" dirty="0">
                  <a:solidFill>
                    <a:schemeClr val="accent2"/>
                  </a:solidFill>
                </a:rPr>
                <a:t> </a:t>
              </a:r>
              <a:r>
                <a:rPr lang="fr-FR" sz="1200" b="1" i="1" dirty="0">
                  <a:solidFill>
                    <a:schemeClr val="accent2"/>
                  </a:solidFill>
                </a:rPr>
                <a:t>votre candidature</a:t>
              </a:r>
              <a:r>
                <a:rPr lang="fr-FR" sz="1200" dirty="0">
                  <a:solidFill>
                    <a:schemeClr val="accent2"/>
                  </a:solidFill>
                </a:rPr>
                <a:t>.</a:t>
              </a:r>
              <a:endParaRPr lang="fr-FR" sz="1200" i="1" dirty="0">
                <a:solidFill>
                  <a:srgbClr val="FF0000"/>
                </a:solidFill>
              </a:endParaRPr>
            </a:p>
          </p:txBody>
        </p:sp>
        <p:sp>
          <p:nvSpPr>
            <p:cNvPr id="13" name="Rectangle : coins arrondis 12"/>
            <p:cNvSpPr/>
            <p:nvPr/>
          </p:nvSpPr>
          <p:spPr>
            <a:xfrm>
              <a:off x="8129738" y="2488666"/>
              <a:ext cx="3331524" cy="1576720"/>
            </a:xfrm>
            <a:prstGeom prst="roundRect">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rgbClr val="051887"/>
                  </a:solidFill>
                </a:rPr>
                <a:t>2) L'Office International approuve votre candidature MAIS ne soutient pas</a:t>
              </a:r>
              <a:r>
                <a:rPr lang="fr-FR" sz="1200" dirty="0">
                  <a:solidFill>
                    <a:srgbClr val="051887"/>
                  </a:solidFill>
                </a:rPr>
                <a:t> votre </a:t>
              </a:r>
              <a:r>
                <a:rPr lang="fr-FR" sz="1200" dirty="0">
                  <a:solidFill>
                    <a:schemeClr val="accent2"/>
                  </a:solidFill>
                </a:rPr>
                <a:t>demande de bourse Eiffel.</a:t>
              </a:r>
              <a:endParaRPr lang="fr-FR" sz="1200" dirty="0">
                <a:solidFill>
                  <a:schemeClr val="accent2"/>
                </a:solidFill>
              </a:endParaRPr>
            </a:p>
            <a:p>
              <a:r>
                <a:rPr lang="fr-FR" sz="1200" dirty="0">
                  <a:solidFill>
                    <a:schemeClr val="accent2"/>
                  </a:solidFill>
                </a:rPr>
                <a:t>Vous pouvez vous inscrire en septembre 2025 </a:t>
              </a:r>
              <a:r>
                <a:rPr lang="fr-FR" sz="1200" i="1" dirty="0">
                  <a:solidFill>
                    <a:schemeClr val="accent2"/>
                  </a:solidFill>
                </a:rPr>
                <a:t>et chercher d'</a:t>
              </a:r>
              <a:r>
                <a:rPr lang="fr-FR" sz="1200" i="1" dirty="0">
                  <a:solidFill>
                    <a:schemeClr val="accent2"/>
                  </a:solidFill>
                  <a:hlinkClick r:id="rId3"/>
                </a:rPr>
                <a:t>autres bourses pour financer vos études en France</a:t>
              </a:r>
              <a:r>
                <a:rPr lang="fr-FR" sz="1200" i="1" dirty="0">
                  <a:solidFill>
                    <a:schemeClr val="accent2"/>
                  </a:solidFill>
                </a:rPr>
                <a:t>.</a:t>
              </a:r>
              <a:endParaRPr lang="fr-FR" sz="1200" dirty="0">
                <a:solidFill>
                  <a:schemeClr val="accent2"/>
                </a:solidFill>
              </a:endParaRPr>
            </a:p>
            <a:p>
              <a:r>
                <a:rPr lang="fr-FR" sz="1200" dirty="0">
                  <a:solidFill>
                    <a:srgbClr val="051887"/>
                  </a:solidFill>
                </a:rPr>
                <a:t>Constituez votre dossier et envoyez-le à Campus France !</a:t>
              </a:r>
              <a:endParaRPr lang="fr-FR" sz="1200" dirty="0">
                <a:solidFill>
                  <a:srgbClr val="051887"/>
                </a:solidFill>
              </a:endParaRPr>
            </a:p>
          </p:txBody>
        </p:sp>
        <p:sp>
          <p:nvSpPr>
            <p:cNvPr id="53" name="Rectangle à coins arrondis 29"/>
            <p:cNvSpPr/>
            <p:nvPr/>
          </p:nvSpPr>
          <p:spPr>
            <a:xfrm>
              <a:off x="8269369" y="480992"/>
              <a:ext cx="3183984" cy="776752"/>
            </a:xfrm>
            <a:prstGeom prst="roundRect">
              <a:avLst/>
            </a:prstGeom>
            <a:solidFill>
              <a:schemeClr val="bg1"/>
            </a:solidFill>
            <a:ln w="6350">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FF0000"/>
                  </a:solidFill>
                  <a:latin typeface="Calibri" panose="020F0502020204030204" pitchFamily="34" charset="0"/>
                  <a:cs typeface="Calibri" panose="020F0502020204030204" pitchFamily="34" charset="0"/>
                </a:rPr>
                <a:t>3 réponses possibles</a:t>
              </a:r>
              <a:endParaRPr lang="fr-FR" sz="1400" b="1" dirty="0">
                <a:solidFill>
                  <a:srgbClr val="FF0000"/>
                </a:solidFill>
                <a:latin typeface="Calibri" panose="020F0502020204030204" pitchFamily="34" charset="0"/>
                <a:cs typeface="Calibri" panose="020F0502020204030204" pitchFamily="34" charset="0"/>
              </a:endParaRPr>
            </a:p>
            <a:p>
              <a:pPr algn="ctr"/>
              <a:r>
                <a:rPr lang="fr-FR" sz="1400" dirty="0">
                  <a:solidFill>
                    <a:srgbClr val="FF0000"/>
                  </a:solidFill>
                  <a:latin typeface="Calibri" panose="020F0502020204030204" pitchFamily="34" charset="0"/>
                  <a:cs typeface="Calibri" panose="020F0502020204030204" pitchFamily="34" charset="0"/>
                </a:rPr>
                <a:t>disponibles sur </a:t>
              </a:r>
              <a:r>
                <a:rPr lang="fr-FR" sz="1400" dirty="0" err="1">
                  <a:solidFill>
                    <a:srgbClr val="FF0000"/>
                  </a:solidFill>
                  <a:latin typeface="Calibri" panose="020F0502020204030204" pitchFamily="34" charset="0"/>
                  <a:cs typeface="Calibri" panose="020F0502020204030204" pitchFamily="34" charset="0"/>
                </a:rPr>
                <a:t>eCandidature</a:t>
              </a:r>
              <a:r>
                <a:rPr lang="fr-FR" sz="1400" b="1" dirty="0" err="1">
                  <a:solidFill>
                    <a:srgbClr val="FF0000"/>
                  </a:solidFill>
                  <a:latin typeface="Calibri" panose="020F0502020204030204" pitchFamily="34" charset="0"/>
                  <a:cs typeface="Calibri" panose="020F0502020204030204" pitchFamily="34" charset="0"/>
                </a:rPr>
                <a:t>s</a:t>
              </a:r>
              <a:endParaRPr lang="fr-FR" sz="1400" b="1" dirty="0">
                <a:solidFill>
                  <a:srgbClr val="FF0000"/>
                </a:solidFill>
                <a:latin typeface="Calibri" panose="020F0502020204030204" pitchFamily="34" charset="0"/>
                <a:cs typeface="Calibri" panose="020F0502020204030204" pitchFamily="34" charset="0"/>
              </a:endParaRPr>
            </a:p>
            <a:p>
              <a:pPr algn="ctr"/>
              <a:r>
                <a:rPr lang="fr-FR" sz="1400" b="1" dirty="0">
                  <a:solidFill>
                    <a:srgbClr val="FF0000"/>
                  </a:solidFill>
                  <a:latin typeface="Calibri" panose="020F0502020204030204" pitchFamily="34" charset="0"/>
                  <a:cs typeface="Calibri" panose="020F0502020204030204" pitchFamily="34" charset="0"/>
                </a:rPr>
                <a:t>le 2 décembre 2024</a:t>
              </a:r>
              <a:endParaRPr lang="fr-FR" sz="1400" b="1" dirty="0">
                <a:solidFill>
                  <a:srgbClr val="FF0000"/>
                </a:solidFill>
                <a:latin typeface="Calibri" panose="020F0502020204030204" pitchFamily="34" charset="0"/>
                <a:cs typeface="Calibri" panose="020F0502020204030204" pitchFamily="34" charset="0"/>
              </a:endParaRPr>
            </a:p>
            <a:p>
              <a:pPr algn="ctr"/>
              <a:r>
                <a:rPr lang="fr-FR" sz="1400" dirty="0">
                  <a:solidFill>
                    <a:srgbClr val="FF0000"/>
                  </a:solidFill>
                  <a:latin typeface="Calibri" panose="020F0502020204030204" pitchFamily="34" charset="0"/>
                  <a:cs typeface="Calibri" panose="020F0502020204030204" pitchFamily="34" charset="0"/>
                </a:rPr>
                <a:t> (vérifiez vos e-mails !)</a:t>
              </a:r>
              <a:endParaRPr lang="fr-FR" sz="1200" dirty="0">
                <a:solidFill>
                  <a:srgbClr val="FF0000"/>
                </a:solidFill>
                <a:latin typeface="Calibri" panose="020F0502020204030204" pitchFamily="34" charset="0"/>
                <a:cs typeface="Calibri" panose="020F0502020204030204" pitchFamily="34" charset="0"/>
              </a:endParaRPr>
            </a:p>
          </p:txBody>
        </p:sp>
      </p:grpSp>
      <p:cxnSp>
        <p:nvCxnSpPr>
          <p:cNvPr id="100" name="Connecteur : en arc 99"/>
          <p:cNvCxnSpPr>
            <a:stCxn id="13" idx="1"/>
          </p:cNvCxnSpPr>
          <p:nvPr/>
        </p:nvCxnSpPr>
        <p:spPr>
          <a:xfrm rot="10800000" flipV="1">
            <a:off x="6509464" y="3527544"/>
            <a:ext cx="349598" cy="2205712"/>
          </a:xfrm>
          <a:prstGeom prst="curvedConnector2">
            <a:avLst/>
          </a:prstGeom>
          <a:ln w="2857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onnecteur droit avec flèche 75"/>
          <p:cNvCxnSpPr/>
          <p:nvPr/>
        </p:nvCxnSpPr>
        <p:spPr>
          <a:xfrm>
            <a:off x="8720333" y="5661247"/>
            <a:ext cx="504662" cy="56124"/>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81" name="Connecteur droit avec flèche 80"/>
          <p:cNvCxnSpPr>
            <a:stCxn id="84" idx="2"/>
          </p:cNvCxnSpPr>
          <p:nvPr/>
        </p:nvCxnSpPr>
        <p:spPr>
          <a:xfrm flipH="1">
            <a:off x="8317430" y="5661247"/>
            <a:ext cx="360834" cy="72009"/>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cteur : en arc 70"/>
          <p:cNvCxnSpPr/>
          <p:nvPr/>
        </p:nvCxnSpPr>
        <p:spPr>
          <a:xfrm>
            <a:off x="10420325" y="4038640"/>
            <a:ext cx="331978" cy="1771099"/>
          </a:xfrm>
          <a:prstGeom prst="curvedConnector2">
            <a:avLst/>
          </a:prstGeom>
          <a:ln w="28575">
            <a:solidFill>
              <a:srgbClr val="DC5130"/>
            </a:solidFill>
            <a:tailEnd type="triangle"/>
          </a:ln>
        </p:spPr>
        <p:style>
          <a:lnRef idx="1">
            <a:schemeClr val="accent1"/>
          </a:lnRef>
          <a:fillRef idx="0">
            <a:schemeClr val="accent1"/>
          </a:fillRef>
          <a:effectRef idx="0">
            <a:schemeClr val="accent1"/>
          </a:effectRef>
          <a:fontRef idx="minor">
            <a:schemeClr val="tx1"/>
          </a:fontRef>
        </p:style>
      </p:cxnSp>
      <p:cxnSp>
        <p:nvCxnSpPr>
          <p:cNvPr id="92" name="Connecteur : en arc 91"/>
          <p:cNvCxnSpPr>
            <a:stCxn id="70" idx="3"/>
            <a:endCxn id="53" idx="1"/>
          </p:cNvCxnSpPr>
          <p:nvPr/>
        </p:nvCxnSpPr>
        <p:spPr>
          <a:xfrm flipV="1">
            <a:off x="5035038" y="1119886"/>
            <a:ext cx="1974109" cy="3455388"/>
          </a:xfrm>
          <a:prstGeom prst="curvedConnector3">
            <a:avLst>
              <a:gd name="adj1" fmla="val 50000"/>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a:endCxn id="50" idx="0"/>
          </p:cNvCxnSpPr>
          <p:nvPr/>
        </p:nvCxnSpPr>
        <p:spPr>
          <a:xfrm flipH="1">
            <a:off x="2891645" y="1493214"/>
            <a:ext cx="13358" cy="152032"/>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1"/>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FAQ technique </a:t>
            </a:r>
            <a:r>
              <a:rPr lang="fr-FR" sz="3600" kern="0" dirty="0" err="1">
                <a:solidFill>
                  <a:schemeClr val="bg1"/>
                </a:solidFill>
                <a:latin typeface="Calibri" panose="020F0502020204030204" pitchFamily="34" charset="0"/>
                <a:cs typeface="Calibri" panose="020F0502020204030204" pitchFamily="34" charset="0"/>
              </a:rPr>
              <a:t>eCandidatures</a:t>
            </a:r>
            <a:endParaRPr lang="fr-FR" sz="3600" kern="0" dirty="0">
              <a:solidFill>
                <a:schemeClr val="bg1"/>
              </a:solidFill>
              <a:latin typeface="Calibri" panose="020F0502020204030204" pitchFamily="34" charset="0"/>
              <a:cs typeface="Calibri" panose="020F0502020204030204" pitchFamily="34" charset="0"/>
            </a:endParaRPr>
          </a:p>
        </p:txBody>
      </p:sp>
      <p:sp>
        <p:nvSpPr>
          <p:cNvPr id="2" name="ZoneTexte 1"/>
          <p:cNvSpPr txBox="1"/>
          <p:nvPr/>
        </p:nvSpPr>
        <p:spPr>
          <a:xfrm>
            <a:off x="335360" y="1231007"/>
            <a:ext cx="11233248" cy="5570756"/>
          </a:xfrm>
          <a:prstGeom prst="rect">
            <a:avLst/>
          </a:prstGeom>
          <a:noFill/>
        </p:spPr>
        <p:txBody>
          <a:bodyPr wrap="square" rtlCol="0">
            <a:spAutoFit/>
          </a:bodyPr>
          <a:lstStyle/>
          <a:p>
            <a:r>
              <a:rPr lang="fr-FR" sz="1600" dirty="0"/>
              <a:t>- </a:t>
            </a:r>
            <a:r>
              <a:rPr lang="fr-FR" sz="1600" i="1" u="sng" dirty="0"/>
              <a:t>Je ne peux pas me connecter, le site web affiche un message d'erreur : </a:t>
            </a:r>
            <a:r>
              <a:rPr lang="fr-FR" sz="1600" u="sng" dirty="0"/>
              <a:t>Erreur à la validation du compte</a:t>
            </a:r>
            <a:r>
              <a:rPr lang="fr-FR" sz="1600" i="1" u="sng" dirty="0"/>
              <a:t>".</a:t>
            </a:r>
            <a:br>
              <a:rPr lang="fr-FR" sz="1600" dirty="0"/>
            </a:br>
            <a:endParaRPr lang="fr-FR" sz="1600" dirty="0"/>
          </a:p>
          <a:p>
            <a:pPr marL="285750" indent="-285750">
              <a:buFont typeface="Arial" panose="020B0604020202020204" pitchFamily="34" charset="0"/>
              <a:buChar char="•"/>
            </a:pPr>
            <a:endParaRPr lang="en-US" sz="1600" i="1"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Selon votre navigateur ou votre fournisseur de courrier électronique, le lien que vous recevez dans le courrier électronique automatisé pour valider votre compte peut ne pas fonctionner. Vous devez fermer </a:t>
            </a:r>
            <a:r>
              <a:rPr lang="fr-FR" sz="1600" dirty="0" err="1">
                <a:latin typeface="Calibri" panose="020F0502020204030204" pitchFamily="34" charset="0"/>
                <a:cs typeface="Calibri" panose="020F0502020204030204" pitchFamily="34" charset="0"/>
              </a:rPr>
              <a:t>eCandidatures</a:t>
            </a:r>
            <a:r>
              <a:rPr lang="fr-FR" sz="1600" dirty="0">
                <a:latin typeface="Calibri" panose="020F0502020204030204" pitchFamily="34" charset="0"/>
                <a:cs typeface="Calibri" panose="020F0502020204030204" pitchFamily="34" charset="0"/>
              </a:rPr>
              <a:t> (s'il est déjà ouvert), puis copier l'adresse URL et la coller dans votre navigateur. N'hésitez pas à essayer un autre navigateur.</a:t>
            </a:r>
            <a:endParaRPr lang="fr-FR"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  </a:t>
            </a:r>
            <a:endParaRPr lang="en-US" sz="1600" dirty="0">
              <a:latin typeface="Calibri" panose="020F0502020204030204" pitchFamily="34" charset="0"/>
              <a:cs typeface="Calibri" panose="020F0502020204030204" pitchFamily="34" charset="0"/>
            </a:endParaRPr>
          </a:p>
          <a:p>
            <a:r>
              <a:rPr lang="fr-FR" sz="1600" dirty="0"/>
              <a:t>- </a:t>
            </a:r>
            <a:r>
              <a:rPr lang="fr-FR" sz="1600" i="1" u="sng" dirty="0"/>
              <a:t>Je ne peux pas télécharger mes documents car ils sont trop volumineux.</a:t>
            </a:r>
            <a:endParaRPr lang="fr-FR" sz="1600" dirty="0"/>
          </a:p>
          <a:p>
            <a:pPr marL="285750" indent="-285750">
              <a:buFont typeface="Arial" panose="020B0604020202020204" pitchFamily="34" charset="0"/>
              <a:buChar char="•"/>
            </a:pPr>
            <a:endParaRPr lang="en-US" sz="1600" i="1"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En effet, vous devez télécharger un seul fichier PDF (ou au format JPEG/PNG) qui ne doit pas dépasser 2 Mo.</a:t>
            </a:r>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Pour fusionner ou compresser vos documents, vous pouvez utiliser des outils en ligne gratuits fournis par des sites web tels que PDF2GO ou </a:t>
            </a:r>
            <a:r>
              <a:rPr lang="fr-FR" sz="1600" dirty="0" err="1">
                <a:latin typeface="Calibri" panose="020F0502020204030204" pitchFamily="34" charset="0"/>
                <a:cs typeface="Calibri" panose="020F0502020204030204" pitchFamily="34" charset="0"/>
              </a:rPr>
              <a:t>IlovePDF</a:t>
            </a:r>
            <a:r>
              <a:rPr lang="fr-FR" sz="1600" dirty="0">
                <a:latin typeface="Calibri" panose="020F0502020204030204" pitchFamily="34" charset="0"/>
                <a:cs typeface="Calibri" panose="020F0502020204030204" pitchFamily="34" charset="0"/>
              </a:rPr>
              <a:t>.</a:t>
            </a:r>
            <a:endParaRPr lang="fr-FR"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r>
              <a:rPr lang="fr-FR" sz="1600" dirty="0"/>
              <a:t>- </a:t>
            </a:r>
            <a:r>
              <a:rPr lang="fr-FR" sz="1600" i="1" u="sng" dirty="0"/>
              <a:t>Je ne peux rien modifier dans mon fichier de demande parce qu'il est "bloqué par un autre utilisateur".</a:t>
            </a:r>
            <a:endParaRPr lang="fr-FR" sz="1600" dirty="0"/>
          </a:p>
          <a:p>
            <a:pPr marL="285750" indent="-285750">
              <a:buFont typeface="Arial" panose="020B0604020202020204" pitchFamily="34" charset="0"/>
              <a:buChar char="•"/>
            </a:pPr>
            <a:endParaRPr lang="en-US" sz="1600" i="1"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Vous avez dû ouvrir </a:t>
            </a:r>
            <a:r>
              <a:rPr lang="fr-FR" sz="1600" dirty="0" err="1">
                <a:latin typeface="Calibri" panose="020F0502020204030204" pitchFamily="34" charset="0"/>
                <a:cs typeface="Calibri" panose="020F0502020204030204" pitchFamily="34" charset="0"/>
              </a:rPr>
              <a:t>eCandidatures</a:t>
            </a:r>
            <a:r>
              <a:rPr lang="fr-FR" sz="1600" dirty="0">
                <a:latin typeface="Calibri" panose="020F0502020204030204" pitchFamily="34" charset="0"/>
                <a:cs typeface="Calibri" panose="020F0502020204030204" pitchFamily="34" charset="0"/>
              </a:rPr>
              <a:t> sur plusieurs pages ou dans différents navigateurs (ou fermer la page et la rouvrir immédiatement).</a:t>
            </a:r>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Vous devez vous déconnecter, tout fermer et ouvrir à nouveau </a:t>
            </a:r>
            <a:r>
              <a:rPr lang="fr-FR" sz="1600" dirty="0" err="1">
                <a:latin typeface="Calibri" panose="020F0502020204030204" pitchFamily="34" charset="0"/>
                <a:cs typeface="Calibri" panose="020F0502020204030204" pitchFamily="34" charset="0"/>
              </a:rPr>
              <a:t>eCandidatures</a:t>
            </a:r>
            <a:r>
              <a:rPr lang="fr-FR" sz="1600" dirty="0">
                <a:latin typeface="Calibri" panose="020F0502020204030204" pitchFamily="34" charset="0"/>
                <a:cs typeface="Calibri" panose="020F0502020204030204" pitchFamily="34" charset="0"/>
              </a:rPr>
              <a:t> après avoir attendu quelques minutes.</a:t>
            </a:r>
            <a:endParaRPr lang="en-US" sz="1600" dirty="0">
              <a:latin typeface="Calibri" panose="020F0502020204030204" pitchFamily="34" charset="0"/>
              <a:cs typeface="Calibri" panose="020F0502020204030204" pitchFamily="34" charset="0"/>
            </a:endParaRPr>
          </a:p>
          <a:p>
            <a:pPr algn="ctr"/>
            <a:endParaRPr lang="en-US" sz="1600" dirty="0">
              <a:latin typeface="Calibri" panose="020F0502020204030204" pitchFamily="34" charset="0"/>
              <a:cs typeface="Calibri" panose="020F0502020204030204" pitchFamily="34" charset="0"/>
            </a:endParaRPr>
          </a:p>
          <a:p>
            <a:pPr algn="ctr"/>
            <a:r>
              <a:rPr lang="fr-FR" sz="1600" b="1" dirty="0"/>
              <a:t>Si vous n'avez pas trouvé la réponse à votre question ici, n'hésitez pas à prendre contact avec le Bureau international en écrivant à Eiffel@ut-capitole.fr.</a:t>
            </a:r>
            <a:endParaRPr lang="fr-FR" sz="1600" dirty="0"/>
          </a:p>
          <a:p>
            <a:endParaRPr lang="en-US" b="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EDUNIVERSAL 2011 J Echevarria">
  <a:themeElements>
    <a:clrScheme name="New-Model-TSE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w-Model-TSEV2">
      <a:majorFont>
        <a:latin typeface="Verdana"/>
        <a:ea typeface=""/>
        <a:cs typeface="Arial"/>
      </a:majorFont>
      <a:minorFont>
        <a:latin typeface="Arial Unicode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New-Model-TSE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Model-TSEV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Model-TSEV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Model-TSEV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Model-TSEV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Model-TSEV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Model-TSEV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Model-TSEV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Model-TSEV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Model-TSEV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Model-TSEV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Model-TSEV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10530</Words>
  <Application>WPS Presentation</Application>
  <PresentationFormat>Grand écran</PresentationFormat>
  <Paragraphs>203</Paragraphs>
  <Slides>8</Slides>
  <Notes>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SimSun</vt:lpstr>
      <vt:lpstr>Wingdings</vt:lpstr>
      <vt:lpstr>Verdana</vt:lpstr>
      <vt:lpstr>Calibri</vt:lpstr>
      <vt:lpstr>Calibri Light</vt:lpstr>
      <vt:lpstr>Arial Unicode MS</vt:lpstr>
      <vt:lpstr>Microsoft YaHei</vt:lpstr>
      <vt:lpstr>EDUNIVERSAL 2011 J Echevarria</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Jean-Baptiste Grossetti</dc:creator>
  <cp:lastModifiedBy>ngence</cp:lastModifiedBy>
  <cp:revision>885</cp:revision>
  <cp:lastPrinted>2024-04-17T10:13:00Z</cp:lastPrinted>
  <dcterms:created xsi:type="dcterms:W3CDTF">2014-01-24T14:00:00Z</dcterms:created>
  <dcterms:modified xsi:type="dcterms:W3CDTF">2024-10-24T11:14:53Z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F00AD6D9672B4055A9C814ABB4C6453D_12</vt:lpwstr>
  </property>
  <property fmtid="{D5CDD505-2E9C-101B-9397-08002B2CF9AE}" pid="3" name="KSOProductBuildVer">
    <vt:lpwstr>1036-12.2.0.18283</vt:lpwstr>
  </property>
</Properties>
</file>