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3" r:id="rId2"/>
    <p:sldId id="452" r:id="rId3"/>
    <p:sldId id="444" r:id="rId4"/>
    <p:sldId id="445" r:id="rId5"/>
    <p:sldId id="447" r:id="rId6"/>
    <p:sldId id="446" r:id="rId7"/>
    <p:sldId id="450" r:id="rId8"/>
    <p:sldId id="451" r:id="rId9"/>
  </p:sldIdLst>
  <p:sldSz cx="12192000" cy="6858000"/>
  <p:notesSz cx="9928225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64">
          <p15:clr>
            <a:srgbClr val="A4A3A4"/>
          </p15:clr>
        </p15:guide>
        <p15:guide id="3" orient="horz" pos="2150">
          <p15:clr>
            <a:srgbClr val="A4A3A4"/>
          </p15:clr>
        </p15:guide>
        <p15:guide id="4" pos="312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mbach, Emmanuelle" initials="S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051887"/>
    <a:srgbClr val="CC3300"/>
    <a:srgbClr val="FFFFE7"/>
    <a:srgbClr val="DC5130"/>
    <a:srgbClr val="FFFEA4"/>
    <a:srgbClr val="061987"/>
    <a:srgbClr val="263170"/>
    <a:srgbClr val="376092"/>
    <a:srgbClr val="C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37" autoAdjust="0"/>
    <p:restoredTop sz="96408" autoAdjust="0"/>
  </p:normalViewPr>
  <p:slideViewPr>
    <p:cSldViewPr showGuides="1">
      <p:cViewPr varScale="1">
        <p:scale>
          <a:sx n="114" d="100"/>
          <a:sy n="114" d="100"/>
        </p:scale>
        <p:origin x="534" y="120"/>
      </p:cViewPr>
      <p:guideLst>
        <p:guide orient="horz" pos="2169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78"/>
      </p:cViewPr>
      <p:guideLst>
        <p:guide orient="horz" pos="3132"/>
        <p:guide pos="2164"/>
        <p:guide orient="horz" pos="215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3699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r">
              <a:defRPr sz="1200"/>
            </a:lvl1pPr>
          </a:lstStyle>
          <a:p>
            <a:fld id="{876C885A-7EE1-4B06-B56A-4DD7738A3C6D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3699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r">
              <a:defRPr sz="1200"/>
            </a:lvl1pPr>
          </a:lstStyle>
          <a:p>
            <a:fld id="{E8042A97-29BD-489F-A6E4-7232305753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3699" y="2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/>
          <a:lstStyle>
            <a:lvl1pPr algn="r">
              <a:defRPr sz="1200"/>
            </a:lvl1pPr>
          </a:lstStyle>
          <a:p>
            <a:fld id="{712707E5-3A0E-44C0-899C-B19B6D029C80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5" tIns="45682" rIns="91365" bIns="4568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825" y="3228902"/>
            <a:ext cx="7942579" cy="3058954"/>
          </a:xfrm>
          <a:prstGeom prst="rect">
            <a:avLst/>
          </a:prstGeom>
        </p:spPr>
        <p:txBody>
          <a:bodyPr vert="horz" lIns="91365" tIns="45682" rIns="91365" bIns="4568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3699" y="6456615"/>
            <a:ext cx="4302234" cy="339884"/>
          </a:xfrm>
          <a:prstGeom prst="rect">
            <a:avLst/>
          </a:prstGeom>
        </p:spPr>
        <p:txBody>
          <a:bodyPr vert="horz" lIns="91365" tIns="45682" rIns="91365" bIns="45682" rtlCol="0" anchor="b"/>
          <a:lstStyle>
            <a:lvl1pPr algn="r">
              <a:defRPr sz="1200"/>
            </a:lvl1pPr>
          </a:lstStyle>
          <a:p>
            <a:fld id="{D285A556-8AF6-4E73-BBB7-E2F1B5728AE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793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85A556-8AF6-4E73-BBB7-E2F1B5728AEC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417301" y="6489526"/>
            <a:ext cx="673100" cy="323850"/>
          </a:xfrm>
        </p:spPr>
        <p:txBody>
          <a:bodyPr/>
          <a:lstStyle>
            <a:lvl1pPr>
              <a:defRPr/>
            </a:lvl1pPr>
          </a:lstStyle>
          <a:p>
            <a:fld id="{9CE890D4-7D00-4984-8BC6-89D94F359BFB}" type="slidenum">
              <a:rPr lang="fr-FR">
                <a:solidFill>
                  <a:srgbClr val="FFFFFF"/>
                </a:solidFill>
              </a:rPr>
              <a:t>‹N°›</a:t>
            </a:fld>
            <a:r>
              <a:rPr lang="fr-FR" dirty="0">
                <a:solidFill>
                  <a:srgbClr val="FFFFFF"/>
                </a:solidFill>
              </a:rPr>
              <a:t>       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43339" y="6237312"/>
            <a:ext cx="172819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80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u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11417301" y="6489526"/>
            <a:ext cx="673100" cy="3238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CE890D4-7D00-4984-8BC6-89D94F359BFB}" type="slidenum">
              <a:rPr lang="fr-FR"/>
              <a:t>‹N°›</a:t>
            </a:fld>
            <a:r>
              <a:rPr lang="fr-FR" dirty="0"/>
              <a:t>          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143339" y="6237312"/>
            <a:ext cx="172819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7" y="162877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4"/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376587" y="6392268"/>
            <a:ext cx="719667" cy="3889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300" b="1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2DF0ED-60A6-4941-88C8-559D4E2B89CC}" type="slidenum">
              <a:rPr lang="fr-FR">
                <a:solidFill>
                  <a:srgbClr val="FFFFFF"/>
                </a:solidFill>
              </a:rPr>
              <a:t>‹N°›</a:t>
            </a:fld>
            <a:endParaRPr lang="fr-FR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+mj-lt"/>
          <a:ea typeface="Arial" panose="020B0604020202020204" pitchFamily="34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rgbClr val="4C84B1"/>
          </a:solidFill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Char char="•"/>
        <a:defRPr sz="2400">
          <a:solidFill>
            <a:srgbClr val="3D3D3D"/>
          </a:solidFill>
          <a:latin typeface="+mn-lt"/>
          <a:ea typeface="Arial" panose="020B0604020202020204" pitchFamily="34" charset="0"/>
          <a:cs typeface="+mn-cs"/>
        </a:defRPr>
      </a:lvl1pPr>
      <a:lvl2pPr marL="901700" indent="-37973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Font typeface="Arial" panose="020B0604020202020204" pitchFamily="34" charset="0"/>
        <a:buChar char="―"/>
        <a:defRPr sz="20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2pPr>
      <a:lvl3pPr marL="1497330" indent="-338455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Char char="o"/>
        <a:defRPr sz="24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3pPr>
      <a:lvl4pPr marL="1905000" indent="-228600" algn="l" rtl="0" eaLnBrk="1" fontAlgn="base" hangingPunct="1">
        <a:spcBef>
          <a:spcPct val="20000"/>
        </a:spcBef>
        <a:spcAft>
          <a:spcPct val="0"/>
        </a:spcAft>
        <a:buClr>
          <a:srgbClr val="4C84B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313305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696969"/>
          </a:solidFill>
          <a:latin typeface="+mn-lt"/>
          <a:ea typeface="Arial" panose="020B0604020202020204" pitchFamily="34" charset="0"/>
          <a:cs typeface="+mn-cs"/>
        </a:defRPr>
      </a:lvl5pPr>
      <a:lvl6pPr marL="27705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6pPr>
      <a:lvl7pPr marL="32277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7pPr>
      <a:lvl8pPr marL="36849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8pPr>
      <a:lvl9pPr marL="4142105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rgbClr val="696969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.jpeg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hyperlink" Target="https://v2-ecandidatures-tse.ut-capitole.fr/ecandidat-V2/#!accueilView" TargetMode="External"/><Relationship Id="rId5" Type="http://schemas.openxmlformats.org/officeDocument/2006/relationships/slide" Target="slide3.xml"/><Relationship Id="rId10" Type="http://schemas.openxmlformats.org/officeDocument/2006/relationships/slide" Target="slide8.xml"/><Relationship Id="rId4" Type="http://schemas.openxmlformats.org/officeDocument/2006/relationships/slide" Target="slide2.xml"/><Relationship Id="rId9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ampusfrance.org/system/files/medias/documents/2023-09/ENG_REGULATIONS_EIFFEL_SCHOLARSHIP_PROGRAM_2024.pdf" TargetMode="External"/><Relationship Id="rId4" Type="http://schemas.openxmlformats.org/officeDocument/2006/relationships/hyperlink" Target="https://www.campusfrance.org/en/france-excellence-eiffel-scholarship-progra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se-fr.eu/admissions?lang=en&amp;qt-embed_generic_tabs=2#qt-embed_generic_tabs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3803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Admission process : </a:t>
            </a:r>
            <a:r>
              <a:rPr lang="fr-FR" sz="20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Master’s</a:t>
            </a:r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Eiffel </a:t>
            </a:r>
            <a:r>
              <a:rPr lang="fr-FR" sz="20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 2026</a:t>
            </a:r>
          </a:p>
          <a:p>
            <a:r>
              <a:rPr lang="fr-FR" sz="20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Law, Computer Sciences, Administration and Communication, Information and Communication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695400" y="764705"/>
            <a:ext cx="11089232" cy="575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Dear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applicant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Thank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!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below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key 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campaign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Our service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compiled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document to guide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process.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strongly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advise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read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entirety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reaching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out: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receive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 lot of e-mails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campaigns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are open,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although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best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answer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enquiries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quickly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might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for us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back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Hopefully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all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answers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questions !</a:t>
            </a:r>
          </a:p>
          <a:p>
            <a:pPr algn="just"/>
            <a:endParaRPr lang="fr-FR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these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guidelines:</a:t>
            </a: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2: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the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+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Results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 dates 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3: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How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where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apply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 </a:t>
            </a:r>
            <a:r>
              <a:rPr lang="fr-FR" sz="1600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 action="ppaction://hlinksldjump"/>
              </a:rPr>
              <a:t>to </a:t>
            </a:r>
            <a:r>
              <a:rPr lang="fr-FR" sz="1600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Eiffel </a:t>
            </a: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4: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Creating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account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 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6" action="ppaction://hlinksldjump"/>
              </a:rPr>
              <a:t>eCandidatures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5: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Documents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needed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7" action="ppaction://hlinksldjump"/>
              </a:rPr>
              <a:t> for one application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6: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Filling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 in the extra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8" action="ppaction://hlinksldjump"/>
              </a:rPr>
              <a:t>form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7: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Sending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application +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What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happens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next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9" action="ppaction://hlinksldjump"/>
              </a:rPr>
              <a:t>?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65225" indent="180975">
              <a:buFont typeface="Arial" panose="020B0604020202020204" pitchFamily="34" charset="0"/>
              <a:buChar char="•"/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Page 8: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eCandidatures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technical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  <a:hlinkClick r:id="rId10" action="ppaction://hlinksldjump"/>
              </a:rPr>
              <a:t> FAQ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eCandidatures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11"/>
              </a:rPr>
              <a:t> platform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Law, Computer Sciences, Administration and Communication, Information and Communication</a:t>
            </a:r>
          </a:p>
          <a:p>
            <a:pPr algn="ctr"/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the Eiffel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concerned</a:t>
            </a:r>
            <a:endParaRPr lang="fr-FR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accessible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Octoberber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27 up </a:t>
            </a:r>
            <a:r>
              <a:rPr lang="fr-FR" sz="16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until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17th, 2025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able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create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information.</a:t>
            </a:r>
          </a:p>
          <a:p>
            <a:pPr algn="ctr"/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strongly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encourage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avoid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applying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at the last minute in case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deemed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incomplete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ctr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The International Office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not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accept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have been sent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i="1" u="sng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fr-FR" sz="1600" i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17th, 2025, 11:59 pm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Specificities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dates</a:t>
            </a: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263352" y="836712"/>
            <a:ext cx="7128792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sure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visit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our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webpage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and go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program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rules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before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applying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find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all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necessary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information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benefits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as the conditions to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apply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Eligible candidates must fit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following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criteria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8" name="Rectangle à coins arrondis 69"/>
          <p:cNvSpPr/>
          <p:nvPr/>
        </p:nvSpPr>
        <p:spPr>
          <a:xfrm>
            <a:off x="1040036" y="2523300"/>
            <a:ext cx="5199980" cy="2489876"/>
          </a:xfrm>
          <a:prstGeom prst="roundRect">
            <a:avLst/>
          </a:prstGeom>
          <a:solidFill>
            <a:schemeClr val="bg1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Born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after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March 31st, </a:t>
            </a:r>
            <a:r>
              <a:rPr lang="fr-FR" sz="15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1998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Foreign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nationals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if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French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citizenship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application </a:t>
            </a:r>
            <a:r>
              <a:rPr lang="fr-FR" sz="1500" u="sng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cannot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selected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the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to the French </a:t>
            </a:r>
            <a:r>
              <a:rPr lang="fr-FR" sz="15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education</a:t>
            </a:r>
            <a:r>
              <a:rPr lang="fr-FR" sz="15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system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students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currently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studying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studied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France are no longer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eligible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FR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Excellent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academic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5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5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5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à coins arrondis 69"/>
          <p:cNvSpPr/>
          <p:nvPr/>
        </p:nvSpPr>
        <p:spPr>
          <a:xfrm>
            <a:off x="8256240" y="1412776"/>
            <a:ext cx="3384376" cy="4392488"/>
          </a:xfrm>
          <a:prstGeom prst="roundRect">
            <a:avLst/>
          </a:prstGeom>
          <a:solidFill>
            <a:schemeClr val="bg1"/>
          </a:solidFill>
          <a:ln>
            <a:solidFill>
              <a:srgbClr val="CC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Admission </a:t>
            </a:r>
            <a:r>
              <a:rPr lang="fr-FR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endParaRPr lang="fr-FR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admission and Eiffel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selection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available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</a:t>
            </a:r>
            <a:r>
              <a:rPr lang="fr-FR" sz="1600" b="1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April, 2026</a:t>
            </a:r>
            <a:r>
              <a:rPr lang="fr-FR" sz="16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Eiffel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attributions are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expected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early</a:t>
            </a:r>
            <a:r>
              <a:rPr lang="fr-FR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April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let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know as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soon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as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hear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back </a:t>
            </a:r>
            <a:r>
              <a:rPr lang="fr-FR" sz="16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fr-FR" sz="16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Campus France.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7752184" y="1268760"/>
            <a:ext cx="0" cy="489654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63352" y="5214915"/>
            <a:ext cx="7128792" cy="1531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can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u="sng" dirty="0">
                <a:latin typeface="Calibri" panose="020F0502020204030204" pitchFamily="34" charset="0"/>
                <a:cs typeface="Calibri" panose="020F0502020204030204" pitchFamily="34" charset="0"/>
              </a:rPr>
              <a:t>support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600" b="1" dirty="0">
                <a:latin typeface="Calibri" panose="020F0502020204030204" pitchFamily="34" charset="0"/>
                <a:cs typeface="Calibri" panose="020F0502020204030204" pitchFamily="34" charset="0"/>
              </a:rPr>
              <a:t> application for the Eiffel </a:t>
            </a:r>
            <a:r>
              <a:rPr lang="fr-FR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scholarship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but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part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have in the process.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send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the applications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selected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to Campus France,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they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be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reviewed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by a national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selection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and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apply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à coins arrondis 10"/>
          <p:cNvSpPr/>
          <p:nvPr/>
        </p:nvSpPr>
        <p:spPr>
          <a:xfrm>
            <a:off x="839470" y="1487805"/>
            <a:ext cx="9736455" cy="2874645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Apply to UT Capitole via </a:t>
            </a:r>
            <a:r>
              <a:rPr lang="fr-FR" sz="14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fr-FR" sz="14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platform : </a:t>
            </a:r>
          </a:p>
          <a:p>
            <a:pPr algn="ctr"/>
            <a:endParaRPr lang="fr-FR" sz="1400" i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https://v2-ecandidatures-ut1.ut-capitole.fr/ecandidat-V2/#!accueilView</a:t>
            </a:r>
          </a:p>
          <a:p>
            <a:pPr algn="ctr"/>
            <a:endParaRPr lang="fr-FR" sz="14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application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procedure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detailed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pages.</a:t>
            </a:r>
          </a:p>
          <a:p>
            <a:pPr algn="ctr"/>
            <a:endParaRPr lang="fr-FR" sz="14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Start by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then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click on the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received</a:t>
            </a:r>
            <a:r>
              <a:rPr lang="fr-FR" sz="14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e-mail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address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valid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a </a:t>
            </a:r>
            <a:r>
              <a:rPr lang="fr-FR" sz="14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limited</a:t>
            </a:r>
            <a:r>
              <a:rPr lang="fr-FR" sz="14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time).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Connecteur : en arc 40"/>
          <p:cNvCxnSpPr>
            <a:endCxn id="23" idx="3"/>
          </p:cNvCxnSpPr>
          <p:nvPr/>
        </p:nvCxnSpPr>
        <p:spPr>
          <a:xfrm rot="5400000">
            <a:off x="7644208" y="5531942"/>
            <a:ext cx="766748" cy="412429"/>
          </a:xfrm>
          <a:prstGeom prst="curvedConnector2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11424592" y="3387144"/>
            <a:ext cx="0" cy="133800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67408" y="3387145"/>
            <a:ext cx="0" cy="1971265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Creating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account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Espace réservé du contenu 2"/>
          <p:cNvSpPr txBox="1"/>
          <p:nvPr/>
        </p:nvSpPr>
        <p:spPr>
          <a:xfrm>
            <a:off x="-1968938" y="548823"/>
            <a:ext cx="11449272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•"/>
              <a:defRPr sz="2400">
                <a:solidFill>
                  <a:srgbClr val="3D3D3D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901700" indent="-37973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―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2pPr>
            <a:lvl3pPr marL="1497330" indent="-3384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o"/>
              <a:defRPr sz="24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3pPr>
            <a:lvl4pPr marL="1905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+mn-cs"/>
              </a:defRPr>
            </a:lvl4pPr>
            <a:lvl5pPr marL="231330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5pPr>
            <a:lvl6pPr marL="27705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6pPr>
            <a:lvl7pPr marL="32277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7pPr>
            <a:lvl8pPr marL="36849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8pPr>
            <a:lvl9pPr marL="41421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9pPr>
          </a:lstStyle>
          <a:p>
            <a:pPr marL="0" indent="0">
              <a:buClr>
                <a:srgbClr val="263170"/>
              </a:buClr>
              <a:buSzPct val="99000"/>
              <a:buNone/>
            </a:pPr>
            <a:endParaRPr lang="fr-FR" kern="0" dirty="0">
              <a:solidFill>
                <a:srgbClr val="263170"/>
              </a:solidFill>
              <a:latin typeface="Calibri Light" panose="020F0302020204030204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79376" y="2564904"/>
            <a:ext cx="4176464" cy="834482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Info.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 the INE section empty </a:t>
            </a:r>
          </a:p>
          <a:p>
            <a:pPr algn="just"/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(only former students of the French education system have it).</a:t>
            </a:r>
            <a:endParaRPr lang="fr-FR" sz="12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69"/>
          <p:cNvSpPr/>
          <p:nvPr/>
        </p:nvSpPr>
        <p:spPr>
          <a:xfrm>
            <a:off x="1544320" y="715645"/>
            <a:ext cx="8742045" cy="978535"/>
          </a:xfrm>
          <a:prstGeom prst="roundRect">
            <a:avLst/>
          </a:prstGeom>
          <a:solidFill>
            <a:schemeClr val="bg1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Before being able to work on your application, you must fill in your information </a:t>
            </a:r>
          </a:p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clicking on the different items showing in the column on the left.</a:t>
            </a:r>
          </a:p>
          <a:p>
            <a:pPr algn="ctr"/>
            <a:r>
              <a:rPr lang="en-US" sz="14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Here are some instructions to help you.</a:t>
            </a:r>
          </a:p>
        </p:txBody>
      </p:sp>
      <p:grpSp>
        <p:nvGrpSpPr>
          <p:cNvPr id="14" name="Groupe 13"/>
          <p:cNvGrpSpPr/>
          <p:nvPr/>
        </p:nvGrpSpPr>
        <p:grpSpPr>
          <a:xfrm>
            <a:off x="479425" y="1823720"/>
            <a:ext cx="5544820" cy="546100"/>
            <a:chOff x="1826730" y="715486"/>
            <a:chExt cx="5069493" cy="639429"/>
          </a:xfrm>
        </p:grpSpPr>
        <p:sp>
          <p:nvSpPr>
            <p:cNvPr id="15" name="Rectangle à coins arrondis 69"/>
            <p:cNvSpPr/>
            <p:nvPr/>
          </p:nvSpPr>
          <p:spPr>
            <a:xfrm>
              <a:off x="1826730" y="715486"/>
              <a:ext cx="5069493" cy="63942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 algn="just">
                <a:buFont typeface="Arial" panose="020B0604020202020204" pitchFamily="34" charset="0"/>
                <a:buChar char="•"/>
              </a:pPr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Note that you can change the language in the home screen (“</a:t>
              </a:r>
              <a:r>
                <a:rPr lang="en-US" sz="1200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accueil</a:t>
              </a:r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”).</a:t>
              </a:r>
            </a:p>
          </p:txBody>
        </p:sp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132327" y="815652"/>
              <a:ext cx="676369" cy="447737"/>
            </a:xfrm>
            <a:prstGeom prst="rect">
              <a:avLst/>
            </a:prstGeom>
          </p:spPr>
        </p:pic>
      </p:grpSp>
      <p:sp>
        <p:nvSpPr>
          <p:cNvPr id="17" name="Rectangle à coins arrondis 17"/>
          <p:cNvSpPr/>
          <p:nvPr/>
        </p:nvSpPr>
        <p:spPr>
          <a:xfrm>
            <a:off x="479376" y="3789040"/>
            <a:ext cx="5544616" cy="1201867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2) Baccalauréat 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(Name of the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secondary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diploma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degree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France)</a:t>
            </a:r>
            <a:endParaRPr lang="fr-FR" sz="12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Tick “I have the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baccalauréat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equivalent qualification”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Then “0031 –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titre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étranger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admis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equivalence” (equivalent foreign diploma). </a:t>
            </a:r>
          </a:p>
          <a:p>
            <a:pPr marL="171450" indent="-1714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specify your grade: </a:t>
            </a:r>
            <a:r>
              <a:rPr lang="en-US" sz="1200" i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Très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Bien 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 A+, 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A, </a:t>
            </a:r>
            <a:r>
              <a:rPr lang="en-US" sz="1200" i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Assez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bien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B, and </a:t>
            </a:r>
            <a:r>
              <a:rPr lang="en-US" sz="1200" i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Passable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is C.</a:t>
            </a:r>
          </a:p>
        </p:txBody>
      </p:sp>
      <p:sp>
        <p:nvSpPr>
          <p:cNvPr id="19" name="Rectangle à coins arrondis 17"/>
          <p:cNvSpPr/>
          <p:nvPr/>
        </p:nvSpPr>
        <p:spPr>
          <a:xfrm>
            <a:off x="530587" y="5358410"/>
            <a:ext cx="2016224" cy="59087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curriculum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Leave the section empty</a:t>
            </a:r>
          </a:p>
        </p:txBody>
      </p:sp>
      <p:sp>
        <p:nvSpPr>
          <p:cNvPr id="20" name="Rectangle à coins arrondis 17"/>
          <p:cNvSpPr/>
          <p:nvPr/>
        </p:nvSpPr>
        <p:spPr>
          <a:xfrm>
            <a:off x="6474460" y="1908810"/>
            <a:ext cx="5252085" cy="148590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4)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course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Indicate all the studies you followed after secondary school (Bachelor’s and/or Master’s).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Choose “</a:t>
            </a:r>
            <a:r>
              <a:rPr lang="en-US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Licence</a:t>
            </a: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for a Bachelor’s degree and “Master” for a Master’s degree.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Specify the title of your degree in “Course description”</a:t>
            </a:r>
          </a:p>
        </p:txBody>
      </p:sp>
      <p:sp>
        <p:nvSpPr>
          <p:cNvPr id="21" name="Rectangle à coins arrondis 17"/>
          <p:cNvSpPr/>
          <p:nvPr/>
        </p:nvSpPr>
        <p:spPr>
          <a:xfrm>
            <a:off x="7316470" y="3606165"/>
            <a:ext cx="4396105" cy="902970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5) On-the-job training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Recommended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optional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section.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internship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trainee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positions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have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2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à coins arrondis 17"/>
          <p:cNvSpPr/>
          <p:nvPr/>
        </p:nvSpPr>
        <p:spPr>
          <a:xfrm>
            <a:off x="7945295" y="4725144"/>
            <a:ext cx="3767329" cy="903021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6) Professional </a:t>
            </a:r>
            <a:r>
              <a:rPr lang="fr-FR" sz="1300" b="1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experience</a:t>
            </a:r>
            <a:r>
              <a:rPr lang="fr-FR" sz="13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Recommended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but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optional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section.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jobs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may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have </a:t>
            </a:r>
            <a:r>
              <a:rPr lang="fr-FR" sz="1200" dirty="0" err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200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à coins arrondis 17"/>
          <p:cNvSpPr/>
          <p:nvPr/>
        </p:nvSpPr>
        <p:spPr>
          <a:xfrm>
            <a:off x="4037709" y="5642645"/>
            <a:ext cx="3783658" cy="957769"/>
          </a:xfrm>
          <a:prstGeom prst="roundRect">
            <a:avLst/>
          </a:prstGeom>
          <a:solidFill>
            <a:schemeClr val="accent5"/>
          </a:solidFill>
          <a:ln>
            <a:solidFill>
              <a:srgbClr val="0619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account is ready!</a:t>
            </a:r>
          </a:p>
          <a:p>
            <a:pPr algn="ctr"/>
            <a:r>
              <a:rPr lang="en-US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can now click on “Applications” to select the Master’s program of your choice.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Connecteur droit 56"/>
          <p:cNvCxnSpPr>
            <a:stCxn id="4" idx="3"/>
          </p:cNvCxnSpPr>
          <p:nvPr/>
        </p:nvCxnSpPr>
        <p:spPr>
          <a:xfrm>
            <a:off x="3995959" y="1563439"/>
            <a:ext cx="659881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endCxn id="35" idx="3"/>
          </p:cNvCxnSpPr>
          <p:nvPr/>
        </p:nvCxnSpPr>
        <p:spPr>
          <a:xfrm flipH="1">
            <a:off x="3995959" y="6011578"/>
            <a:ext cx="446633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36" idx="2"/>
            <a:endCxn id="43" idx="0"/>
          </p:cNvCxnSpPr>
          <p:nvPr/>
        </p:nvCxnSpPr>
        <p:spPr>
          <a:xfrm>
            <a:off x="7208486" y="2714385"/>
            <a:ext cx="0" cy="1674495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Documents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needed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one application</a:t>
            </a:r>
          </a:p>
        </p:txBody>
      </p:sp>
      <p:sp>
        <p:nvSpPr>
          <p:cNvPr id="7" name="Espace réservé du contenu 2"/>
          <p:cNvSpPr txBox="1"/>
          <p:nvPr/>
        </p:nvSpPr>
        <p:spPr>
          <a:xfrm>
            <a:off x="-1824990" y="774065"/>
            <a:ext cx="12807315" cy="45262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•"/>
              <a:defRPr sz="2400">
                <a:solidFill>
                  <a:srgbClr val="3D3D3D"/>
                </a:solidFill>
                <a:latin typeface="+mn-lt"/>
                <a:ea typeface="Arial" panose="020B0604020202020204" pitchFamily="34" charset="0"/>
                <a:cs typeface="+mn-cs"/>
              </a:defRPr>
            </a:lvl1pPr>
            <a:lvl2pPr marL="901700" indent="-37973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―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2pPr>
            <a:lvl3pPr marL="1497330" indent="-3384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Char char="o"/>
              <a:defRPr sz="24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3pPr>
            <a:lvl4pPr marL="1905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C84B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+mn-cs"/>
              </a:defRPr>
            </a:lvl4pPr>
            <a:lvl5pPr marL="2313305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696969"/>
                </a:solidFill>
                <a:latin typeface="+mn-lt"/>
                <a:ea typeface="Arial" panose="020B0604020202020204" pitchFamily="34" charset="0"/>
                <a:cs typeface="+mn-cs"/>
              </a:defRPr>
            </a:lvl5pPr>
            <a:lvl6pPr marL="27705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6pPr>
            <a:lvl7pPr marL="32277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7pPr>
            <a:lvl8pPr marL="36849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8pPr>
            <a:lvl9pPr marL="4142105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2000">
                <a:solidFill>
                  <a:srgbClr val="696969"/>
                </a:solidFill>
                <a:latin typeface="+mn-lt"/>
                <a:cs typeface="+mn-cs"/>
              </a:defRPr>
            </a:lvl9pPr>
          </a:lstStyle>
          <a:p>
            <a:pPr marL="0" indent="0">
              <a:buClr>
                <a:srgbClr val="263170"/>
              </a:buClr>
              <a:buSzPct val="99000"/>
              <a:buNone/>
            </a:pPr>
            <a:endParaRPr lang="fr-FR" kern="0" dirty="0">
              <a:solidFill>
                <a:srgbClr val="263170"/>
              </a:solidFill>
              <a:latin typeface="Calibri Light" panose="020F030202020403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485675" y="692696"/>
            <a:ext cx="7986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Please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submit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a file for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line of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application. Check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  <a:hlinkClick r:id="rId4" action="ppaction://hlinksldjump"/>
              </a:rPr>
              <a:t>FAQ section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some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additional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regarding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size of documents or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frequent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technical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e 18"/>
          <p:cNvGrpSpPr/>
          <p:nvPr/>
        </p:nvGrpSpPr>
        <p:grpSpPr>
          <a:xfrm>
            <a:off x="4293870" y="1412875"/>
            <a:ext cx="5829300" cy="5347335"/>
            <a:chOff x="4305318" y="1412776"/>
            <a:chExt cx="4466590" cy="5347477"/>
          </a:xfrm>
        </p:grpSpPr>
        <p:grpSp>
          <p:nvGrpSpPr>
            <p:cNvPr id="15" name="Groupe 14"/>
            <p:cNvGrpSpPr/>
            <p:nvPr/>
          </p:nvGrpSpPr>
          <p:grpSpPr>
            <a:xfrm>
              <a:off x="4305318" y="4389163"/>
              <a:ext cx="4466590" cy="2371090"/>
              <a:chOff x="4367808" y="4313939"/>
              <a:chExt cx="4320732" cy="2139194"/>
            </a:xfrm>
          </p:grpSpPr>
          <p:sp>
            <p:nvSpPr>
              <p:cNvPr id="43" name="Rectangle à coins arrondis 42"/>
              <p:cNvSpPr/>
              <p:nvPr/>
            </p:nvSpPr>
            <p:spPr>
              <a:xfrm>
                <a:off x="4367808" y="4313939"/>
                <a:ext cx="4320732" cy="2139194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518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3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8) </a:t>
                </a:r>
                <a:r>
                  <a:rPr lang="fr-FR" sz="13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Letters</a:t>
                </a:r>
                <a:r>
                  <a:rPr lang="fr-FR" sz="13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of </a:t>
                </a:r>
                <a:r>
                  <a:rPr lang="fr-FR" sz="13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Download the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Procedure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submit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r>
                  <a:rPr lang="fr-FR" sz="1200" i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i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letters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and follow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it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carefully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will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find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link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to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our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recommendation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letter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form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there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Then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fill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in and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sign</a:t>
                </a:r>
                <a:r>
                  <a:rPr lang="fr-FR" sz="1200" b="1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the document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downloaded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and </a:t>
                </a:r>
                <a:r>
                  <a:rPr lang="fr-FR" sz="1200" b="1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upload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it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on the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dedicated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line on </a:t>
                </a:r>
                <a:r>
                  <a:rPr lang="fr-FR" sz="1200" dirty="0" err="1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eCandidatures</a:t>
                </a:r>
                <a:r>
                  <a:rPr lang="fr-FR" sz="1200" dirty="0">
                    <a:solidFill>
                      <a:srgbClr val="0619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</a:p>
            </p:txBody>
          </p:sp>
          <p:grpSp>
            <p:nvGrpSpPr>
              <p:cNvPr id="12" name="Groupe 11"/>
              <p:cNvGrpSpPr/>
              <p:nvPr/>
            </p:nvGrpSpPr>
            <p:grpSpPr>
              <a:xfrm>
                <a:off x="4477900" y="5461613"/>
                <a:ext cx="4137550" cy="357489"/>
                <a:chOff x="3780504" y="4067912"/>
                <a:chExt cx="4714875" cy="419102"/>
              </a:xfrm>
            </p:grpSpPr>
            <p:pic>
              <p:nvPicPr>
                <p:cNvPr id="55" name="Image 54"/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780504" y="4067913"/>
                  <a:ext cx="4714875" cy="419101"/>
                </a:xfrm>
                <a:prstGeom prst="rect">
                  <a:avLst/>
                </a:prstGeom>
              </p:spPr>
            </p:pic>
            <p:sp>
              <p:nvSpPr>
                <p:cNvPr id="56" name="Ellipse 55"/>
                <p:cNvSpPr/>
                <p:nvPr/>
              </p:nvSpPr>
              <p:spPr>
                <a:xfrm>
                  <a:off x="4393549" y="4067912"/>
                  <a:ext cx="492333" cy="400958"/>
                </a:xfrm>
                <a:prstGeom prst="ellipse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Autofit/>
                </a:bodyPr>
                <a:lstStyle/>
                <a:p>
                  <a:endParaRPr lang="fr-FR"/>
                </a:p>
              </p:txBody>
            </p:sp>
          </p:grpSp>
        </p:grpSp>
        <p:grpSp>
          <p:nvGrpSpPr>
            <p:cNvPr id="2" name="Groupe 1"/>
            <p:cNvGrpSpPr/>
            <p:nvPr/>
          </p:nvGrpSpPr>
          <p:grpSpPr>
            <a:xfrm>
              <a:off x="4372567" y="1412776"/>
              <a:ext cx="4331830" cy="1301609"/>
              <a:chOff x="4439816" y="1412776"/>
              <a:chExt cx="4163831" cy="1301609"/>
            </a:xfrm>
          </p:grpSpPr>
          <p:sp>
            <p:nvSpPr>
              <p:cNvPr id="36" name="Rectangle à coins arrondis 35"/>
              <p:cNvSpPr/>
              <p:nvPr/>
            </p:nvSpPr>
            <p:spPr>
              <a:xfrm>
                <a:off x="4439816" y="1412776"/>
                <a:ext cx="4163831" cy="1301609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6) Certificate of language proficiency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If exempted, download the </a:t>
                </a:r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conditions of transmission document</a:t>
                </a: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fill it in, sign it and upload it on the same line.</a:t>
                </a:r>
              </a:p>
              <a:p>
                <a:pPr algn="ctr"/>
                <a:endPara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25" name="Image 24"/>
              <p:cNvPicPr/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412" r="4938"/>
              <a:stretch>
                <a:fillRect/>
              </a:stretch>
            </p:blipFill>
            <p:spPr>
              <a:xfrm>
                <a:off x="4504642" y="2226661"/>
                <a:ext cx="4044997" cy="338243"/>
              </a:xfrm>
              <a:prstGeom prst="rect">
                <a:avLst/>
              </a:prstGeom>
            </p:spPr>
          </p:pic>
          <p:sp>
            <p:nvSpPr>
              <p:cNvPr id="26" name="Ellipse 25"/>
              <p:cNvSpPr/>
              <p:nvPr/>
            </p:nvSpPr>
            <p:spPr>
              <a:xfrm>
                <a:off x="4871865" y="2229163"/>
                <a:ext cx="432048" cy="335741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fr-FR" dirty="0"/>
              </a:p>
            </p:txBody>
          </p:sp>
        </p:grpSp>
      </p:grpSp>
      <p:grpSp>
        <p:nvGrpSpPr>
          <p:cNvPr id="33" name="Groupe 32"/>
          <p:cNvGrpSpPr/>
          <p:nvPr/>
        </p:nvGrpSpPr>
        <p:grpSpPr>
          <a:xfrm>
            <a:off x="310189" y="1354061"/>
            <a:ext cx="3696631" cy="5268925"/>
            <a:chOff x="310189" y="1355663"/>
            <a:chExt cx="3696631" cy="5358709"/>
          </a:xfrm>
        </p:grpSpPr>
        <p:grpSp>
          <p:nvGrpSpPr>
            <p:cNvPr id="11" name="Groupe 10"/>
            <p:cNvGrpSpPr/>
            <p:nvPr/>
          </p:nvGrpSpPr>
          <p:grpSpPr>
            <a:xfrm>
              <a:off x="310189" y="1781554"/>
              <a:ext cx="3696631" cy="4932818"/>
              <a:chOff x="271166" y="1264205"/>
              <a:chExt cx="4134127" cy="3441597"/>
            </a:xfrm>
          </p:grpSpPr>
          <p:cxnSp>
            <p:nvCxnSpPr>
              <p:cNvPr id="144" name="Connecteur droit 143"/>
              <p:cNvCxnSpPr>
                <a:stCxn id="4" idx="2"/>
                <a:endCxn id="35" idx="2"/>
              </p:cNvCxnSpPr>
              <p:nvPr/>
            </p:nvCxnSpPr>
            <p:spPr>
              <a:xfrm flipH="1">
                <a:off x="2332156" y="1264205"/>
                <a:ext cx="17962" cy="3441597"/>
              </a:xfrm>
              <a:prstGeom prst="line">
                <a:avLst/>
              </a:prstGeom>
              <a:ln w="28575">
                <a:solidFill>
                  <a:srgbClr val="0518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à coins arrondis 27"/>
              <p:cNvSpPr/>
              <p:nvPr/>
            </p:nvSpPr>
            <p:spPr>
              <a:xfrm>
                <a:off x="286651" y="1376569"/>
                <a:ext cx="4118642" cy="495455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FR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 </a:t>
                </a:r>
                <a:r>
                  <a:rPr lang="fr-FR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Résumé</a:t>
                </a:r>
                <a:r>
                  <a:rPr lang="fr-FR" sz="13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algn="ctr"/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English for an International </a:t>
                </a:r>
                <a:r>
                  <a:rPr lang="fr-FR" sz="1200" dirty="0" err="1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track</a:t>
                </a:r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; </a:t>
                </a:r>
              </a:p>
              <a:p>
                <a:pPr algn="ctr"/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French for a Standard </a:t>
                </a:r>
                <a:r>
                  <a:rPr lang="fr-FR" sz="1200" dirty="0" err="1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track</a:t>
                </a:r>
                <a:r>
                  <a:rPr lang="fr-FR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</a:p>
            </p:txBody>
          </p:sp>
          <p:sp>
            <p:nvSpPr>
              <p:cNvPr id="30" name="Rectangle à coins arrondis 29"/>
              <p:cNvSpPr/>
              <p:nvPr/>
            </p:nvSpPr>
            <p:spPr>
              <a:xfrm>
                <a:off x="271169" y="1984388"/>
                <a:ext cx="4121977" cy="908125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3) </a:t>
                </a:r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Cover letter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English for an International track; 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in French for a Standard track.</a:t>
                </a:r>
              </a:p>
              <a:p>
                <a:pPr algn="ctr"/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Specify why you chose UT </a:t>
                </a:r>
                <a:r>
                  <a:rPr lang="en-US" sz="1200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Capitole</a:t>
                </a:r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but also </a:t>
                </a:r>
                <a:r>
                  <a:rPr lang="en-US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why you need and deserve the Eiffel scholarship</a:t>
                </a:r>
                <a:r>
                  <a:rPr lang="en-US" sz="1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how it would make a difference to you.</a:t>
                </a:r>
                <a:endPara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Rectangle à coins arrondis 33"/>
              <p:cNvSpPr/>
              <p:nvPr/>
            </p:nvSpPr>
            <p:spPr>
              <a:xfrm>
                <a:off x="271169" y="3004876"/>
                <a:ext cx="4121980" cy="720872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4)</a:t>
                </a:r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Copy of all your </a:t>
                </a:r>
                <a:r>
                  <a:rPr lang="en-AU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transcripts</a:t>
                </a:r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(undergraduate and postgraduate grades when available), </a:t>
                </a:r>
              </a:p>
              <a:p>
                <a:pPr algn="ctr"/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translated into English or French if needed. </a:t>
                </a:r>
              </a:p>
              <a:p>
                <a:pPr algn="ctr"/>
                <a:r>
                  <a:rPr lang="en-AU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Official translation required. Combined in a single file.</a:t>
                </a:r>
              </a:p>
            </p:txBody>
          </p:sp>
          <p:sp>
            <p:nvSpPr>
              <p:cNvPr id="35" name="Rectangle à coins arrondis 34"/>
              <p:cNvSpPr/>
              <p:nvPr/>
            </p:nvSpPr>
            <p:spPr>
              <a:xfrm>
                <a:off x="271166" y="3838112"/>
                <a:ext cx="4121980" cy="867690"/>
              </a:xfrm>
              <a:prstGeom prst="roundRect">
                <a:avLst/>
              </a:prstGeom>
              <a:solidFill>
                <a:schemeClr val="accent5"/>
              </a:solidFill>
              <a:ln>
                <a:solidFill>
                  <a:srgbClr val="06198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5) </a:t>
                </a:r>
                <a:r>
                  <a:rPr lang="en-US" sz="1200" u="sng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US" sz="1200" u="sng" baseline="300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nd</a:t>
                </a:r>
                <a:r>
                  <a:rPr lang="en-US" sz="1200" u="sng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year application only</a:t>
                </a:r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if available by the time of your application: proof or copy of your </a:t>
                </a:r>
              </a:p>
              <a:p>
                <a:pPr algn="ctr"/>
                <a:r>
                  <a:rPr lang="en-US" sz="1300" b="1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Bachelor’s degree and/or Master’s degree</a:t>
                </a:r>
                <a:endParaRPr lang="en-US" sz="13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translated into English or French if needed.</a:t>
                </a:r>
              </a:p>
              <a:p>
                <a:pPr algn="ctr"/>
                <a:r>
                  <a:rPr lang="en-US" sz="1200" dirty="0">
                    <a:solidFill>
                      <a:srgbClr val="051887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Official translation required. Combined in a single file.</a:t>
                </a:r>
                <a:endPara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40" name="Connecteur droit 139"/>
              <p:cNvCxnSpPr>
                <a:stCxn id="28" idx="0"/>
                <a:endCxn id="28" idx="0"/>
              </p:cNvCxnSpPr>
              <p:nvPr/>
            </p:nvCxnSpPr>
            <p:spPr>
              <a:xfrm>
                <a:off x="2345973" y="137656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Connecteur droit 144"/>
              <p:cNvCxnSpPr>
                <a:stCxn id="34" idx="0"/>
                <a:endCxn id="34" idx="0"/>
              </p:cNvCxnSpPr>
              <p:nvPr/>
            </p:nvCxnSpPr>
            <p:spPr>
              <a:xfrm>
                <a:off x="2332159" y="3004876"/>
                <a:ext cx="0" cy="0"/>
              </a:xfrm>
              <a:prstGeom prst="line">
                <a:avLst/>
              </a:prstGeom>
              <a:ln w="28575">
                <a:solidFill>
                  <a:srgbClr val="05188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Rectangle à coins arrondis 27"/>
            <p:cNvSpPr/>
            <p:nvPr/>
          </p:nvSpPr>
          <p:spPr>
            <a:xfrm>
              <a:off x="342310" y="1355663"/>
              <a:ext cx="3653649" cy="425891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619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1) </a:t>
              </a:r>
              <a:r>
                <a: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Copy of </a:t>
              </a:r>
              <a:r>
                <a:rPr lang="fr-FR" sz="1200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300" b="1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passport</a:t>
              </a:r>
              <a:r>
                <a:rPr lang="fr-FR" sz="13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or national ID </a:t>
              </a:r>
              <a:r>
                <a:rPr lang="fr-FR" sz="1300" b="1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card</a:t>
              </a:r>
              <a:endParaRPr lang="fr-FR" sz="13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extra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form</a:t>
            </a:r>
            <a:endParaRPr lang="fr-FR" sz="3600" kern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6276020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627602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e 1"/>
          <p:cNvGrpSpPr/>
          <p:nvPr/>
        </p:nvGrpSpPr>
        <p:grpSpPr>
          <a:xfrm>
            <a:off x="1271464" y="908720"/>
            <a:ext cx="10009112" cy="5472608"/>
            <a:chOff x="1271464" y="548680"/>
            <a:chExt cx="10009112" cy="5472608"/>
          </a:xfrm>
        </p:grpSpPr>
        <p:sp>
          <p:nvSpPr>
            <p:cNvPr id="75" name="ZoneTexte 74"/>
            <p:cNvSpPr txBox="1"/>
            <p:nvPr/>
          </p:nvSpPr>
          <p:spPr>
            <a:xfrm>
              <a:off x="1271464" y="3158966"/>
              <a:ext cx="10009112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fr-FR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	</a:t>
              </a:r>
              <a:r>
                <a:rPr lang="fr-FR" sz="1600" u="sng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Technical</a:t>
              </a:r>
              <a:r>
                <a:rPr lang="fr-FR" sz="1600" u="sng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u="sng" dirty="0" err="1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tips</a:t>
              </a:r>
              <a:r>
                <a:rPr lang="fr-FR" sz="1600" u="sng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: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Make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sure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you’re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still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connected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eCandidatures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while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Please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note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only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visible the </a:t>
              </a:r>
              <a:r>
                <a:rPr lang="fr-FR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next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day</a:t>
              </a:r>
              <a:r>
                <a:rPr lang="fr-FR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as the system updates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every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night.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Font typeface="Arial" panose="020B0604020202020204" pitchFamily="34" charset="0"/>
                <a:buChar char="•"/>
              </a:pP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Once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in,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visible in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each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of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different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applications. </a:t>
              </a:r>
            </a:p>
            <a:p>
              <a:pPr algn="just"/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would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thus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advise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do one application first, to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fill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in the questionnaire, and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then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come back the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next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day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to deal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with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other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applications. That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way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can check in the tab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that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were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taken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into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6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account</a:t>
              </a:r>
              <a:r>
                <a:rPr lang="fr-FR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just"/>
              <a:endParaRPr lang="fr-FR" sz="16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" name="Groupe 3"/>
            <p:cNvGrpSpPr/>
            <p:nvPr/>
          </p:nvGrpSpPr>
          <p:grpSpPr>
            <a:xfrm>
              <a:off x="3215640" y="1986672"/>
              <a:ext cx="5760720" cy="650240"/>
              <a:chOff x="2063552" y="3840084"/>
              <a:chExt cx="5760720" cy="650240"/>
            </a:xfrm>
          </p:grpSpPr>
          <p:pic>
            <p:nvPicPr>
              <p:cNvPr id="77" name="Image 7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63552" y="3840084"/>
                <a:ext cx="5760720" cy="650240"/>
              </a:xfrm>
              <a:prstGeom prst="rect">
                <a:avLst/>
              </a:prstGeom>
            </p:spPr>
          </p:pic>
          <p:sp>
            <p:nvSpPr>
              <p:cNvPr id="78" name="Ellipse 77"/>
              <p:cNvSpPr/>
              <p:nvPr/>
            </p:nvSpPr>
            <p:spPr>
              <a:xfrm>
                <a:off x="3719736" y="4046587"/>
                <a:ext cx="1247775" cy="390525"/>
              </a:xfrm>
              <a:prstGeom prst="ellipse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endParaRPr lang="fr-FR"/>
              </a:p>
            </p:txBody>
          </p:sp>
        </p:grpSp>
        <p:sp>
          <p:nvSpPr>
            <p:cNvPr id="15" name="Rectangle à coins arrondis 69"/>
            <p:cNvSpPr/>
            <p:nvPr/>
          </p:nvSpPr>
          <p:spPr>
            <a:xfrm>
              <a:off x="2693622" y="548680"/>
              <a:ext cx="6804756" cy="124076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Do not forget to fill in the </a:t>
              </a:r>
              <a:r>
                <a:rPr lang="en-CA" sz="1600" b="1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mandatory questionnaire in the “Extra forms” tab</a:t>
              </a: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!</a:t>
              </a:r>
            </a:p>
            <a:p>
              <a:pPr algn="ctr">
                <a:lnSpc>
                  <a:spcPct val="150000"/>
                </a:lnSpc>
              </a:pPr>
              <a:r>
                <a:rPr lang="en-CA" sz="16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It will give us precious information to help us review your application.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Sending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application +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happens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next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86" name="Rectangle à coins arrondis 85"/>
          <p:cNvSpPr/>
          <p:nvPr/>
        </p:nvSpPr>
        <p:spPr>
          <a:xfrm>
            <a:off x="9048328" y="5389149"/>
            <a:ext cx="1944216" cy="1057447"/>
          </a:xfrm>
          <a:prstGeom prst="roundRect">
            <a:avLst/>
          </a:prstGeom>
          <a:solidFill>
            <a:srgbClr val="FFFFE7"/>
          </a:solidFill>
          <a:ln>
            <a:solidFill>
              <a:srgbClr val="DC51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decline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fr-FR" sz="12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8th, 2026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endParaRPr lang="fr-FR" sz="1200" dirty="0">
              <a:solidFill>
                <a:srgbClr val="0619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0" name="Connecteur droit 139"/>
          <p:cNvCxnSpPr/>
          <p:nvPr/>
        </p:nvCxnSpPr>
        <p:spPr>
          <a:xfrm>
            <a:off x="5495858" y="11247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eur droit 144"/>
          <p:cNvCxnSpPr/>
          <p:nvPr/>
        </p:nvCxnSpPr>
        <p:spPr>
          <a:xfrm>
            <a:off x="5489490" y="2190738"/>
            <a:ext cx="0" cy="0"/>
          </a:xfrm>
          <a:prstGeom prst="line">
            <a:avLst/>
          </a:prstGeom>
          <a:ln w="28575">
            <a:solidFill>
              <a:srgbClr val="0518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/>
          <p:cNvGrpSpPr/>
          <p:nvPr/>
        </p:nvGrpSpPr>
        <p:grpSpPr>
          <a:xfrm>
            <a:off x="1203684" y="754086"/>
            <a:ext cx="3884204" cy="5901148"/>
            <a:chOff x="191344" y="754086"/>
            <a:chExt cx="3884204" cy="5901148"/>
          </a:xfrm>
        </p:grpSpPr>
        <p:sp>
          <p:nvSpPr>
            <p:cNvPr id="66" name="Rectangle à coins arrondis 69"/>
            <p:cNvSpPr/>
            <p:nvPr/>
          </p:nvSpPr>
          <p:spPr>
            <a:xfrm>
              <a:off x="270816" y="3645025"/>
              <a:ext cx="1815130" cy="1860497"/>
            </a:xfrm>
            <a:prstGeom prst="roundRect">
              <a:avLst/>
            </a:prstGeom>
            <a:solidFill>
              <a:srgbClr val="FFFFE7"/>
            </a:solidFill>
            <a:ln>
              <a:solidFill>
                <a:srgbClr val="DC51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If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is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please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rectify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the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missing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documents by the return deadline </a:t>
              </a:r>
            </a:p>
            <a:p>
              <a:pPr algn="ctr"/>
              <a:r>
                <a:rPr lang="fr-FR" sz="1200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</a:t>
              </a:r>
              <a:r>
                <a:rPr lang="fr-FR" sz="1200" i="1" u="sng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Nov. 17th 24</a:t>
              </a:r>
              <a:r>
                <a:rPr lang="fr-FR" sz="1200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).</a:t>
              </a:r>
            </a:p>
            <a:p>
              <a:pPr algn="ctr"/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Incomplete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files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not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reviewed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by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selection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committee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  <p:sp>
          <p:nvSpPr>
            <p:cNvPr id="70" name="Rectangle à coins arrondis 69"/>
            <p:cNvSpPr/>
            <p:nvPr/>
          </p:nvSpPr>
          <p:spPr>
            <a:xfrm>
              <a:off x="2207568" y="3645026"/>
              <a:ext cx="1815130" cy="1860496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If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file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is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complete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, the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selection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commitee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review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application.</a:t>
              </a:r>
            </a:p>
            <a:p>
              <a:pPr algn="ctr"/>
              <a:endPara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will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then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receive</a:t>
              </a:r>
              <a:r>
                <a:rPr lang="fr-FR" sz="1200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one of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three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possible </a:t>
              </a:r>
              <a:r>
                <a:rPr lang="fr-FR" sz="1200" b="1" dirty="0" err="1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r>
                <a:rPr lang="fr-FR" sz="1200" b="1" dirty="0">
                  <a:solidFill>
                    <a:srgbClr val="0619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</a:p>
          </p:txBody>
        </p:sp>
        <p:grpSp>
          <p:nvGrpSpPr>
            <p:cNvPr id="57" name="Groupe 56"/>
            <p:cNvGrpSpPr/>
            <p:nvPr/>
          </p:nvGrpSpPr>
          <p:grpSpPr>
            <a:xfrm>
              <a:off x="191344" y="754086"/>
              <a:ext cx="3884204" cy="2890939"/>
              <a:chOff x="4115116" y="1708289"/>
              <a:chExt cx="3884204" cy="2950225"/>
            </a:xfrm>
          </p:grpSpPr>
          <p:grpSp>
            <p:nvGrpSpPr>
              <p:cNvPr id="56" name="Groupe 55"/>
              <p:cNvGrpSpPr/>
              <p:nvPr/>
            </p:nvGrpSpPr>
            <p:grpSpPr>
              <a:xfrm>
                <a:off x="4115116" y="1708289"/>
                <a:ext cx="3884204" cy="2950225"/>
                <a:chOff x="4153897" y="852313"/>
                <a:chExt cx="3884204" cy="2950225"/>
              </a:xfrm>
            </p:grpSpPr>
            <p:sp>
              <p:nvSpPr>
                <p:cNvPr id="49" name="Rectangle à coins arrondis 29"/>
                <p:cNvSpPr/>
                <p:nvPr/>
              </p:nvSpPr>
              <p:spPr>
                <a:xfrm>
                  <a:off x="4601833" y="852313"/>
                  <a:ext cx="2988332" cy="842206"/>
                </a:xfrm>
                <a:prstGeom prst="roundRect">
                  <a:avLst/>
                </a:prstGeom>
                <a:solidFill>
                  <a:schemeClr val="bg1"/>
                </a:solidFill>
                <a:ln w="6350">
                  <a:solidFill>
                    <a:srgbClr val="CC33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/>
                <a:p>
                  <a:pPr algn="ctr"/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Send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application by </a:t>
                  </a:r>
                  <a:r>
                    <a:rPr lang="fr-FR" sz="1400" b="1" dirty="0" err="1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clicking</a:t>
                  </a:r>
                  <a:r>
                    <a:rPr lang="fr-FR" sz="14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on</a:t>
                  </a:r>
                </a:p>
              </p:txBody>
            </p:sp>
            <p:cxnSp>
              <p:nvCxnSpPr>
                <p:cNvPr id="115" name="Connecteur droit avec flèche 114"/>
                <p:cNvCxnSpPr>
                  <a:stCxn id="68" idx="2"/>
                </p:cNvCxnSpPr>
                <p:nvPr/>
              </p:nvCxnSpPr>
              <p:spPr>
                <a:xfrm flipH="1">
                  <a:off x="5807965" y="3435113"/>
                  <a:ext cx="288034" cy="367425"/>
                </a:xfrm>
                <a:prstGeom prst="straightConnector1">
                  <a:avLst/>
                </a:prstGeom>
                <a:ln w="28575">
                  <a:solidFill>
                    <a:srgbClr val="05188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Rectangle à coins arrondis 69"/>
                <p:cNvSpPr/>
                <p:nvPr/>
              </p:nvSpPr>
              <p:spPr>
                <a:xfrm>
                  <a:off x="4153897" y="1809055"/>
                  <a:ext cx="3884204" cy="75105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rgbClr val="05188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receive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 confirmation e-mail. </a:t>
                  </a:r>
                </a:p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Once the file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is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sent,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cannot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modify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so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make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sure </a:t>
                  </a:r>
                </a:p>
                <a:p>
                  <a:pPr algn="ctr"/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everything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is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finalised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before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sending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it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  <p:cxnSp>
              <p:nvCxnSpPr>
                <p:cNvPr id="51" name="Connecteur droit 50"/>
                <p:cNvCxnSpPr/>
                <p:nvPr/>
              </p:nvCxnSpPr>
              <p:spPr>
                <a:xfrm flipV="1">
                  <a:off x="6095999" y="1700757"/>
                  <a:ext cx="0" cy="108298"/>
                </a:xfrm>
                <a:prstGeom prst="line">
                  <a:avLst/>
                </a:prstGeom>
                <a:ln w="28575">
                  <a:solidFill>
                    <a:srgbClr val="051887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à coins arrondis 69"/>
                <p:cNvSpPr/>
                <p:nvPr/>
              </p:nvSpPr>
              <p:spPr>
                <a:xfrm>
                  <a:off x="4395867" y="2858976"/>
                  <a:ext cx="3400263" cy="57613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rgbClr val="051887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The International office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will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review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documents.</a:t>
                  </a:r>
                </a:p>
                <a:p>
                  <a:pPr algn="ctr"/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Check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your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e-mails </a:t>
                  </a:r>
                  <a:r>
                    <a:rPr lang="fr-FR" sz="1200" dirty="0" err="1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regularly</a:t>
                  </a:r>
                  <a:r>
                    <a:rPr lang="fr-FR" sz="1200" dirty="0">
                      <a:solidFill>
                        <a:srgbClr val="051887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!</a:t>
                  </a:r>
                </a:p>
              </p:txBody>
            </p:sp>
            <p:cxnSp>
              <p:nvCxnSpPr>
                <p:cNvPr id="69" name="Connecteur droit avec flèche 68"/>
                <p:cNvCxnSpPr>
                  <a:stCxn id="50" idx="2"/>
                </p:cNvCxnSpPr>
                <p:nvPr/>
              </p:nvCxnSpPr>
              <p:spPr>
                <a:xfrm>
                  <a:off x="6095999" y="2560105"/>
                  <a:ext cx="0" cy="263529"/>
                </a:xfrm>
                <a:prstGeom prst="straightConnector1">
                  <a:avLst/>
                </a:prstGeom>
                <a:ln w="28575">
                  <a:solidFill>
                    <a:srgbClr val="05188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pic>
            <p:nvPicPr>
              <p:cNvPr id="23" name="Image 22"/>
              <p:cNvPicPr>
                <a:picLocks noChangeAspect="1"/>
              </p:cNvPicPr>
              <p:nvPr/>
            </p:nvPicPr>
            <p:blipFill rotWithShape="1">
              <a:blip r:embed="rId4"/>
              <a:srcRect l="6175" t="3391" r="7211" b="10312"/>
              <a:stretch>
                <a:fillRect/>
              </a:stretch>
            </p:blipFill>
            <p:spPr>
              <a:xfrm>
                <a:off x="5161641" y="2032187"/>
                <a:ext cx="1791153" cy="430389"/>
              </a:xfrm>
              <a:prstGeom prst="rect">
                <a:avLst/>
              </a:prstGeom>
            </p:spPr>
          </p:pic>
        </p:grpSp>
        <p:grpSp>
          <p:nvGrpSpPr>
            <p:cNvPr id="106" name="Groupe 105"/>
            <p:cNvGrpSpPr/>
            <p:nvPr/>
          </p:nvGrpSpPr>
          <p:grpSpPr>
            <a:xfrm>
              <a:off x="333244" y="5795568"/>
              <a:ext cx="1690274" cy="859666"/>
              <a:chOff x="280387" y="5670720"/>
              <a:chExt cx="1690274" cy="859666"/>
            </a:xfrm>
          </p:grpSpPr>
          <p:sp>
            <p:nvSpPr>
              <p:cNvPr id="90" name="Rectangle à coins arrondis 29"/>
              <p:cNvSpPr/>
              <p:nvPr/>
            </p:nvSpPr>
            <p:spPr>
              <a:xfrm>
                <a:off x="280387" y="5670720"/>
                <a:ext cx="1690274" cy="859666"/>
              </a:xfrm>
              <a:prstGeom prst="roundRect">
                <a:avLst/>
              </a:prstGeom>
              <a:solidFill>
                <a:schemeClr val="bg1"/>
              </a:solidFill>
              <a:ln w="6350">
                <a:solidFill>
                  <a:srgbClr val="CC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Re-</a:t>
                </a:r>
                <a:r>
                  <a:rPr lang="fr-FR" sz="12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send</a:t>
                </a:r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1200" b="1" dirty="0" err="1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your</a:t>
                </a:r>
                <a:r>
                  <a:rPr lang="fr-FR" sz="1200" b="1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application</a:t>
                </a:r>
              </a:p>
            </p:txBody>
          </p:sp>
          <p:pic>
            <p:nvPicPr>
              <p:cNvPr id="101" name="Image 100"/>
              <p:cNvPicPr>
                <a:picLocks noChangeAspect="1"/>
              </p:cNvPicPr>
              <p:nvPr/>
            </p:nvPicPr>
            <p:blipFill rotWithShape="1">
              <a:blip r:embed="rId4"/>
              <a:srcRect l="6175" t="3391" r="7211" b="10312"/>
              <a:stretch>
                <a:fillRect/>
              </a:stretch>
            </p:blipFill>
            <p:spPr>
              <a:xfrm>
                <a:off x="415475" y="6128413"/>
                <a:ext cx="1424330" cy="309708"/>
              </a:xfrm>
              <a:prstGeom prst="rect">
                <a:avLst/>
              </a:prstGeom>
            </p:spPr>
          </p:pic>
        </p:grpSp>
        <p:cxnSp>
          <p:nvCxnSpPr>
            <p:cNvPr id="102" name="Connecteur droit avec flèche 101"/>
            <p:cNvCxnSpPr>
              <a:stCxn id="66" idx="2"/>
              <a:endCxn id="90" idx="0"/>
            </p:cNvCxnSpPr>
            <p:nvPr/>
          </p:nvCxnSpPr>
          <p:spPr>
            <a:xfrm>
              <a:off x="1178381" y="5505522"/>
              <a:ext cx="0" cy="290046"/>
            </a:xfrm>
            <a:prstGeom prst="straightConnector1">
              <a:avLst/>
            </a:prstGeom>
            <a:ln w="28575">
              <a:solidFill>
                <a:srgbClr val="DC51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 : en arc 116"/>
            <p:cNvCxnSpPr>
              <a:stCxn id="90" idx="1"/>
              <a:endCxn id="68" idx="1"/>
            </p:cNvCxnSpPr>
            <p:nvPr/>
          </p:nvCxnSpPr>
          <p:spPr>
            <a:xfrm rot="10800000" flipH="1">
              <a:off x="333244" y="3002705"/>
              <a:ext cx="100070" cy="3222697"/>
            </a:xfrm>
            <a:prstGeom prst="curvedConnector3">
              <a:avLst>
                <a:gd name="adj1" fmla="val -581876"/>
              </a:avLst>
            </a:prstGeom>
            <a:ln w="28575">
              <a:solidFill>
                <a:srgbClr val="DC51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Connecteur droit avec flèche 127"/>
            <p:cNvCxnSpPr>
              <a:stCxn id="68" idx="2"/>
            </p:cNvCxnSpPr>
            <p:nvPr/>
          </p:nvCxnSpPr>
          <p:spPr>
            <a:xfrm>
              <a:off x="2133446" y="3284984"/>
              <a:ext cx="280567" cy="360041"/>
            </a:xfrm>
            <a:prstGeom prst="straightConnector1">
              <a:avLst/>
            </a:prstGeom>
            <a:ln w="28575">
              <a:solidFill>
                <a:srgbClr val="05188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Rectangle à coins arrondis 84"/>
          <p:cNvSpPr/>
          <p:nvPr/>
        </p:nvSpPr>
        <p:spPr>
          <a:xfrm>
            <a:off x="5879979" y="5366476"/>
            <a:ext cx="2822116" cy="1230876"/>
          </a:xfrm>
          <a:prstGeom prst="roundRect">
            <a:avLst/>
          </a:prstGeom>
          <a:solidFill>
            <a:schemeClr val="accent5"/>
          </a:solidFill>
          <a:ln>
            <a:solidFill>
              <a:srgbClr val="05188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</a:t>
            </a:r>
            <a:r>
              <a:rPr lang="fr-FR" sz="12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fr-FR" sz="1200" b="1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offer</a:t>
            </a:r>
            <a:r>
              <a:rPr lang="fr-FR" sz="1200" b="1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fr-FR" sz="12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April 8th, 2026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Enrollment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place at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arrival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UTCapitole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September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/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International Office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touch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 err="1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arrival</a:t>
            </a:r>
            <a:r>
              <a:rPr lang="fr-FR" sz="1200" dirty="0">
                <a:solidFill>
                  <a:srgbClr val="0619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7108497" y="731510"/>
            <a:ext cx="3331524" cy="4353674"/>
            <a:chOff x="8129738" y="480992"/>
            <a:chExt cx="3331524" cy="4353674"/>
          </a:xfrm>
        </p:grpSpPr>
        <p:sp>
          <p:nvSpPr>
            <p:cNvPr id="84" name="Rectangle à coins arrondis 83"/>
            <p:cNvSpPr/>
            <p:nvPr/>
          </p:nvSpPr>
          <p:spPr>
            <a:xfrm>
              <a:off x="8191090" y="3661671"/>
              <a:ext cx="3174623" cy="1172995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rgbClr val="05188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3) The International Office </a:t>
              </a:r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a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pproves your application </a:t>
              </a:r>
              <a:r>
                <a:rPr lang="en-US" sz="1200" b="1" u="sng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AND supports your Eiffel scholarship application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.</a:t>
              </a:r>
            </a:p>
            <a:p>
              <a:pPr algn="ctr"/>
              <a:r>
                <a:rPr lang="en-US" sz="1200" dirty="0">
                  <a:solidFill>
                    <a:srgbClr val="051887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International Office will be in touch shortly so we can build your file and send it to Campus France!</a:t>
              </a:r>
              <a:endParaRPr lang="fr-FR" sz="1200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7" name="Rectangle à coins arrondis 86"/>
            <p:cNvSpPr/>
            <p:nvPr/>
          </p:nvSpPr>
          <p:spPr>
            <a:xfrm>
              <a:off x="8252325" y="1441469"/>
              <a:ext cx="2988330" cy="776818"/>
            </a:xfrm>
            <a:prstGeom prst="roundRect">
              <a:avLst/>
            </a:prstGeom>
            <a:solidFill>
              <a:srgbClr val="FFFFE7"/>
            </a:solidFill>
            <a:ln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1) The International Office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declines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application.</a:t>
              </a:r>
            </a:p>
            <a:p>
              <a:pPr algn="ctr"/>
              <a:endParaRPr lang="fr-FR" sz="1200" i="1" dirty="0">
                <a:solidFill>
                  <a:srgbClr val="33996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 : coins arrondis 12"/>
            <p:cNvSpPr/>
            <p:nvPr/>
          </p:nvSpPr>
          <p:spPr>
            <a:xfrm>
              <a:off x="8129738" y="2353482"/>
              <a:ext cx="3331524" cy="1172995"/>
            </a:xfrm>
            <a:prstGeom prst="roundRect">
              <a:avLst/>
            </a:prstGeom>
            <a:solidFill>
              <a:schemeClr val="accent5"/>
            </a:solidFill>
            <a:ln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2)</a:t>
              </a:r>
              <a:r>
                <a:rPr lang="fr-FR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The International Office </a:t>
              </a:r>
              <a:r>
                <a:rPr lang="en-US" sz="1200" b="1" dirty="0">
                  <a:solidFill>
                    <a:srgbClr val="051887"/>
                  </a:solidFill>
                  <a:latin typeface="Calibri" panose="020F0502020204030204" pitchFamily="34" charset="0"/>
                </a:rPr>
                <a:t>a</a:t>
              </a:r>
              <a:r>
                <a:rPr lang="en-US" sz="1200" b="1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pproves your application BUT does not support</a:t>
              </a:r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 your Eiffel scholarship application. </a:t>
              </a:r>
            </a:p>
            <a:p>
              <a:pPr algn="ctr"/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You are welcome to enroll in September 202</a:t>
              </a:r>
              <a:r>
                <a:rPr lang="fr-FR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6</a:t>
              </a:r>
              <a:r>
                <a:rPr lang="en-US" sz="1200" dirty="0">
                  <a:solidFill>
                    <a:srgbClr val="051887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</a:rPr>
                <a:t>and look for 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  <a:hlinkClick r:id="rId5"/>
                </a:rPr>
                <a:t>other scholarships to finance your studies in France</a:t>
              </a:r>
              <a:r>
                <a:rPr lang="en-US" sz="1200" i="1" dirty="0">
                  <a:solidFill>
                    <a:srgbClr val="339966"/>
                  </a:solidFill>
                  <a:effectLst/>
                  <a:latin typeface="Calibri" panose="020F0502020204030204" pitchFamily="34" charset="0"/>
                </a:rPr>
                <a:t>.</a:t>
              </a:r>
              <a:endParaRPr lang="fr-FR" sz="1200" i="1" dirty="0">
                <a:ln>
                  <a:solidFill>
                    <a:srgbClr val="051887"/>
                  </a:solidFill>
                </a:ln>
                <a:solidFill>
                  <a:srgbClr val="339966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3" name="Rectangle à coins arrondis 29"/>
            <p:cNvSpPr/>
            <p:nvPr/>
          </p:nvSpPr>
          <p:spPr>
            <a:xfrm>
              <a:off x="8269369" y="480992"/>
              <a:ext cx="2988332" cy="825282"/>
            </a:xfrm>
            <a:prstGeom prst="roundRect">
              <a:avLst/>
            </a:prstGeom>
            <a:solidFill>
              <a:schemeClr val="bg1"/>
            </a:solidFill>
            <a:ln w="6350">
              <a:solidFill>
                <a:srgbClr val="CC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 possible </a:t>
              </a:r>
              <a:r>
                <a:rPr lang="fr-FR" sz="1400" b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answers</a:t>
              </a:r>
              <a:endParaRPr lang="fr-FR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available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on </a:t>
              </a:r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eCandidatures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algn="ctr"/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by </a:t>
              </a:r>
              <a:r>
                <a:rPr lang="fr-FR" sz="1200" b="1" i="1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December</a:t>
              </a:r>
              <a:r>
                <a:rPr lang="fr-FR" sz="1200" b="1" i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1st 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(check </a:t>
              </a:r>
              <a:r>
                <a:rPr lang="fr-FR" sz="12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your</a:t>
              </a:r>
              <a:r>
                <a:rPr lang="fr-FR" sz="1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e-mails!)</a:t>
              </a:r>
            </a:p>
          </p:txBody>
        </p:sp>
      </p:grpSp>
      <p:cxnSp>
        <p:nvCxnSpPr>
          <p:cNvPr id="100" name="Connecteur : en arc 99"/>
          <p:cNvCxnSpPr>
            <a:stCxn id="13" idx="1"/>
          </p:cNvCxnSpPr>
          <p:nvPr/>
        </p:nvCxnSpPr>
        <p:spPr>
          <a:xfrm rot="10800000" flipV="1">
            <a:off x="6493373" y="3190497"/>
            <a:ext cx="615124" cy="2108127"/>
          </a:xfrm>
          <a:prstGeom prst="curvedConnector2">
            <a:avLst/>
          </a:prstGeom>
          <a:ln w="2857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>
            <a:stCxn id="84" idx="2"/>
          </p:cNvCxnSpPr>
          <p:nvPr/>
        </p:nvCxnSpPr>
        <p:spPr>
          <a:xfrm>
            <a:off x="8757161" y="5085184"/>
            <a:ext cx="346233" cy="303965"/>
          </a:xfrm>
          <a:prstGeom prst="straightConnector1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stCxn id="84" idx="2"/>
          </p:cNvCxnSpPr>
          <p:nvPr/>
        </p:nvCxnSpPr>
        <p:spPr>
          <a:xfrm flipH="1">
            <a:off x="8328248" y="5085184"/>
            <a:ext cx="428913" cy="213449"/>
          </a:xfrm>
          <a:prstGeom prst="straightConnector1">
            <a:avLst/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 : en arc 70"/>
          <p:cNvCxnSpPr>
            <a:stCxn id="13" idx="3"/>
          </p:cNvCxnSpPr>
          <p:nvPr/>
        </p:nvCxnSpPr>
        <p:spPr>
          <a:xfrm>
            <a:off x="10440021" y="3190498"/>
            <a:ext cx="331978" cy="2108145"/>
          </a:xfrm>
          <a:prstGeom prst="curvedConnector2">
            <a:avLst/>
          </a:prstGeom>
          <a:ln w="28575">
            <a:solidFill>
              <a:srgbClr val="DC513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 : en arc 91"/>
          <p:cNvCxnSpPr>
            <a:stCxn id="70" idx="3"/>
            <a:endCxn id="53" idx="1"/>
          </p:cNvCxnSpPr>
          <p:nvPr/>
        </p:nvCxnSpPr>
        <p:spPr>
          <a:xfrm flipV="1">
            <a:off x="5035038" y="1144151"/>
            <a:ext cx="2213090" cy="3431123"/>
          </a:xfrm>
          <a:prstGeom prst="curvedConnector3">
            <a:avLst>
              <a:gd name="adj1" fmla="val 50000"/>
            </a:avLst>
          </a:prstGeom>
          <a:ln w="28575">
            <a:solidFill>
              <a:srgbClr val="05188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t="36000" b="39800"/>
          <a:stretch>
            <a:fillRect/>
          </a:stretch>
        </p:blipFill>
        <p:spPr>
          <a:xfrm>
            <a:off x="0" y="-23115"/>
            <a:ext cx="12192000" cy="6438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-23852"/>
            <a:ext cx="12192000" cy="643803"/>
          </a:xfrm>
          <a:prstGeom prst="rect">
            <a:avLst/>
          </a:prstGeom>
          <a:solidFill>
            <a:srgbClr val="06198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Titre 1"/>
          <p:cNvSpPr txBox="1"/>
          <p:nvPr/>
        </p:nvSpPr>
        <p:spPr>
          <a:xfrm>
            <a:off x="0" y="-27384"/>
            <a:ext cx="12192000" cy="648072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+mj-lt"/>
                <a:ea typeface="Arial" panose="020B0604020202020204" pitchFamily="34" charset="0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4C84B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kern="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technical</a:t>
            </a:r>
            <a:r>
              <a:rPr lang="fr-FR" sz="3600" kern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FAQ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551384" y="1231007"/>
            <a:ext cx="1101722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log in, the website shows a message of error </a:t>
            </a:r>
            <a:r>
              <a:rPr lang="en-US" sz="16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Erreur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 à la validation du </a:t>
            </a:r>
            <a:r>
              <a:rPr lang="en-US" sz="1600" u="sng" dirty="0" err="1">
                <a:latin typeface="Calibri" panose="020F0502020204030204" pitchFamily="34" charset="0"/>
                <a:cs typeface="Calibri" panose="020F0502020204030204" pitchFamily="34" charset="0"/>
              </a:rPr>
              <a:t>compte</a:t>
            </a: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Depending on your browser or e-mail provider, the link you receive in the automated e-mail to validate your account may not work.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have to close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(if already open), then copy the URL address and paste it in your browser. Do not hesitate to try a different browser.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upload my documents because they are too big.”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Indeed you need to upload a single PDF file (or JPEG/PNG format) that cannot exceed 2 MB.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To merge or compress your documents, you can use free online tools provided by websites such as PDF2GO or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IlovePDF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u="sng" dirty="0">
                <a:latin typeface="Calibri" panose="020F0502020204030204" pitchFamily="34" charset="0"/>
                <a:cs typeface="Calibri" panose="020F0502020204030204" pitchFamily="34" charset="0"/>
              </a:rPr>
              <a:t>“I cannot modify anything in my application file because it is “blocked by another user”.”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must have opened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in several pages or different browsers (or closed the page and reopened it right away). 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You need to log out, close everything, and open 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eCandidatures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again after having waited for a couple of minutes.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could not find the answer to your question here, do not hesitate to get in touch with the International Office</a:t>
            </a:r>
          </a:p>
          <a:p>
            <a:pPr algn="ctr"/>
            <a:r>
              <a:rPr lang="en-US" sz="1600" b="1" dirty="0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by writing to Eiffel@ut-capitole</a:t>
            </a:r>
            <a:r>
              <a:rPr lang="en-US" sz="1600" b="1">
                <a:solidFill>
                  <a:srgbClr val="0518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.fr</a:t>
            </a:r>
            <a:endParaRPr lang="en-US" sz="1600" b="1" dirty="0">
              <a:solidFill>
                <a:srgbClr val="0518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UNIVERSAL 2011 J Echevarria">
  <a:themeElements>
    <a:clrScheme name="New-Model-TSEV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-Model-TSEV2">
      <a:majorFont>
        <a:latin typeface="Verdana"/>
        <a:ea typeface=""/>
        <a:cs typeface="Arial"/>
      </a:majorFont>
      <a:minorFont>
        <a:latin typeface="Arial Unicode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-Model-TSE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-Model-TSE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-Model-TSE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1684</Words>
  <Application>Microsoft Office PowerPoint</Application>
  <PresentationFormat>Grand écran</PresentationFormat>
  <Paragraphs>160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Calibri</vt:lpstr>
      <vt:lpstr>Calibri Light</vt:lpstr>
      <vt:lpstr>Verdana</vt:lpstr>
      <vt:lpstr>EDUNIVERSAL 2011 J Echevarria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Jean-Baptiste Grossetti</dc:creator>
  <cp:lastModifiedBy>NATHALIE CASTEX</cp:lastModifiedBy>
  <cp:revision>826</cp:revision>
  <cp:lastPrinted>2024-04-17T10:05:00Z</cp:lastPrinted>
  <dcterms:created xsi:type="dcterms:W3CDTF">2014-01-24T14:00:00Z</dcterms:created>
  <dcterms:modified xsi:type="dcterms:W3CDTF">2025-09-23T14:03:53Z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BA282B83FE2347FD928EAAAEFF083211_12</vt:lpwstr>
  </property>
  <property fmtid="{D5CDD505-2E9C-101B-9397-08002B2CF9AE}" pid="3" name="KSOProductBuildVer">
    <vt:lpwstr>1036-12.2.0.18283</vt:lpwstr>
  </property>
</Properties>
</file>