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autoCompressPictures="0">
  <p:sldMasterIdLst>
    <p:sldMasterId id="2147483648" r:id="rId1"/>
  </p:sldMasterIdLst>
  <p:notesMasterIdLst>
    <p:notesMasterId r:id="rId10"/>
  </p:notesMasterIdLst>
  <p:handoutMasterIdLst>
    <p:handoutMasterId r:id="rId11"/>
  </p:handoutMasterIdLst>
  <p:sldIdLst>
    <p:sldId id="443" r:id="rId2"/>
    <p:sldId id="452" r:id="rId3"/>
    <p:sldId id="444" r:id="rId4"/>
    <p:sldId id="445" r:id="rId5"/>
    <p:sldId id="447" r:id="rId6"/>
    <p:sldId id="446" r:id="rId7"/>
    <p:sldId id="450" r:id="rId8"/>
    <p:sldId id="451" r:id="rId9"/>
  </p:sldIdLst>
  <p:sldSz cx="12192000" cy="6858000"/>
  <p:notesSz cx="9928225"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2">
          <p15:clr>
            <a:srgbClr val="A4A3A4"/>
          </p15:clr>
        </p15:guide>
        <p15:guide id="2" pos="2132">
          <p15:clr>
            <a:srgbClr val="A4A3A4"/>
          </p15:clr>
        </p15:guide>
        <p15:guide id="3" orient="horz" pos="2141">
          <p15:clr>
            <a:srgbClr val="A4A3A4"/>
          </p15:clr>
        </p15:guide>
        <p15:guide id="4" pos="312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ambach, Emmanuelle" initials="SE" lastIdx="2"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887"/>
    <a:srgbClr val="339966"/>
    <a:srgbClr val="CC3300"/>
    <a:srgbClr val="FFFFE7"/>
    <a:srgbClr val="DC5130"/>
    <a:srgbClr val="FFFEA4"/>
    <a:srgbClr val="061987"/>
    <a:srgbClr val="263170"/>
    <a:srgbClr val="376092"/>
    <a:srgbClr val="C8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37" autoAdjust="0"/>
    <p:restoredTop sz="96408" autoAdjust="0"/>
  </p:normalViewPr>
  <p:slideViewPr>
    <p:cSldViewPr showGuides="1">
      <p:cViewPr varScale="1">
        <p:scale>
          <a:sx n="114" d="100"/>
          <a:sy n="114" d="100"/>
        </p:scale>
        <p:origin x="534" y="12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79" d="100"/>
          <a:sy n="79" d="100"/>
        </p:scale>
        <p:origin x="-3930" y="-78"/>
      </p:cViewPr>
      <p:guideLst>
        <p:guide orient="horz" pos="3132"/>
        <p:guide pos="2132"/>
        <p:guide orient="horz" pos="2141"/>
        <p:guide pos="312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 y="2"/>
            <a:ext cx="4302234" cy="339884"/>
          </a:xfrm>
          <a:prstGeom prst="rect">
            <a:avLst/>
          </a:prstGeom>
        </p:spPr>
        <p:txBody>
          <a:bodyPr vert="horz" lIns="91365" tIns="45682" rIns="91365" bIns="45682" rtlCol="0"/>
          <a:lstStyle>
            <a:lvl1pPr algn="l">
              <a:defRPr sz="1200"/>
            </a:lvl1pPr>
          </a:lstStyle>
          <a:p>
            <a:endParaRPr lang="fr-FR"/>
          </a:p>
        </p:txBody>
      </p:sp>
      <p:sp>
        <p:nvSpPr>
          <p:cNvPr id="3" name="Espace réservé de la date 2"/>
          <p:cNvSpPr>
            <a:spLocks noGrp="1"/>
          </p:cNvSpPr>
          <p:nvPr>
            <p:ph type="dt" sz="quarter" idx="1"/>
          </p:nvPr>
        </p:nvSpPr>
        <p:spPr>
          <a:xfrm>
            <a:off x="5623699" y="2"/>
            <a:ext cx="4302234" cy="339884"/>
          </a:xfrm>
          <a:prstGeom prst="rect">
            <a:avLst/>
          </a:prstGeom>
        </p:spPr>
        <p:txBody>
          <a:bodyPr vert="horz" lIns="91365" tIns="45682" rIns="91365" bIns="45682" rtlCol="0"/>
          <a:lstStyle>
            <a:lvl1pPr algn="r">
              <a:defRPr sz="1200"/>
            </a:lvl1pPr>
          </a:lstStyle>
          <a:p>
            <a:fld id="{876C885A-7EE1-4B06-B56A-4DD7738A3C6D}" type="datetimeFigureOut">
              <a:rPr lang="fr-FR" smtClean="0"/>
              <a:t>24/09/2025</a:t>
            </a:fld>
            <a:endParaRPr lang="fr-FR"/>
          </a:p>
        </p:txBody>
      </p:sp>
      <p:sp>
        <p:nvSpPr>
          <p:cNvPr id="4" name="Espace réservé du pied de page 3"/>
          <p:cNvSpPr>
            <a:spLocks noGrp="1"/>
          </p:cNvSpPr>
          <p:nvPr>
            <p:ph type="ftr" sz="quarter" idx="2"/>
          </p:nvPr>
        </p:nvSpPr>
        <p:spPr>
          <a:xfrm>
            <a:off x="3" y="6456615"/>
            <a:ext cx="4302234" cy="339884"/>
          </a:xfrm>
          <a:prstGeom prst="rect">
            <a:avLst/>
          </a:prstGeom>
        </p:spPr>
        <p:txBody>
          <a:bodyPr vert="horz" lIns="91365" tIns="45682" rIns="91365" bIns="45682"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3699" y="6456615"/>
            <a:ext cx="4302234" cy="339884"/>
          </a:xfrm>
          <a:prstGeom prst="rect">
            <a:avLst/>
          </a:prstGeom>
        </p:spPr>
        <p:txBody>
          <a:bodyPr vert="horz" lIns="91365" tIns="45682" rIns="91365" bIns="45682" rtlCol="0" anchor="b"/>
          <a:lstStyle>
            <a:lvl1pPr algn="r">
              <a:defRPr sz="1200"/>
            </a:lvl1pPr>
          </a:lstStyle>
          <a:p>
            <a:fld id="{E8042A97-29BD-489F-A6E4-723230575363}" type="slidenum">
              <a:rPr lang="fr-FR" smtClean="0"/>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 y="2"/>
            <a:ext cx="4302234" cy="339884"/>
          </a:xfrm>
          <a:prstGeom prst="rect">
            <a:avLst/>
          </a:prstGeom>
        </p:spPr>
        <p:txBody>
          <a:bodyPr vert="horz" lIns="91365" tIns="45682" rIns="91365" bIns="45682" rtlCol="0"/>
          <a:lstStyle>
            <a:lvl1pPr algn="l">
              <a:defRPr sz="1200"/>
            </a:lvl1pPr>
          </a:lstStyle>
          <a:p>
            <a:endParaRPr lang="fr-FR"/>
          </a:p>
        </p:txBody>
      </p:sp>
      <p:sp>
        <p:nvSpPr>
          <p:cNvPr id="3" name="Espace réservé de la date 2"/>
          <p:cNvSpPr>
            <a:spLocks noGrp="1"/>
          </p:cNvSpPr>
          <p:nvPr>
            <p:ph type="dt" idx="1"/>
          </p:nvPr>
        </p:nvSpPr>
        <p:spPr>
          <a:xfrm>
            <a:off x="5623699" y="2"/>
            <a:ext cx="4302234" cy="339884"/>
          </a:xfrm>
          <a:prstGeom prst="rect">
            <a:avLst/>
          </a:prstGeom>
        </p:spPr>
        <p:txBody>
          <a:bodyPr vert="horz" lIns="91365" tIns="45682" rIns="91365" bIns="45682" rtlCol="0"/>
          <a:lstStyle>
            <a:lvl1pPr algn="r">
              <a:defRPr sz="1200"/>
            </a:lvl1pPr>
          </a:lstStyle>
          <a:p>
            <a:fld id="{712707E5-3A0E-44C0-899C-B19B6D029C80}" type="datetimeFigureOut">
              <a:rPr lang="fr-FR" smtClean="0"/>
              <a:t>24/09/2025</a:t>
            </a:fld>
            <a:endParaRPr lang="fr-FR"/>
          </a:p>
        </p:txBody>
      </p:sp>
      <p:sp>
        <p:nvSpPr>
          <p:cNvPr id="4" name="Espace réservé de l'image des diapositives 3"/>
          <p:cNvSpPr>
            <a:spLocks noGrp="1" noRot="1" noChangeAspect="1"/>
          </p:cNvSpPr>
          <p:nvPr>
            <p:ph type="sldImg" idx="2"/>
          </p:nvPr>
        </p:nvSpPr>
        <p:spPr>
          <a:xfrm>
            <a:off x="2698750" y="509588"/>
            <a:ext cx="4530725" cy="2547937"/>
          </a:xfrm>
          <a:prstGeom prst="rect">
            <a:avLst/>
          </a:prstGeom>
          <a:noFill/>
          <a:ln w="12700">
            <a:solidFill>
              <a:prstClr val="black"/>
            </a:solidFill>
          </a:ln>
        </p:spPr>
        <p:txBody>
          <a:bodyPr vert="horz" lIns="91365" tIns="45682" rIns="91365" bIns="45682" rtlCol="0" anchor="ctr"/>
          <a:lstStyle/>
          <a:p>
            <a:endParaRPr lang="fr-FR"/>
          </a:p>
        </p:txBody>
      </p:sp>
      <p:sp>
        <p:nvSpPr>
          <p:cNvPr id="5" name="Espace réservé des commentaires 4"/>
          <p:cNvSpPr>
            <a:spLocks noGrp="1"/>
          </p:cNvSpPr>
          <p:nvPr>
            <p:ph type="body" sz="quarter" idx="3"/>
          </p:nvPr>
        </p:nvSpPr>
        <p:spPr>
          <a:xfrm>
            <a:off x="992825" y="3228902"/>
            <a:ext cx="7942579" cy="3058954"/>
          </a:xfrm>
          <a:prstGeom prst="rect">
            <a:avLst/>
          </a:prstGeom>
        </p:spPr>
        <p:txBody>
          <a:bodyPr vert="horz" lIns="91365" tIns="45682" rIns="91365" bIns="45682"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3" y="6456615"/>
            <a:ext cx="4302234" cy="339884"/>
          </a:xfrm>
          <a:prstGeom prst="rect">
            <a:avLst/>
          </a:prstGeom>
        </p:spPr>
        <p:txBody>
          <a:bodyPr vert="horz" lIns="91365" tIns="45682" rIns="91365" bIns="45682"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3699" y="6456615"/>
            <a:ext cx="4302234" cy="339884"/>
          </a:xfrm>
          <a:prstGeom prst="rect">
            <a:avLst/>
          </a:prstGeom>
        </p:spPr>
        <p:txBody>
          <a:bodyPr vert="horz" lIns="91365" tIns="45682" rIns="91365" bIns="45682" rtlCol="0" anchor="b"/>
          <a:lstStyle>
            <a:lvl1pPr algn="r">
              <a:defRPr sz="1200"/>
            </a:lvl1pPr>
          </a:lstStyle>
          <a:p>
            <a:fld id="{D285A556-8AF6-4E73-BBB7-E2F1B5728AEC}" type="slidenum">
              <a:rPr lang="fr-FR" smtClean="0"/>
              <a:t>‹N°›</a:t>
            </a:fld>
            <a:endParaRPr lang="fr-FR"/>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698750" y="509588"/>
            <a:ext cx="4530725" cy="2547937"/>
          </a:xfrm>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D285A556-8AF6-4E73-BBB7-E2F1B5728AEC}" type="slidenum">
              <a:rPr lang="fr-FR" smtClean="0"/>
              <a:t>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698750" y="509588"/>
            <a:ext cx="4530725" cy="2547937"/>
          </a:xfrm>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D285A556-8AF6-4E73-BBB7-E2F1B5728AEC}" type="slidenum">
              <a:rPr lang="fr-FR" smtClean="0"/>
              <a:t>1</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698750" y="509588"/>
            <a:ext cx="4530725" cy="2547937"/>
          </a:xfrm>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D285A556-8AF6-4E73-BBB7-E2F1B5728AEC}" type="slidenum">
              <a:rPr lang="fr-FR" smtClean="0"/>
              <a:t>2</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698750" y="509588"/>
            <a:ext cx="4530725" cy="2547937"/>
          </a:xfrm>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D285A556-8AF6-4E73-BBB7-E2F1B5728AEC}" type="slidenum">
              <a:rPr lang="fr-FR" smtClean="0"/>
              <a:t>3</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698750" y="509588"/>
            <a:ext cx="4530725" cy="2547937"/>
          </a:xfrm>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D285A556-8AF6-4E73-BBB7-E2F1B5728AEC}" type="slidenum">
              <a:rPr lang="fr-FR" smtClean="0"/>
              <a:t>4</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698750" y="509588"/>
            <a:ext cx="4530725" cy="2547937"/>
          </a:xfrm>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D285A556-8AF6-4E73-BBB7-E2F1B5728AEC}" type="slidenum">
              <a:rPr lang="fr-FR" smtClean="0"/>
              <a:t>5</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698750" y="509588"/>
            <a:ext cx="4530725" cy="2547937"/>
          </a:xfrm>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D285A556-8AF6-4E73-BBB7-E2F1B5728AEC}" type="slidenum">
              <a:rPr lang="fr-FR" smtClean="0"/>
              <a:t>6</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698750" y="509588"/>
            <a:ext cx="4530725" cy="2547937"/>
          </a:xfrm>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D285A556-8AF6-4E73-BBB7-E2F1B5728AEC}" type="slidenum">
              <a:rPr lang="fr-FR" smtClean="0"/>
              <a:t>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hasCustomPrompt="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6"/>
          <p:cNvSpPr>
            <a:spLocks noGrp="1" noChangeArrowheads="1"/>
          </p:cNvSpPr>
          <p:nvPr>
            <p:ph type="sldNum" sz="quarter" idx="11"/>
          </p:nvPr>
        </p:nvSpPr>
        <p:spPr>
          <a:xfrm>
            <a:off x="11417301" y="6489526"/>
            <a:ext cx="673100" cy="323850"/>
          </a:xfrm>
        </p:spPr>
        <p:txBody>
          <a:bodyPr/>
          <a:lstStyle>
            <a:lvl1pPr>
              <a:defRPr/>
            </a:lvl1pPr>
          </a:lstStyle>
          <a:p>
            <a:fld id="{9CE890D4-7D00-4984-8BC6-89D94F359BFB}" type="slidenum">
              <a:rPr lang="fr-FR">
                <a:solidFill>
                  <a:srgbClr val="FFFFFF"/>
                </a:solidFill>
              </a:rPr>
              <a:t>‹N°›</a:t>
            </a:fld>
            <a:r>
              <a:rPr lang="fr-FR" dirty="0">
                <a:solidFill>
                  <a:srgbClr val="FFFFFF"/>
                </a:solidFill>
              </a:rPr>
              <a:t>           </a:t>
            </a:r>
          </a:p>
        </p:txBody>
      </p:sp>
      <p:sp>
        <p:nvSpPr>
          <p:cNvPr id="6" name="Rectangle 5"/>
          <p:cNvSpPr/>
          <p:nvPr userDrawn="1"/>
        </p:nvSpPr>
        <p:spPr>
          <a:xfrm>
            <a:off x="143339" y="6237312"/>
            <a:ext cx="1728192" cy="6206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fr-FR" sz="1800">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nough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ullets">
    <p:bg>
      <p:bgRef idx="1001">
        <a:schemeClr val="bg1"/>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hasCustomPrompt="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6"/>
          <p:cNvSpPr>
            <a:spLocks noGrp="1" noChangeArrowheads="1"/>
          </p:cNvSpPr>
          <p:nvPr>
            <p:ph type="sldNum" sz="quarter" idx="11"/>
          </p:nvPr>
        </p:nvSpPr>
        <p:spPr>
          <a:xfrm>
            <a:off x="11417301" y="6489526"/>
            <a:ext cx="673100" cy="323850"/>
          </a:xfrm>
          <a:prstGeom prst="rect">
            <a:avLst/>
          </a:prstGeom>
        </p:spPr>
        <p:txBody>
          <a:bodyPr/>
          <a:lstStyle>
            <a:lvl1pPr>
              <a:defRPr/>
            </a:lvl1pPr>
          </a:lstStyle>
          <a:p>
            <a:fld id="{9CE890D4-7D00-4984-8BC6-89D94F359BFB}" type="slidenum">
              <a:rPr lang="fr-FR"/>
              <a:t>‹N°›</a:t>
            </a:fld>
            <a:r>
              <a:rPr lang="fr-FR" dirty="0"/>
              <a:t>           </a:t>
            </a:r>
          </a:p>
        </p:txBody>
      </p:sp>
      <p:sp>
        <p:nvSpPr>
          <p:cNvPr id="6" name="Rectangle 5"/>
          <p:cNvSpPr/>
          <p:nvPr userDrawn="1"/>
        </p:nvSpPr>
        <p:spPr>
          <a:xfrm>
            <a:off x="143339" y="6237312"/>
            <a:ext cx="1728192" cy="6206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624417" y="1628776"/>
            <a:ext cx="10972800" cy="4525963"/>
          </a:xfrm>
          <a:prstGeom prst="rect">
            <a:avLst/>
          </a:prstGeom>
          <a:noFill/>
          <a:ln>
            <a:noFill/>
          </a:ln>
        </p:spPr>
        <p:txBody>
          <a:bodyPr vert="horz" wrap="square" lIns="91440" tIns="45720" rIns="91440" bIns="45720" numCol="1" anchor="t" anchorCtr="0" compatLnSpc="1"/>
          <a:lstStyle/>
          <a:p>
            <a:pPr lvl="0"/>
            <a:r>
              <a:rPr lang="fr-FR"/>
              <a:t>Cliquez pour modifier les styles du texte du masque</a:t>
            </a:r>
          </a:p>
          <a:p>
            <a:pPr lvl="1"/>
            <a:r>
              <a:rPr lang="fr-FR"/>
              <a:t>Deuxième niveau</a:t>
            </a:r>
          </a:p>
          <a:p>
            <a:pPr lvl="2"/>
            <a:r>
              <a:rPr lang="fr-FR"/>
              <a:t>Troisième niveau</a:t>
            </a:r>
          </a:p>
          <a:p>
            <a:pPr lvl="4"/>
            <a:endParaRPr lang="fr-FR"/>
          </a:p>
        </p:txBody>
      </p:sp>
      <p:sp>
        <p:nvSpPr>
          <p:cNvPr id="1030" name="Rectangle 6"/>
          <p:cNvSpPr>
            <a:spLocks noGrp="1" noChangeArrowheads="1"/>
          </p:cNvSpPr>
          <p:nvPr>
            <p:ph type="sldNum" sz="quarter" idx="4"/>
          </p:nvPr>
        </p:nvSpPr>
        <p:spPr bwMode="auto">
          <a:xfrm>
            <a:off x="11376587" y="6392268"/>
            <a:ext cx="719667" cy="388937"/>
          </a:xfrm>
          <a:prstGeom prst="rect">
            <a:avLst/>
          </a:prstGeom>
          <a:noFill/>
          <a:ln>
            <a:noFill/>
          </a:ln>
          <a:effectLst/>
        </p:spPr>
        <p:txBody>
          <a:bodyPr vert="horz" wrap="square" lIns="91440" tIns="45720" rIns="91440" bIns="45720" numCol="1" anchor="t" anchorCtr="0" compatLnSpc="1"/>
          <a:lstStyle>
            <a:lvl1pPr algn="ctr">
              <a:defRPr sz="1300" b="1">
                <a:solidFill>
                  <a:schemeClr val="bg1"/>
                </a:solidFill>
                <a:latin typeface="Arial" panose="020B0604020202020204" pitchFamily="34" charset="0"/>
              </a:defRPr>
            </a:lvl1pPr>
          </a:lstStyle>
          <a:p>
            <a:pPr fontAlgn="base">
              <a:spcBef>
                <a:spcPct val="0"/>
              </a:spcBef>
              <a:spcAft>
                <a:spcPct val="0"/>
              </a:spcAft>
            </a:pPr>
            <a:fld id="{742DF0ED-60A6-4941-88C8-559D4E2B89CC}" type="slidenum">
              <a:rPr lang="fr-FR">
                <a:solidFill>
                  <a:srgbClr val="FFFFFF"/>
                </a:solidFill>
              </a:rPr>
              <a:t>‹N°›</a:t>
            </a:fld>
            <a:endParaRPr lang="fr-FR"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p:txStyles>
    <p:titleStyle>
      <a:lvl1pPr algn="ctr" rtl="0" eaLnBrk="1" fontAlgn="base" hangingPunct="1">
        <a:spcBef>
          <a:spcPct val="0"/>
        </a:spcBef>
        <a:spcAft>
          <a:spcPct val="0"/>
        </a:spcAft>
        <a:defRPr sz="2800">
          <a:solidFill>
            <a:srgbClr val="4C84B1"/>
          </a:solidFill>
          <a:latin typeface="+mj-lt"/>
          <a:ea typeface="Arial" panose="020B0604020202020204" pitchFamily="34" charset="0"/>
          <a:cs typeface="+mj-cs"/>
        </a:defRPr>
      </a:lvl1pPr>
      <a:lvl2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2pPr>
      <a:lvl3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3pPr>
      <a:lvl4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4pPr>
      <a:lvl5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lr>
          <a:srgbClr val="4C84B1"/>
        </a:buClr>
        <a:buChar char="•"/>
        <a:defRPr sz="2400">
          <a:solidFill>
            <a:srgbClr val="3D3D3D"/>
          </a:solidFill>
          <a:latin typeface="+mn-lt"/>
          <a:ea typeface="Arial" panose="020B0604020202020204" pitchFamily="34" charset="0"/>
          <a:cs typeface="+mn-cs"/>
        </a:defRPr>
      </a:lvl1pPr>
      <a:lvl2pPr marL="901700" indent="-379730" algn="l" rtl="0" eaLnBrk="1" fontAlgn="base" hangingPunct="1">
        <a:spcBef>
          <a:spcPct val="20000"/>
        </a:spcBef>
        <a:spcAft>
          <a:spcPct val="0"/>
        </a:spcAft>
        <a:buClr>
          <a:srgbClr val="4C84B1"/>
        </a:buClr>
        <a:buFont typeface="Arial" panose="020B0604020202020204" pitchFamily="34" charset="0"/>
        <a:buChar char="―"/>
        <a:defRPr sz="2000">
          <a:solidFill>
            <a:srgbClr val="696969"/>
          </a:solidFill>
          <a:latin typeface="+mn-lt"/>
          <a:ea typeface="Arial" panose="020B0604020202020204" pitchFamily="34" charset="0"/>
          <a:cs typeface="+mn-cs"/>
        </a:defRPr>
      </a:lvl2pPr>
      <a:lvl3pPr marL="1497330" indent="-338455" algn="l" rtl="0" eaLnBrk="1" fontAlgn="base" hangingPunct="1">
        <a:spcBef>
          <a:spcPct val="20000"/>
        </a:spcBef>
        <a:spcAft>
          <a:spcPct val="0"/>
        </a:spcAft>
        <a:buClr>
          <a:srgbClr val="4C84B1"/>
        </a:buClr>
        <a:buChar char="o"/>
        <a:defRPr sz="2400">
          <a:solidFill>
            <a:srgbClr val="696969"/>
          </a:solidFill>
          <a:latin typeface="+mn-lt"/>
          <a:ea typeface="Arial" panose="020B0604020202020204" pitchFamily="34" charset="0"/>
          <a:cs typeface="+mn-cs"/>
        </a:defRPr>
      </a:lvl3pPr>
      <a:lvl4pPr marL="1905000" indent="-228600" algn="l" rtl="0" eaLnBrk="1" fontAlgn="base" hangingPunct="1">
        <a:spcBef>
          <a:spcPct val="20000"/>
        </a:spcBef>
        <a:spcAft>
          <a:spcPct val="0"/>
        </a:spcAft>
        <a:buClr>
          <a:srgbClr val="4C84B1"/>
        </a:buClr>
        <a:buFont typeface="Arial" panose="020B0604020202020204" pitchFamily="34" charset="0"/>
        <a:buChar char="–"/>
        <a:defRPr sz="1600">
          <a:solidFill>
            <a:schemeClr val="tx1"/>
          </a:solidFill>
          <a:latin typeface="Arial" panose="020B0604020202020204" pitchFamily="34" charset="0"/>
          <a:ea typeface="Arial" panose="020B0604020202020204" pitchFamily="34" charset="0"/>
          <a:cs typeface="+mn-cs"/>
        </a:defRPr>
      </a:lvl4pPr>
      <a:lvl5pPr marL="2313305" indent="-228600" algn="l" rtl="0" eaLnBrk="1" fontAlgn="base" hangingPunct="1">
        <a:spcBef>
          <a:spcPct val="20000"/>
        </a:spcBef>
        <a:spcAft>
          <a:spcPct val="0"/>
        </a:spcAft>
        <a:buChar char="»"/>
        <a:defRPr sz="2000">
          <a:solidFill>
            <a:srgbClr val="696969"/>
          </a:solidFill>
          <a:latin typeface="+mn-lt"/>
          <a:ea typeface="Arial" panose="020B0604020202020204" pitchFamily="34" charset="0"/>
          <a:cs typeface="+mn-cs"/>
        </a:defRPr>
      </a:lvl5pPr>
      <a:lvl6pPr marL="2770505" indent="-228600" algn="l" rtl="0" eaLnBrk="1" fontAlgn="base" hangingPunct="1">
        <a:spcBef>
          <a:spcPct val="20000"/>
        </a:spcBef>
        <a:spcAft>
          <a:spcPct val="0"/>
        </a:spcAft>
        <a:defRPr sz="2000">
          <a:solidFill>
            <a:srgbClr val="696969"/>
          </a:solidFill>
          <a:latin typeface="+mn-lt"/>
          <a:cs typeface="+mn-cs"/>
        </a:defRPr>
      </a:lvl6pPr>
      <a:lvl7pPr marL="3227705" indent="-228600" algn="l" rtl="0" eaLnBrk="1" fontAlgn="base" hangingPunct="1">
        <a:spcBef>
          <a:spcPct val="20000"/>
        </a:spcBef>
        <a:spcAft>
          <a:spcPct val="0"/>
        </a:spcAft>
        <a:defRPr sz="2000">
          <a:solidFill>
            <a:srgbClr val="696969"/>
          </a:solidFill>
          <a:latin typeface="+mn-lt"/>
          <a:cs typeface="+mn-cs"/>
        </a:defRPr>
      </a:lvl7pPr>
      <a:lvl8pPr marL="3684905" indent="-228600" algn="l" rtl="0" eaLnBrk="1" fontAlgn="base" hangingPunct="1">
        <a:spcBef>
          <a:spcPct val="20000"/>
        </a:spcBef>
        <a:spcAft>
          <a:spcPct val="0"/>
        </a:spcAft>
        <a:defRPr sz="2000">
          <a:solidFill>
            <a:srgbClr val="696969"/>
          </a:solidFill>
          <a:latin typeface="+mn-lt"/>
          <a:cs typeface="+mn-cs"/>
        </a:defRPr>
      </a:lvl8pPr>
      <a:lvl9pPr marL="4142105" indent="-228600" algn="l" rtl="0" eaLnBrk="1" fontAlgn="base" hangingPunct="1">
        <a:spcBef>
          <a:spcPct val="20000"/>
        </a:spcBef>
        <a:spcAft>
          <a:spcPct val="0"/>
        </a:spcAft>
        <a:defRPr sz="2000">
          <a:solidFill>
            <a:srgbClr val="696969"/>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v2-ecandidatures-tse.ut-capitole.fr/ecandidat-V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mpusfrance.org/system/files/medias/documents/2023-09/ENG_REGULATIONS_EIFFEL_SCHOLARSHIP_PROGRAM_2024.pdf" TargetMode="External"/><Relationship Id="rId4" Type="http://schemas.openxmlformats.org/officeDocument/2006/relationships/hyperlink" Target="https://www.campusfrance.org/en/france-excellence-eiffel-scholarship-progra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www.tse-fr.eu/admissions?lang=en&amp;qt-embed_generic_tabs=2" TargetMode="Externa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rotWithShape="1">
          <a:blip r:embed="rId3"/>
          <a:srcRect t="36000" b="39800"/>
          <a:stretch>
            <a:fillRect/>
          </a:stretch>
        </p:blipFill>
        <p:spPr>
          <a:xfrm>
            <a:off x="0" y="-23115"/>
            <a:ext cx="12192000" cy="643803"/>
          </a:xfrm>
          <a:prstGeom prst="rect">
            <a:avLst/>
          </a:prstGeom>
        </p:spPr>
      </p:pic>
      <p:sp>
        <p:nvSpPr>
          <p:cNvPr id="8" name="Rectangle 7"/>
          <p:cNvSpPr/>
          <p:nvPr/>
        </p:nvSpPr>
        <p:spPr>
          <a:xfrm>
            <a:off x="0" y="0"/>
            <a:ext cx="12192000" cy="643803"/>
          </a:xfrm>
          <a:prstGeom prst="rect">
            <a:avLst/>
          </a:prstGeom>
          <a:solidFill>
            <a:srgbClr val="06198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Titre 1"/>
          <p:cNvSpPr txBox="1"/>
          <p:nvPr/>
        </p:nvSpPr>
        <p:spPr>
          <a:xfrm>
            <a:off x="0" y="-27384"/>
            <a:ext cx="12192000" cy="643803"/>
          </a:xfrm>
          <a:prstGeom prst="rect">
            <a:avLst/>
          </a:prstGeom>
        </p:spPr>
        <p:txBody>
          <a:bodyPr anchor="ctr"/>
          <a:lstStyle>
            <a:lvl1pPr algn="ctr" rtl="0" eaLnBrk="1" fontAlgn="base" hangingPunct="1">
              <a:spcBef>
                <a:spcPct val="0"/>
              </a:spcBef>
              <a:spcAft>
                <a:spcPct val="0"/>
              </a:spcAft>
              <a:defRPr sz="2800">
                <a:solidFill>
                  <a:srgbClr val="4C84B1"/>
                </a:solidFill>
                <a:latin typeface="+mj-lt"/>
                <a:ea typeface="Arial" panose="020B0604020202020204" pitchFamily="34" charset="0"/>
                <a:cs typeface="+mj-cs"/>
              </a:defRPr>
            </a:lvl1pPr>
            <a:lvl2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2pPr>
            <a:lvl3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3pPr>
            <a:lvl4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4pPr>
            <a:lvl5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9pPr>
          </a:lstStyle>
          <a:p>
            <a:r>
              <a:rPr lang="fr-FR" sz="2000" kern="0" dirty="0">
                <a:solidFill>
                  <a:schemeClr val="bg1"/>
                </a:solidFill>
                <a:latin typeface="Calibri" panose="020F0502020204030204" pitchFamily="34" charset="0"/>
                <a:cs typeface="Calibri" panose="020F0502020204030204" pitchFamily="34" charset="0"/>
              </a:rPr>
              <a:t>Procédure d'admission : Master et doctorat - Bourse Eiffel - 2026</a:t>
            </a:r>
          </a:p>
          <a:p>
            <a:r>
              <a:rPr lang="fr-FR" sz="2000" kern="0" dirty="0">
                <a:solidFill>
                  <a:schemeClr val="bg1"/>
                </a:solidFill>
                <a:latin typeface="Calibri" panose="020F0502020204030204" pitchFamily="34" charset="0"/>
                <a:cs typeface="Calibri" panose="020F0502020204030204" pitchFamily="34" charset="0"/>
              </a:rPr>
              <a:t>Droit, Informatique, Administration et Communication, Information et Communication</a:t>
            </a:r>
          </a:p>
        </p:txBody>
      </p:sp>
      <p:sp>
        <p:nvSpPr>
          <p:cNvPr id="2" name="ZoneTexte 1"/>
          <p:cNvSpPr txBox="1"/>
          <p:nvPr/>
        </p:nvSpPr>
        <p:spPr>
          <a:xfrm>
            <a:off x="623392" y="666919"/>
            <a:ext cx="11305256" cy="6354445"/>
          </a:xfrm>
          <a:prstGeom prst="rect">
            <a:avLst/>
          </a:prstGeom>
          <a:noFill/>
        </p:spPr>
        <p:txBody>
          <a:bodyPr wrap="square" rtlCol="0">
            <a:spAutoFit/>
          </a:bodyPr>
          <a:lstStyle/>
          <a:p>
            <a:pPr algn="just"/>
            <a:r>
              <a:rPr lang="fr-FR" sz="1600" dirty="0">
                <a:latin typeface="Calibri" panose="020F0502020204030204" pitchFamily="34" charset="0"/>
                <a:cs typeface="Calibri" panose="020F0502020204030204" pitchFamily="34" charset="0"/>
              </a:rPr>
              <a:t>Cher candidat,</a:t>
            </a:r>
          </a:p>
          <a:p>
            <a:pPr algn="just"/>
            <a:r>
              <a:rPr lang="fr-FR" sz="1600" dirty="0">
                <a:latin typeface="Calibri" panose="020F0502020204030204" pitchFamily="34" charset="0"/>
                <a:cs typeface="Calibri" panose="020F0502020204030204" pitchFamily="34" charset="0"/>
              </a:rPr>
              <a:t>Nous vous remercions de l'intérêt que vous portez à la bourse Eiffel ! Vous trouverez ci-dessous quelques informations clés concernant cette campagne. </a:t>
            </a:r>
          </a:p>
          <a:p>
            <a:pPr algn="just"/>
            <a:endParaRPr lang="fr-FR" sz="800" dirty="0">
              <a:latin typeface="Calibri" panose="020F0502020204030204" pitchFamily="34" charset="0"/>
              <a:cs typeface="Calibri" panose="020F0502020204030204" pitchFamily="34" charset="0"/>
            </a:endParaRPr>
          </a:p>
          <a:p>
            <a:pPr algn="just"/>
            <a:r>
              <a:rPr lang="fr-FR" sz="1600" dirty="0">
                <a:latin typeface="Calibri" panose="020F0502020204030204" pitchFamily="34" charset="0"/>
                <a:cs typeface="Calibri" panose="020F0502020204030204" pitchFamily="34" charset="0"/>
              </a:rPr>
              <a:t>Notre service a élaboré ce document pour vous guider dans votre processus de candidature. Nous vous conseillons vivement de le lire dans son intégralité avant de nous contacter : nous recevons beaucoup d'e-mails lorsque les campagnes sont ouvertes et, bien que nous fassions de notre mieux pour répondre rapidement à vos demandes, il se peut que nous mettions un certain temps à vous répondre. Nous espérons que vous y trouverez toutes les réponses à vos questions !</a:t>
            </a:r>
          </a:p>
          <a:p>
            <a:pPr algn="just"/>
            <a:endParaRPr lang="fr-FR" sz="800" dirty="0">
              <a:latin typeface="Calibri" panose="020F0502020204030204" pitchFamily="34" charset="0"/>
              <a:cs typeface="Calibri" panose="020F0502020204030204" pitchFamily="34" charset="0"/>
            </a:endParaRPr>
          </a:p>
          <a:p>
            <a:pPr algn="just"/>
            <a:r>
              <a:rPr lang="fr-FR" sz="1600" dirty="0">
                <a:latin typeface="Calibri" panose="020F0502020204030204" pitchFamily="34" charset="0"/>
                <a:cs typeface="Calibri" panose="020F0502020204030204" pitchFamily="34" charset="0"/>
              </a:rPr>
              <a:t>Voici ce que vous trouverez dans ces lignes directrices :</a:t>
            </a:r>
          </a:p>
          <a:p>
            <a:pPr algn="just"/>
            <a:r>
              <a:rPr lang="fr-FR" sz="1600" dirty="0">
                <a:latin typeface="Calibri" panose="020F0502020204030204" pitchFamily="34" charset="0"/>
                <a:cs typeface="Calibri" panose="020F0502020204030204" pitchFamily="34" charset="0"/>
              </a:rPr>
              <a:t>	-Page 2 : Informations sur la bourse Eiffel + dates de résultats</a:t>
            </a:r>
          </a:p>
          <a:p>
            <a:pPr algn="just"/>
            <a:r>
              <a:rPr lang="fr-FR" sz="1600" dirty="0">
                <a:latin typeface="Calibri" panose="020F0502020204030204" pitchFamily="34" charset="0"/>
                <a:cs typeface="Calibri" panose="020F0502020204030204" pitchFamily="34" charset="0"/>
              </a:rPr>
              <a:t>	-Page 3 : Comment et où postuler à Eiffel ?</a:t>
            </a:r>
          </a:p>
          <a:p>
            <a:pPr algn="just"/>
            <a:r>
              <a:rPr lang="fr-FR" sz="1600" dirty="0">
                <a:latin typeface="Calibri" panose="020F0502020204030204" pitchFamily="34" charset="0"/>
                <a:cs typeface="Calibri" panose="020F0502020204030204" pitchFamily="34" charset="0"/>
              </a:rPr>
              <a:t>	-Page 4 : Créer votre compte sur </a:t>
            </a:r>
            <a:r>
              <a:rPr lang="fr-FR" sz="1600" dirty="0" err="1">
                <a:latin typeface="Calibri" panose="020F0502020204030204" pitchFamily="34" charset="0"/>
                <a:cs typeface="Calibri" panose="020F0502020204030204" pitchFamily="34" charset="0"/>
              </a:rPr>
              <a:t>eCandidatures</a:t>
            </a:r>
            <a:endParaRPr lang="fr-FR" sz="1600" dirty="0">
              <a:latin typeface="Calibri" panose="020F0502020204030204" pitchFamily="34" charset="0"/>
              <a:cs typeface="Calibri" panose="020F0502020204030204" pitchFamily="34" charset="0"/>
            </a:endParaRPr>
          </a:p>
          <a:p>
            <a:pPr algn="just"/>
            <a:r>
              <a:rPr lang="fr-FR" sz="1600" dirty="0">
                <a:latin typeface="Calibri" panose="020F0502020204030204" pitchFamily="34" charset="0"/>
                <a:cs typeface="Calibri" panose="020F0502020204030204" pitchFamily="34" charset="0"/>
              </a:rPr>
              <a:t>	-Page 5 : Les documents nécessaires à une candidature</a:t>
            </a:r>
          </a:p>
          <a:p>
            <a:pPr algn="just"/>
            <a:r>
              <a:rPr lang="fr-FR" sz="1600" dirty="0">
                <a:latin typeface="Calibri" panose="020F0502020204030204" pitchFamily="34" charset="0"/>
                <a:cs typeface="Calibri" panose="020F0502020204030204" pitchFamily="34" charset="0"/>
              </a:rPr>
              <a:t>	-Page 6 : Remplir le formulaire supplémentaire</a:t>
            </a:r>
          </a:p>
          <a:p>
            <a:pPr algn="just"/>
            <a:r>
              <a:rPr lang="fr-FR" sz="1600" dirty="0">
                <a:latin typeface="Calibri" panose="020F0502020204030204" pitchFamily="34" charset="0"/>
                <a:cs typeface="Calibri" panose="020F0502020204030204" pitchFamily="34" charset="0"/>
              </a:rPr>
              <a:t>	-Page 7 : Envoi de la candidature + Que se passe-t-il ensuite ?</a:t>
            </a:r>
          </a:p>
          <a:p>
            <a:pPr algn="just"/>
            <a:r>
              <a:rPr lang="fr-FR" sz="1600" dirty="0">
                <a:latin typeface="Calibri" panose="020F0502020204030204" pitchFamily="34" charset="0"/>
                <a:cs typeface="Calibri" panose="020F0502020204030204" pitchFamily="34" charset="0"/>
              </a:rPr>
              <a:t>	-Page 8 : FAQ technique </a:t>
            </a:r>
            <a:r>
              <a:rPr lang="fr-FR" sz="1600" dirty="0" err="1">
                <a:latin typeface="Calibri" panose="020F0502020204030204" pitchFamily="34" charset="0"/>
                <a:cs typeface="Calibri" panose="020F0502020204030204" pitchFamily="34" charset="0"/>
              </a:rPr>
              <a:t>eCandidatures</a:t>
            </a:r>
            <a:endParaRPr lang="fr-FR" sz="1600" dirty="0">
              <a:latin typeface="Calibri" panose="020F0502020204030204" pitchFamily="34" charset="0"/>
              <a:cs typeface="Calibri" panose="020F0502020204030204" pitchFamily="34" charset="0"/>
            </a:endParaRPr>
          </a:p>
          <a:p>
            <a:pPr algn="just"/>
            <a:endParaRPr lang="fr-FR" sz="800" dirty="0">
              <a:latin typeface="Calibri" panose="020F0502020204030204" pitchFamily="34" charset="0"/>
              <a:cs typeface="Calibri" panose="020F0502020204030204" pitchFamily="34" charset="0"/>
            </a:endParaRPr>
          </a:p>
          <a:p>
            <a:r>
              <a:rPr lang="fr-FR" sz="1600" dirty="0">
                <a:latin typeface="Calibri" panose="020F0502020204030204" pitchFamily="34" charset="0"/>
                <a:cs typeface="Calibri" panose="020F0502020204030204" pitchFamily="34" charset="0"/>
              </a:rPr>
              <a:t>La </a:t>
            </a:r>
            <a:r>
              <a:rPr lang="fr-FR" sz="1600" dirty="0">
                <a:latin typeface="Calibri" panose="020F0502020204030204" pitchFamily="34" charset="0"/>
                <a:cs typeface="Calibri" panose="020F0502020204030204" pitchFamily="34" charset="0"/>
                <a:hlinkClick r:id="rId4"/>
              </a:rPr>
              <a:t>plateforme </a:t>
            </a:r>
            <a:r>
              <a:rPr lang="fr-FR" sz="1600" dirty="0" err="1">
                <a:latin typeface="Calibri" panose="020F0502020204030204" pitchFamily="34" charset="0"/>
                <a:cs typeface="Calibri" panose="020F0502020204030204" pitchFamily="34" charset="0"/>
                <a:hlinkClick r:id="rId4"/>
              </a:rPr>
              <a:t>eCandidatures</a:t>
            </a:r>
            <a:r>
              <a:rPr lang="fr-FR" sz="1600" dirty="0">
                <a:latin typeface="Calibri" panose="020F0502020204030204" pitchFamily="34" charset="0"/>
                <a:cs typeface="Calibri" panose="020F0502020204030204" pitchFamily="34" charset="0"/>
              </a:rPr>
              <a:t> pour </a:t>
            </a:r>
            <a:r>
              <a:rPr lang="fr-FR" sz="1600" b="1" dirty="0">
                <a:latin typeface="Calibri" panose="020F0502020204030204" pitchFamily="34" charset="0"/>
                <a:cs typeface="Calibri" panose="020F0502020204030204" pitchFamily="34" charset="0"/>
              </a:rPr>
              <a:t>le droit, l'informatique, l'administration et la communication, l'information et la communication</a:t>
            </a:r>
          </a:p>
          <a:p>
            <a:pPr algn="ctr"/>
            <a:r>
              <a:rPr lang="fr-FR" sz="1600" b="1" dirty="0">
                <a:latin typeface="Calibri" panose="020F0502020204030204" pitchFamily="34" charset="0"/>
                <a:cs typeface="Calibri" panose="020F0502020204030204" pitchFamily="34" charset="0"/>
              </a:rPr>
              <a:t> </a:t>
            </a:r>
            <a:r>
              <a:rPr lang="fr-FR" sz="1600" dirty="0">
                <a:latin typeface="Calibri" panose="020F0502020204030204" pitchFamily="34" charset="0"/>
                <a:cs typeface="Calibri" panose="020F0502020204030204" pitchFamily="34" charset="0"/>
              </a:rPr>
              <a:t>en ce qui concerne </a:t>
            </a:r>
            <a:r>
              <a:rPr lang="fr-FR" sz="1600" b="1" dirty="0">
                <a:latin typeface="Calibri" panose="020F0502020204030204" pitchFamily="34" charset="0"/>
                <a:cs typeface="Calibri" panose="020F0502020204030204" pitchFamily="34" charset="0"/>
              </a:rPr>
              <a:t>la bourse Eiffel</a:t>
            </a:r>
          </a:p>
          <a:p>
            <a:pPr algn="ctr"/>
            <a:r>
              <a:rPr lang="fr-FR" sz="1600" dirty="0">
                <a:latin typeface="Calibri" panose="020F0502020204030204" pitchFamily="34" charset="0"/>
                <a:cs typeface="Calibri" panose="020F0502020204030204" pitchFamily="34" charset="0"/>
              </a:rPr>
              <a:t> sera accessible du </a:t>
            </a:r>
            <a:r>
              <a:rPr lang="fr-FR" sz="1600" b="1" i="1" dirty="0">
                <a:latin typeface="Calibri" panose="020F0502020204030204" pitchFamily="34" charset="0"/>
                <a:cs typeface="Calibri" panose="020F0502020204030204" pitchFamily="34" charset="0"/>
              </a:rPr>
              <a:t>27 octobre au 17 novembre 2025</a:t>
            </a:r>
            <a:r>
              <a:rPr lang="fr-FR" sz="1600" dirty="0">
                <a:latin typeface="Calibri" panose="020F0502020204030204" pitchFamily="34" charset="0"/>
                <a:cs typeface="Calibri" panose="020F0502020204030204" pitchFamily="34" charset="0"/>
              </a:rPr>
              <a:t>.</a:t>
            </a:r>
            <a:endParaRPr lang="fr-FR" sz="800" dirty="0">
              <a:latin typeface="Calibri" panose="020F0502020204030204" pitchFamily="34" charset="0"/>
              <a:cs typeface="Calibri" panose="020F0502020204030204" pitchFamily="34" charset="0"/>
            </a:endParaRPr>
          </a:p>
          <a:p>
            <a:pPr algn="ctr"/>
            <a:r>
              <a:rPr lang="fr-FR" sz="1600" dirty="0">
                <a:latin typeface="Calibri" panose="020F0502020204030204" pitchFamily="34" charset="0"/>
                <a:cs typeface="Calibri" panose="020F0502020204030204" pitchFamily="34" charset="0"/>
              </a:rPr>
              <a:t>Avant cette date, vous ne pourrez que créer votre compte et remplir vos informations.</a:t>
            </a:r>
          </a:p>
          <a:p>
            <a:pPr algn="just"/>
            <a:endParaRPr lang="fr-FR" sz="800" dirty="0">
              <a:latin typeface="Calibri" panose="020F0502020204030204" pitchFamily="34" charset="0"/>
              <a:cs typeface="Calibri" panose="020F0502020204030204" pitchFamily="34" charset="0"/>
            </a:endParaRPr>
          </a:p>
          <a:p>
            <a:pPr algn="just"/>
            <a:endParaRPr lang="fr-FR" sz="800" dirty="0">
              <a:latin typeface="Calibri" panose="020F0502020204030204" pitchFamily="34" charset="0"/>
              <a:cs typeface="Calibri" panose="020F0502020204030204" pitchFamily="34" charset="0"/>
            </a:endParaRPr>
          </a:p>
          <a:p>
            <a:pPr algn="just"/>
            <a:r>
              <a:rPr lang="fr-FR" sz="1500" b="1" dirty="0">
                <a:latin typeface="Calibri" panose="020F0502020204030204" pitchFamily="34" charset="0"/>
                <a:cs typeface="Calibri" panose="020F0502020204030204" pitchFamily="34" charset="0"/>
              </a:rPr>
              <a:t>Nous vous encourageons vivement à ne pas vous y prendre à la dernière minute</a:t>
            </a:r>
            <a:r>
              <a:rPr lang="fr-FR" sz="1500" dirty="0">
                <a:latin typeface="Calibri" panose="020F0502020204030204" pitchFamily="34" charset="0"/>
                <a:cs typeface="Calibri" panose="020F0502020204030204" pitchFamily="34" charset="0"/>
              </a:rPr>
              <a:t>, au cas où votre candidature serait jugée incomplète.</a:t>
            </a:r>
          </a:p>
          <a:p>
            <a:pPr algn="just"/>
            <a:r>
              <a:rPr lang="fr-FR" sz="1600" dirty="0">
                <a:latin typeface="Calibri" panose="020F0502020204030204" pitchFamily="34" charset="0"/>
                <a:cs typeface="Calibri" panose="020F0502020204030204" pitchFamily="34" charset="0"/>
              </a:rPr>
              <a:t>Le Bureau international n'acceptera aucune demande qui aurait été envoyée après </a:t>
            </a:r>
            <a:r>
              <a:rPr lang="fr-FR" sz="1600" i="1" dirty="0">
                <a:latin typeface="Calibri" panose="020F0502020204030204" pitchFamily="34" charset="0"/>
                <a:cs typeface="Calibri" panose="020F0502020204030204" pitchFamily="34" charset="0"/>
              </a:rPr>
              <a:t>le 17 novembre 2025, 23h59</a:t>
            </a:r>
            <a:r>
              <a:rPr lang="fr-FR" sz="1600" dirty="0">
                <a:latin typeface="Calibri" panose="020F0502020204030204" pitchFamily="34" charset="0"/>
                <a:cs typeface="Calibri" panose="020F0502020204030204" pitchFamily="34" charset="0"/>
              </a:rPr>
              <a:t>...</a:t>
            </a:r>
          </a:p>
          <a:p>
            <a:pPr algn="just"/>
            <a:endParaRPr lang="fr-FR" sz="1600" i="1" dirty="0">
              <a:solidFill>
                <a:srgbClr val="FF0000"/>
              </a:solidFill>
              <a:latin typeface="Calibri" panose="020F0502020204030204" pitchFamily="34" charset="0"/>
              <a:cs typeface="Calibri" panose="020F0502020204030204" pitchFamily="34" charset="0"/>
            </a:endParaRPr>
          </a:p>
          <a:p>
            <a:pPr algn="just"/>
            <a:endParaRPr lang="fr-FR" sz="1600" dirty="0">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rotWithShape="1">
          <a:blip r:embed="rId3"/>
          <a:srcRect t="36000" b="39800"/>
          <a:stretch>
            <a:fillRect/>
          </a:stretch>
        </p:blipFill>
        <p:spPr>
          <a:xfrm>
            <a:off x="0" y="-23115"/>
            <a:ext cx="12192000" cy="643803"/>
          </a:xfrm>
          <a:prstGeom prst="rect">
            <a:avLst/>
          </a:prstGeom>
        </p:spPr>
      </p:pic>
      <p:sp>
        <p:nvSpPr>
          <p:cNvPr id="8" name="Rectangle 7"/>
          <p:cNvSpPr/>
          <p:nvPr/>
        </p:nvSpPr>
        <p:spPr>
          <a:xfrm>
            <a:off x="0" y="-23852"/>
            <a:ext cx="12192000" cy="643803"/>
          </a:xfrm>
          <a:prstGeom prst="rect">
            <a:avLst/>
          </a:prstGeom>
          <a:solidFill>
            <a:srgbClr val="06198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p:nvPr/>
        </p:nvSpPr>
        <p:spPr>
          <a:xfrm>
            <a:off x="0" y="-27384"/>
            <a:ext cx="12192000" cy="648072"/>
          </a:xfrm>
          <a:prstGeom prst="rect">
            <a:avLst/>
          </a:prstGeom>
        </p:spPr>
        <p:txBody>
          <a:bodyPr anchor="ctr"/>
          <a:lstStyle>
            <a:lvl1pPr algn="ctr" rtl="0" eaLnBrk="1" fontAlgn="base" hangingPunct="1">
              <a:spcBef>
                <a:spcPct val="0"/>
              </a:spcBef>
              <a:spcAft>
                <a:spcPct val="0"/>
              </a:spcAft>
              <a:defRPr sz="2800">
                <a:solidFill>
                  <a:srgbClr val="4C84B1"/>
                </a:solidFill>
                <a:latin typeface="+mj-lt"/>
                <a:ea typeface="Arial" panose="020B0604020202020204" pitchFamily="34" charset="0"/>
                <a:cs typeface="+mj-cs"/>
              </a:defRPr>
            </a:lvl1pPr>
            <a:lvl2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2pPr>
            <a:lvl3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3pPr>
            <a:lvl4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4pPr>
            <a:lvl5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9pPr>
          </a:lstStyle>
          <a:p>
            <a:r>
              <a:rPr lang="fr-FR" sz="3600" kern="0" dirty="0">
                <a:solidFill>
                  <a:schemeClr val="bg1"/>
                </a:solidFill>
                <a:latin typeface="Calibri" panose="020F0502020204030204" pitchFamily="34" charset="0"/>
                <a:cs typeface="Calibri" panose="020F0502020204030204" pitchFamily="34" charset="0"/>
              </a:rPr>
              <a:t>Spécificités de la bourse Eiffel + Dates des résultats</a:t>
            </a:r>
          </a:p>
        </p:txBody>
      </p:sp>
      <p:cxnSp>
        <p:nvCxnSpPr>
          <p:cNvPr id="140" name="Connecteur droit 139"/>
          <p:cNvCxnSpPr/>
          <p:nvPr/>
        </p:nvCxnSpPr>
        <p:spPr>
          <a:xfrm>
            <a:off x="5495858" y="112474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a:off x="5489490" y="2190738"/>
            <a:ext cx="0" cy="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263352" y="836712"/>
            <a:ext cx="7128792" cy="1569660"/>
          </a:xfrm>
          <a:prstGeom prst="rect">
            <a:avLst/>
          </a:prstGeom>
          <a:noFill/>
        </p:spPr>
        <p:txBody>
          <a:bodyPr wrap="square" rtlCol="0">
            <a:spAutoFit/>
          </a:bodyPr>
          <a:lstStyle/>
          <a:p>
            <a:r>
              <a:rPr lang="fr-FR" sz="1600" dirty="0"/>
              <a:t>N'oubliez pas de visiter </a:t>
            </a:r>
            <a:r>
              <a:rPr lang="fr-FR" sz="1600" b="1" dirty="0">
                <a:hlinkClick r:id="rId4"/>
              </a:rPr>
              <a:t>cette page web</a:t>
            </a:r>
            <a:r>
              <a:rPr lang="fr-FR" sz="1600" dirty="0"/>
              <a:t> et de lire les </a:t>
            </a:r>
            <a:r>
              <a:rPr lang="fr-FR" sz="1600" b="1" dirty="0">
                <a:hlinkClick r:id="rId5"/>
              </a:rPr>
              <a:t>règles du programme</a:t>
            </a:r>
            <a:r>
              <a:rPr lang="fr-FR" sz="1600" dirty="0"/>
              <a:t> avant de poser votre candidature : vous y trouverez toutes les informations nécessaires concernant les avantages de la bourse Eiffel ainsi que les conditions pour poser votre candidature.</a:t>
            </a:r>
            <a:br>
              <a:rPr lang="fr-FR" sz="1600" dirty="0"/>
            </a:br>
            <a:endParaRPr lang="fr-FR" sz="1600" dirty="0"/>
          </a:p>
          <a:p>
            <a:r>
              <a:rPr lang="fr-FR" sz="1600" dirty="0"/>
              <a:t>Les candidats éligibles doivent répondre aux critères suivants :</a:t>
            </a:r>
          </a:p>
        </p:txBody>
      </p:sp>
      <p:sp>
        <p:nvSpPr>
          <p:cNvPr id="28" name="Rectangle à coins arrondis 69"/>
          <p:cNvSpPr/>
          <p:nvPr/>
        </p:nvSpPr>
        <p:spPr>
          <a:xfrm>
            <a:off x="1040036" y="2523299"/>
            <a:ext cx="5199980" cy="2691615"/>
          </a:xfrm>
          <a:prstGeom prst="roundRect">
            <a:avLst/>
          </a:prstGeom>
          <a:solidFill>
            <a:schemeClr val="bg1"/>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fr-FR" sz="1500" dirty="0">
                <a:solidFill>
                  <a:srgbClr val="051887"/>
                </a:solidFill>
                <a:latin typeface="Calibri" panose="020F0502020204030204" pitchFamily="34" charset="0"/>
                <a:cs typeface="Calibri" panose="020F0502020204030204" pitchFamily="34" charset="0"/>
              </a:rPr>
              <a:t>Nés après le 31 mars 1998;</a:t>
            </a:r>
          </a:p>
          <a:p>
            <a:pPr marL="285750" indent="-285750" algn="just">
              <a:buFont typeface="Arial" panose="020B0604020202020204" pitchFamily="34" charset="0"/>
              <a:buChar char="•"/>
            </a:pPr>
            <a:endParaRPr lang="fr-FR" sz="1500" dirty="0">
              <a:solidFill>
                <a:srgbClr val="051887"/>
              </a:solidFill>
              <a:latin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fr-FR" sz="1500" b="1" dirty="0">
                <a:solidFill>
                  <a:srgbClr val="051887"/>
                </a:solidFill>
                <a:latin typeface="Calibri" panose="020F0502020204030204" pitchFamily="34" charset="0"/>
                <a:cs typeface="Calibri" panose="020F0502020204030204" pitchFamily="34" charset="0"/>
              </a:rPr>
              <a:t>Ressortissants étrangers uniquement : si vous avez la nationalité française, votre candidature ne pourra pas être retenue pour la bourse ;</a:t>
            </a:r>
          </a:p>
          <a:p>
            <a:pPr marL="285750" indent="-285750" algn="just">
              <a:buFont typeface="Arial" panose="020B0604020202020204" pitchFamily="34" charset="0"/>
              <a:buChar char="•"/>
            </a:pPr>
            <a:endParaRPr lang="fr-FR" sz="1500" dirty="0">
              <a:solidFill>
                <a:srgbClr val="051887"/>
              </a:solidFill>
              <a:latin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fr-FR" sz="1500" b="1" dirty="0">
                <a:solidFill>
                  <a:srgbClr val="051887"/>
                </a:solidFill>
                <a:latin typeface="Calibri" panose="020F0502020204030204" pitchFamily="34" charset="0"/>
                <a:cs typeface="Calibri" panose="020F0502020204030204" pitchFamily="34" charset="0"/>
              </a:rPr>
              <a:t>Nouveaux arrivants dans le système éducatif français : les étudiants qui étudient actuellement ou qui ont étudié en France ne sont plus éligibles ;</a:t>
            </a:r>
          </a:p>
          <a:p>
            <a:pPr marL="285750" indent="-285750" algn="just">
              <a:buFont typeface="Arial" panose="020B0604020202020204" pitchFamily="34" charset="0"/>
              <a:buChar char="•"/>
            </a:pPr>
            <a:endParaRPr lang="fr-FR" sz="1500" dirty="0">
              <a:solidFill>
                <a:srgbClr val="051887"/>
              </a:solidFill>
              <a:latin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fr-FR" sz="1500" dirty="0">
                <a:solidFill>
                  <a:srgbClr val="051887"/>
                </a:solidFill>
                <a:latin typeface="Calibri" panose="020F0502020204030204" pitchFamily="34" charset="0"/>
                <a:cs typeface="Calibri" panose="020F0502020204030204" pitchFamily="34" charset="0"/>
              </a:rPr>
              <a:t>-Excellents résultats scolaires..</a:t>
            </a:r>
            <a:endParaRPr lang="en-US" sz="1500" dirty="0">
              <a:solidFill>
                <a:srgbClr val="051887"/>
              </a:solidFill>
              <a:latin typeface="Calibri" panose="020F0502020204030204" pitchFamily="34" charset="0"/>
              <a:cs typeface="Calibri" panose="020F0502020204030204" pitchFamily="34" charset="0"/>
            </a:endParaRPr>
          </a:p>
        </p:txBody>
      </p:sp>
      <p:sp>
        <p:nvSpPr>
          <p:cNvPr id="29" name="Rectangle à coins arrondis 69"/>
          <p:cNvSpPr/>
          <p:nvPr/>
        </p:nvSpPr>
        <p:spPr>
          <a:xfrm>
            <a:off x="8256240" y="1412776"/>
            <a:ext cx="3384376" cy="4392488"/>
          </a:xfrm>
          <a:prstGeom prst="roundRect">
            <a:avLst/>
          </a:prstGeom>
          <a:solidFill>
            <a:schemeClr val="bg1"/>
          </a:solid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FF0000"/>
                </a:solidFill>
                <a:latin typeface="Calibri" panose="020F0502020204030204" pitchFamily="34" charset="0"/>
                <a:cs typeface="Calibri" panose="020F0502020204030204" pitchFamily="34" charset="0"/>
              </a:rPr>
              <a:t>Les résultats d'admission :</a:t>
            </a:r>
          </a:p>
          <a:p>
            <a:pPr algn="ctr"/>
            <a:endParaRPr lang="fr-FR" sz="1600" b="1" dirty="0">
              <a:solidFill>
                <a:srgbClr val="051887"/>
              </a:solidFill>
              <a:latin typeface="Calibri" panose="020F0502020204030204" pitchFamily="34" charset="0"/>
              <a:cs typeface="Calibri" panose="020F0502020204030204" pitchFamily="34" charset="0"/>
            </a:endParaRPr>
          </a:p>
          <a:p>
            <a:pPr algn="just">
              <a:lnSpc>
                <a:spcPct val="150000"/>
              </a:lnSpc>
            </a:pPr>
            <a:r>
              <a:rPr lang="fr-FR" sz="1600" dirty="0">
                <a:solidFill>
                  <a:srgbClr val="051887"/>
                </a:solidFill>
                <a:latin typeface="Calibri" panose="020F0502020204030204" pitchFamily="34" charset="0"/>
                <a:cs typeface="Calibri" panose="020F0502020204030204" pitchFamily="34" charset="0"/>
              </a:rPr>
              <a:t>Les résultats de admission et de la sélection Eiffel seront disponibles </a:t>
            </a:r>
            <a:r>
              <a:rPr lang="fr-FR" sz="1600" b="1" dirty="0">
                <a:solidFill>
                  <a:srgbClr val="FF0000"/>
                </a:solidFill>
                <a:latin typeface="Calibri" panose="020F0502020204030204" pitchFamily="34" charset="0"/>
                <a:cs typeface="Calibri" panose="020F0502020204030204" pitchFamily="34" charset="0"/>
              </a:rPr>
              <a:t>début avril</a:t>
            </a:r>
            <a:r>
              <a:rPr lang="fr-FR" sz="1600" b="1" i="1" dirty="0">
                <a:solidFill>
                  <a:srgbClr val="FF0000"/>
                </a:solidFill>
                <a:latin typeface="Calibri" panose="020F0502020204030204" pitchFamily="34" charset="0"/>
                <a:cs typeface="Calibri" panose="020F0502020204030204" pitchFamily="34" charset="0"/>
              </a:rPr>
              <a:t> 2026</a:t>
            </a:r>
            <a:r>
              <a:rPr lang="fr-FR" sz="1600" i="1" dirty="0">
                <a:solidFill>
                  <a:srgbClr val="FF0000"/>
                </a:solidFill>
                <a:latin typeface="Calibri" panose="020F0502020204030204" pitchFamily="34" charset="0"/>
                <a:cs typeface="Calibri" panose="020F0502020204030204" pitchFamily="34" charset="0"/>
              </a:rPr>
              <a:t>. </a:t>
            </a:r>
          </a:p>
          <a:p>
            <a:pPr algn="just">
              <a:lnSpc>
                <a:spcPct val="150000"/>
              </a:lnSpc>
            </a:pPr>
            <a:endParaRPr lang="fr-FR" sz="1000" dirty="0">
              <a:solidFill>
                <a:srgbClr val="051887"/>
              </a:solidFill>
              <a:latin typeface="Calibri" panose="020F0502020204030204" pitchFamily="34" charset="0"/>
              <a:cs typeface="Calibri" panose="020F0502020204030204" pitchFamily="34" charset="0"/>
            </a:endParaRPr>
          </a:p>
          <a:p>
            <a:pPr algn="just">
              <a:lnSpc>
                <a:spcPct val="150000"/>
              </a:lnSpc>
            </a:pPr>
            <a:r>
              <a:rPr lang="fr-FR" sz="1600" dirty="0">
                <a:solidFill>
                  <a:srgbClr val="051887"/>
                </a:solidFill>
                <a:latin typeface="Calibri" panose="020F0502020204030204" pitchFamily="34" charset="0"/>
                <a:cs typeface="Calibri" panose="020F0502020204030204" pitchFamily="34" charset="0"/>
              </a:rPr>
              <a:t>Les résultats de l'attribution des bourses Eiffel sont attendus pour </a:t>
            </a:r>
            <a:r>
              <a:rPr lang="fr-FR" sz="1600" b="1" dirty="0">
                <a:solidFill>
                  <a:srgbClr val="051887"/>
                </a:solidFill>
                <a:latin typeface="Calibri" panose="020F0502020204030204" pitchFamily="34" charset="0"/>
                <a:cs typeface="Calibri" panose="020F0502020204030204" pitchFamily="34" charset="0"/>
              </a:rPr>
              <a:t>le début du mois d'avril</a:t>
            </a:r>
            <a:r>
              <a:rPr lang="fr-FR" sz="1600" dirty="0">
                <a:solidFill>
                  <a:srgbClr val="051887"/>
                </a:solidFill>
                <a:latin typeface="Calibri" panose="020F0502020204030204" pitchFamily="34" charset="0"/>
                <a:cs typeface="Calibri" panose="020F0502020204030204" pitchFamily="34" charset="0"/>
              </a:rPr>
              <a:t>. Nous vous tiendrons au courant dès que nous aurons reçu la réponse de Campus France.</a:t>
            </a:r>
          </a:p>
        </p:txBody>
      </p:sp>
      <p:cxnSp>
        <p:nvCxnSpPr>
          <p:cNvPr id="12" name="Connecteur droit 11"/>
          <p:cNvCxnSpPr/>
          <p:nvPr/>
        </p:nvCxnSpPr>
        <p:spPr>
          <a:xfrm>
            <a:off x="7752184" y="1268760"/>
            <a:ext cx="0" cy="4896544"/>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 name="ZoneTexte 1"/>
          <p:cNvSpPr txBox="1"/>
          <p:nvPr/>
        </p:nvSpPr>
        <p:spPr>
          <a:xfrm>
            <a:off x="263352" y="5214915"/>
            <a:ext cx="7128792" cy="1077218"/>
          </a:xfrm>
          <a:prstGeom prst="rect">
            <a:avLst/>
          </a:prstGeom>
          <a:noFill/>
        </p:spPr>
        <p:txBody>
          <a:bodyPr wrap="square" rtlCol="0">
            <a:spAutoFit/>
          </a:bodyPr>
          <a:lstStyle/>
          <a:p>
            <a:r>
              <a:rPr lang="fr-FR" sz="1600" b="1" dirty="0"/>
              <a:t>Nous ne pouvons que</a:t>
            </a:r>
            <a:r>
              <a:rPr lang="fr-FR" sz="1600" b="1" u="sng" dirty="0"/>
              <a:t> soutenir </a:t>
            </a:r>
            <a:r>
              <a:rPr lang="fr-FR" sz="1600" b="1" dirty="0"/>
              <a:t>votre candidature à la bourse Eiffel</a:t>
            </a:r>
            <a:r>
              <a:rPr lang="fr-FR" sz="1600" dirty="0"/>
              <a:t>, mais c'est notre seul rôle dans le processus. Nous envoyons ensuite les candidatures que nous avons sélectionnées à Campus France, où elles seront examinées par un comité de sélection national.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rotWithShape="1">
          <a:blip r:embed="rId3"/>
          <a:srcRect t="36000" b="39800"/>
          <a:stretch>
            <a:fillRect/>
          </a:stretch>
        </p:blipFill>
        <p:spPr>
          <a:xfrm>
            <a:off x="0" y="-23115"/>
            <a:ext cx="12192000" cy="643803"/>
          </a:xfrm>
          <a:prstGeom prst="rect">
            <a:avLst/>
          </a:prstGeom>
        </p:spPr>
      </p:pic>
      <p:sp>
        <p:nvSpPr>
          <p:cNvPr id="8" name="Rectangle 7"/>
          <p:cNvSpPr/>
          <p:nvPr/>
        </p:nvSpPr>
        <p:spPr>
          <a:xfrm>
            <a:off x="0" y="-23852"/>
            <a:ext cx="12192000" cy="643803"/>
          </a:xfrm>
          <a:prstGeom prst="rect">
            <a:avLst/>
          </a:prstGeom>
          <a:solidFill>
            <a:srgbClr val="06198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p:nvPr/>
        </p:nvSpPr>
        <p:spPr>
          <a:xfrm>
            <a:off x="0" y="-27384"/>
            <a:ext cx="12192000" cy="648072"/>
          </a:xfrm>
          <a:prstGeom prst="rect">
            <a:avLst/>
          </a:prstGeom>
        </p:spPr>
        <p:txBody>
          <a:bodyPr anchor="ctr"/>
          <a:lstStyle>
            <a:lvl1pPr algn="ctr" rtl="0" eaLnBrk="1" fontAlgn="base" hangingPunct="1">
              <a:spcBef>
                <a:spcPct val="0"/>
              </a:spcBef>
              <a:spcAft>
                <a:spcPct val="0"/>
              </a:spcAft>
              <a:defRPr sz="2800">
                <a:solidFill>
                  <a:srgbClr val="4C84B1"/>
                </a:solidFill>
                <a:latin typeface="+mj-lt"/>
                <a:ea typeface="Arial" panose="020B0604020202020204" pitchFamily="34" charset="0"/>
                <a:cs typeface="+mj-cs"/>
              </a:defRPr>
            </a:lvl1pPr>
            <a:lvl2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2pPr>
            <a:lvl3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3pPr>
            <a:lvl4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4pPr>
            <a:lvl5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9pPr>
          </a:lstStyle>
          <a:p>
            <a:r>
              <a:rPr lang="fr-FR" sz="3600" kern="0" dirty="0">
                <a:solidFill>
                  <a:schemeClr val="bg1"/>
                </a:solidFill>
                <a:latin typeface="Calibri" panose="020F0502020204030204" pitchFamily="34" charset="0"/>
                <a:cs typeface="Calibri" panose="020F0502020204030204" pitchFamily="34" charset="0"/>
              </a:rPr>
              <a:t>Comment et où postuler ?</a:t>
            </a:r>
          </a:p>
        </p:txBody>
      </p:sp>
      <p:cxnSp>
        <p:nvCxnSpPr>
          <p:cNvPr id="140" name="Connecteur droit 139"/>
          <p:cNvCxnSpPr/>
          <p:nvPr/>
        </p:nvCxnSpPr>
        <p:spPr>
          <a:xfrm>
            <a:off x="5495858" y="112474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a:off x="5489490" y="2190738"/>
            <a:ext cx="0" cy="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sp>
        <p:nvSpPr>
          <p:cNvPr id="25" name="Rectangle à coins arrondis 10"/>
          <p:cNvSpPr/>
          <p:nvPr/>
        </p:nvSpPr>
        <p:spPr>
          <a:xfrm>
            <a:off x="983615" y="1652270"/>
            <a:ext cx="9199880" cy="3586480"/>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rgbClr val="051887"/>
                </a:solidFill>
                <a:latin typeface="Calibri" panose="020F0502020204030204" pitchFamily="34" charset="0"/>
                <a:cs typeface="Calibri" panose="020F0502020204030204" pitchFamily="34" charset="0"/>
              </a:rPr>
              <a:t>Postulez à UT Capitole via notre plateforme </a:t>
            </a:r>
            <a:r>
              <a:rPr lang="fr-FR" sz="1400" dirty="0" err="1">
                <a:solidFill>
                  <a:srgbClr val="051887"/>
                </a:solidFill>
                <a:latin typeface="Calibri" panose="020F0502020204030204" pitchFamily="34" charset="0"/>
                <a:cs typeface="Calibri" panose="020F0502020204030204" pitchFamily="34" charset="0"/>
              </a:rPr>
              <a:t>eCandidatures</a:t>
            </a:r>
            <a:r>
              <a:rPr lang="fr-FR" sz="1400" dirty="0">
                <a:solidFill>
                  <a:srgbClr val="051887"/>
                </a:solidFill>
                <a:latin typeface="Calibri" panose="020F0502020204030204" pitchFamily="34" charset="0"/>
                <a:cs typeface="Calibri" panose="020F0502020204030204" pitchFamily="34" charset="0"/>
              </a:rPr>
              <a:t> :</a:t>
            </a:r>
          </a:p>
          <a:p>
            <a:pPr algn="ctr"/>
            <a:endParaRPr lang="fr-FR" sz="1400" dirty="0">
              <a:solidFill>
                <a:srgbClr val="051887"/>
              </a:solidFill>
              <a:latin typeface="Calibri" panose="020F0502020204030204" pitchFamily="34" charset="0"/>
              <a:cs typeface="Calibri" panose="020F0502020204030204" pitchFamily="34" charset="0"/>
            </a:endParaRPr>
          </a:p>
          <a:p>
            <a:pPr algn="ctr"/>
            <a:r>
              <a:rPr lang="fr-FR" sz="1400" dirty="0">
                <a:solidFill>
                  <a:srgbClr val="FF0000"/>
                </a:solidFill>
                <a:latin typeface="Calibri" panose="020F0502020204030204" pitchFamily="34" charset="0"/>
                <a:cs typeface="Calibri" panose="020F0502020204030204" pitchFamily="34" charset="0"/>
              </a:rPr>
              <a:t>Le lien sera disponible le 27 octobre 2025</a:t>
            </a:r>
          </a:p>
          <a:p>
            <a:pPr algn="ctr"/>
            <a:br>
              <a:rPr lang="fr-FR" sz="1400" dirty="0">
                <a:solidFill>
                  <a:srgbClr val="051887"/>
                </a:solidFill>
                <a:latin typeface="Calibri" panose="020F0502020204030204" pitchFamily="34" charset="0"/>
                <a:cs typeface="Calibri" panose="020F0502020204030204" pitchFamily="34" charset="0"/>
              </a:rPr>
            </a:br>
            <a:r>
              <a:rPr lang="fr-FR" sz="1400" dirty="0">
                <a:solidFill>
                  <a:srgbClr val="051887"/>
                </a:solidFill>
                <a:latin typeface="Calibri" panose="020F0502020204030204" pitchFamily="34" charset="0"/>
                <a:cs typeface="Calibri" panose="020F0502020204030204" pitchFamily="34" charset="0"/>
              </a:rPr>
              <a:t>La procédure de candidature est détaillée dans les pages suivantes.</a:t>
            </a:r>
          </a:p>
          <a:p>
            <a:pPr algn="ctr"/>
            <a:endParaRPr lang="fr-FR" sz="1400" dirty="0">
              <a:solidFill>
                <a:srgbClr val="051887"/>
              </a:solidFill>
              <a:latin typeface="Calibri" panose="020F0502020204030204" pitchFamily="34" charset="0"/>
              <a:cs typeface="Calibri" panose="020F0502020204030204" pitchFamily="34" charset="0"/>
            </a:endParaRPr>
          </a:p>
          <a:p>
            <a:pPr algn="ctr"/>
            <a:r>
              <a:rPr lang="fr-FR" sz="1400" dirty="0">
                <a:solidFill>
                  <a:srgbClr val="051887"/>
                </a:solidFill>
                <a:latin typeface="Calibri" panose="020F0502020204030204" pitchFamily="34" charset="0"/>
                <a:cs typeface="Calibri" panose="020F0502020204030204" pitchFamily="34" charset="0"/>
              </a:rPr>
              <a:t>Commencez par créer votre compte, puis cliquez sur </a:t>
            </a:r>
            <a:r>
              <a:rPr lang="fr-FR" sz="1400" b="1" dirty="0">
                <a:solidFill>
                  <a:srgbClr val="051887"/>
                </a:solidFill>
                <a:latin typeface="Calibri" panose="020F0502020204030204" pitchFamily="34" charset="0"/>
                <a:cs typeface="Calibri" panose="020F0502020204030204" pitchFamily="34" charset="0"/>
              </a:rPr>
              <a:t>le lien que vous avez reçu </a:t>
            </a:r>
            <a:r>
              <a:rPr lang="fr-FR" sz="1400" dirty="0">
                <a:solidFill>
                  <a:srgbClr val="051887"/>
                </a:solidFill>
                <a:latin typeface="Calibri" panose="020F0502020204030204" pitchFamily="34" charset="0"/>
                <a:cs typeface="Calibri" panose="020F0502020204030204" pitchFamily="34" charset="0"/>
              </a:rPr>
              <a:t>pour confirmer votre adresse e-mail (lien valable pour une durée limitée).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1" name="Connecteur : en arc 40"/>
          <p:cNvCxnSpPr>
            <a:endCxn id="23" idx="3"/>
          </p:cNvCxnSpPr>
          <p:nvPr/>
        </p:nvCxnSpPr>
        <p:spPr>
          <a:xfrm rot="5400000">
            <a:off x="7621979" y="5678099"/>
            <a:ext cx="935143" cy="288512"/>
          </a:xfrm>
          <a:prstGeom prst="curvedConnector2">
            <a:avLst/>
          </a:prstGeom>
          <a:ln w="28575">
            <a:solidFill>
              <a:srgbClr val="051887"/>
            </a:solidFill>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37"/>
          <p:cNvCxnSpPr/>
          <p:nvPr/>
        </p:nvCxnSpPr>
        <p:spPr>
          <a:xfrm>
            <a:off x="11424592" y="3387144"/>
            <a:ext cx="0" cy="133800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a:off x="767408" y="3387145"/>
            <a:ext cx="0" cy="1971265"/>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pic>
        <p:nvPicPr>
          <p:cNvPr id="3" name="Image 2"/>
          <p:cNvPicPr>
            <a:picLocks noChangeAspect="1"/>
          </p:cNvPicPr>
          <p:nvPr/>
        </p:nvPicPr>
        <p:blipFill rotWithShape="1">
          <a:blip r:embed="rId3"/>
          <a:srcRect t="36000" b="39800"/>
          <a:stretch>
            <a:fillRect/>
          </a:stretch>
        </p:blipFill>
        <p:spPr>
          <a:xfrm>
            <a:off x="0" y="-23115"/>
            <a:ext cx="12192000" cy="643803"/>
          </a:xfrm>
          <a:prstGeom prst="rect">
            <a:avLst/>
          </a:prstGeom>
        </p:spPr>
      </p:pic>
      <p:sp>
        <p:nvSpPr>
          <p:cNvPr id="8" name="Rectangle 7"/>
          <p:cNvSpPr/>
          <p:nvPr/>
        </p:nvSpPr>
        <p:spPr>
          <a:xfrm>
            <a:off x="0" y="-23852"/>
            <a:ext cx="12192000" cy="643803"/>
          </a:xfrm>
          <a:prstGeom prst="rect">
            <a:avLst/>
          </a:prstGeom>
          <a:solidFill>
            <a:srgbClr val="06198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p:nvPr/>
        </p:nvSpPr>
        <p:spPr>
          <a:xfrm>
            <a:off x="0" y="-27384"/>
            <a:ext cx="12192000" cy="648072"/>
          </a:xfrm>
          <a:prstGeom prst="rect">
            <a:avLst/>
          </a:prstGeom>
        </p:spPr>
        <p:txBody>
          <a:bodyPr anchor="ctr"/>
          <a:lstStyle>
            <a:lvl1pPr algn="ctr" rtl="0" eaLnBrk="1" fontAlgn="base" hangingPunct="1">
              <a:spcBef>
                <a:spcPct val="0"/>
              </a:spcBef>
              <a:spcAft>
                <a:spcPct val="0"/>
              </a:spcAft>
              <a:defRPr sz="2800">
                <a:solidFill>
                  <a:srgbClr val="4C84B1"/>
                </a:solidFill>
                <a:latin typeface="+mj-lt"/>
                <a:ea typeface="Arial" panose="020B0604020202020204" pitchFamily="34" charset="0"/>
                <a:cs typeface="+mj-cs"/>
              </a:defRPr>
            </a:lvl1pPr>
            <a:lvl2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2pPr>
            <a:lvl3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3pPr>
            <a:lvl4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4pPr>
            <a:lvl5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9pPr>
          </a:lstStyle>
          <a:p>
            <a:r>
              <a:rPr lang="fr-FR" sz="3600" kern="0" dirty="0">
                <a:solidFill>
                  <a:schemeClr val="bg1"/>
                </a:solidFill>
                <a:latin typeface="Calibri" panose="020F0502020204030204" pitchFamily="34" charset="0"/>
                <a:cs typeface="Calibri" panose="020F0502020204030204" pitchFamily="34" charset="0"/>
              </a:rPr>
              <a:t>Création de votre compte sur </a:t>
            </a:r>
            <a:r>
              <a:rPr lang="fr-FR" sz="3600" kern="0" dirty="0" err="1">
                <a:solidFill>
                  <a:schemeClr val="bg1"/>
                </a:solidFill>
                <a:latin typeface="Calibri" panose="020F0502020204030204" pitchFamily="34" charset="0"/>
                <a:cs typeface="Calibri" panose="020F0502020204030204" pitchFamily="34" charset="0"/>
              </a:rPr>
              <a:t>eCandidatures</a:t>
            </a:r>
            <a:endParaRPr lang="fr-FR" sz="3600" kern="0" dirty="0">
              <a:solidFill>
                <a:schemeClr val="bg1"/>
              </a:solidFill>
              <a:latin typeface="Calibri" panose="020F0502020204030204" pitchFamily="34" charset="0"/>
              <a:cs typeface="Calibri" panose="020F0502020204030204" pitchFamily="34" charset="0"/>
            </a:endParaRPr>
          </a:p>
        </p:txBody>
      </p:sp>
      <p:sp>
        <p:nvSpPr>
          <p:cNvPr id="7" name="Espace réservé du contenu 2"/>
          <p:cNvSpPr txBox="1"/>
          <p:nvPr/>
        </p:nvSpPr>
        <p:spPr>
          <a:xfrm>
            <a:off x="-1896888" y="676117"/>
            <a:ext cx="11449272" cy="4525963"/>
          </a:xfrm>
          <a:prstGeom prst="rect">
            <a:avLst/>
          </a:prstGeom>
        </p:spPr>
        <p:txBody>
          <a:bodyPr/>
          <a:lstStyle>
            <a:lvl1pPr marL="342900" indent="-342900" algn="l" rtl="0" eaLnBrk="1" fontAlgn="base" hangingPunct="1">
              <a:spcBef>
                <a:spcPct val="20000"/>
              </a:spcBef>
              <a:spcAft>
                <a:spcPct val="0"/>
              </a:spcAft>
              <a:buClr>
                <a:srgbClr val="4C84B1"/>
              </a:buClr>
              <a:buChar char="•"/>
              <a:defRPr sz="2400">
                <a:solidFill>
                  <a:srgbClr val="3D3D3D"/>
                </a:solidFill>
                <a:latin typeface="+mn-lt"/>
                <a:ea typeface="Arial" panose="020B0604020202020204" pitchFamily="34" charset="0"/>
                <a:cs typeface="+mn-cs"/>
              </a:defRPr>
            </a:lvl1pPr>
            <a:lvl2pPr marL="901700" indent="-379730" algn="l" rtl="0" eaLnBrk="1" fontAlgn="base" hangingPunct="1">
              <a:spcBef>
                <a:spcPct val="20000"/>
              </a:spcBef>
              <a:spcAft>
                <a:spcPct val="0"/>
              </a:spcAft>
              <a:buClr>
                <a:srgbClr val="4C84B1"/>
              </a:buClr>
              <a:buFont typeface="Arial" panose="020B0604020202020204" pitchFamily="34" charset="0"/>
              <a:buChar char="―"/>
              <a:defRPr sz="2000">
                <a:solidFill>
                  <a:srgbClr val="696969"/>
                </a:solidFill>
                <a:latin typeface="+mn-lt"/>
                <a:ea typeface="Arial" panose="020B0604020202020204" pitchFamily="34" charset="0"/>
                <a:cs typeface="+mn-cs"/>
              </a:defRPr>
            </a:lvl2pPr>
            <a:lvl3pPr marL="1497330" indent="-338455" algn="l" rtl="0" eaLnBrk="1" fontAlgn="base" hangingPunct="1">
              <a:spcBef>
                <a:spcPct val="20000"/>
              </a:spcBef>
              <a:spcAft>
                <a:spcPct val="0"/>
              </a:spcAft>
              <a:buClr>
                <a:srgbClr val="4C84B1"/>
              </a:buClr>
              <a:buChar char="o"/>
              <a:defRPr sz="2400">
                <a:solidFill>
                  <a:srgbClr val="696969"/>
                </a:solidFill>
                <a:latin typeface="+mn-lt"/>
                <a:ea typeface="Arial" panose="020B0604020202020204" pitchFamily="34" charset="0"/>
                <a:cs typeface="+mn-cs"/>
              </a:defRPr>
            </a:lvl3pPr>
            <a:lvl4pPr marL="1905000" indent="-228600" algn="l" rtl="0" eaLnBrk="1" fontAlgn="base" hangingPunct="1">
              <a:spcBef>
                <a:spcPct val="20000"/>
              </a:spcBef>
              <a:spcAft>
                <a:spcPct val="0"/>
              </a:spcAft>
              <a:buClr>
                <a:srgbClr val="4C84B1"/>
              </a:buClr>
              <a:buFont typeface="Arial" panose="020B0604020202020204" pitchFamily="34" charset="0"/>
              <a:buChar char="–"/>
              <a:defRPr sz="1600">
                <a:solidFill>
                  <a:schemeClr val="tx1"/>
                </a:solidFill>
                <a:latin typeface="Arial" panose="020B0604020202020204" pitchFamily="34" charset="0"/>
                <a:ea typeface="Arial" panose="020B0604020202020204" pitchFamily="34" charset="0"/>
                <a:cs typeface="+mn-cs"/>
              </a:defRPr>
            </a:lvl4pPr>
            <a:lvl5pPr marL="2313305" indent="-228600" algn="l" rtl="0" eaLnBrk="1" fontAlgn="base" hangingPunct="1">
              <a:spcBef>
                <a:spcPct val="20000"/>
              </a:spcBef>
              <a:spcAft>
                <a:spcPct val="0"/>
              </a:spcAft>
              <a:buChar char="»"/>
              <a:defRPr sz="2000">
                <a:solidFill>
                  <a:srgbClr val="696969"/>
                </a:solidFill>
                <a:latin typeface="+mn-lt"/>
                <a:ea typeface="Arial" panose="020B0604020202020204" pitchFamily="34" charset="0"/>
                <a:cs typeface="+mn-cs"/>
              </a:defRPr>
            </a:lvl5pPr>
            <a:lvl6pPr marL="2770505" indent="-228600" algn="l" rtl="0" eaLnBrk="1" fontAlgn="base" hangingPunct="1">
              <a:spcBef>
                <a:spcPct val="20000"/>
              </a:spcBef>
              <a:spcAft>
                <a:spcPct val="0"/>
              </a:spcAft>
              <a:defRPr sz="2000">
                <a:solidFill>
                  <a:srgbClr val="696969"/>
                </a:solidFill>
                <a:latin typeface="+mn-lt"/>
                <a:cs typeface="+mn-cs"/>
              </a:defRPr>
            </a:lvl6pPr>
            <a:lvl7pPr marL="3227705" indent="-228600" algn="l" rtl="0" eaLnBrk="1" fontAlgn="base" hangingPunct="1">
              <a:spcBef>
                <a:spcPct val="20000"/>
              </a:spcBef>
              <a:spcAft>
                <a:spcPct val="0"/>
              </a:spcAft>
              <a:defRPr sz="2000">
                <a:solidFill>
                  <a:srgbClr val="696969"/>
                </a:solidFill>
                <a:latin typeface="+mn-lt"/>
                <a:cs typeface="+mn-cs"/>
              </a:defRPr>
            </a:lvl7pPr>
            <a:lvl8pPr marL="3684905" indent="-228600" algn="l" rtl="0" eaLnBrk="1" fontAlgn="base" hangingPunct="1">
              <a:spcBef>
                <a:spcPct val="20000"/>
              </a:spcBef>
              <a:spcAft>
                <a:spcPct val="0"/>
              </a:spcAft>
              <a:defRPr sz="2000">
                <a:solidFill>
                  <a:srgbClr val="696969"/>
                </a:solidFill>
                <a:latin typeface="+mn-lt"/>
                <a:cs typeface="+mn-cs"/>
              </a:defRPr>
            </a:lvl8pPr>
            <a:lvl9pPr marL="4142105" indent="-228600" algn="l" rtl="0" eaLnBrk="1" fontAlgn="base" hangingPunct="1">
              <a:spcBef>
                <a:spcPct val="20000"/>
              </a:spcBef>
              <a:spcAft>
                <a:spcPct val="0"/>
              </a:spcAft>
              <a:defRPr sz="2000">
                <a:solidFill>
                  <a:srgbClr val="696969"/>
                </a:solidFill>
                <a:latin typeface="+mn-lt"/>
                <a:cs typeface="+mn-cs"/>
              </a:defRPr>
            </a:lvl9pPr>
          </a:lstStyle>
          <a:p>
            <a:pPr marL="0" indent="0">
              <a:buClr>
                <a:srgbClr val="263170"/>
              </a:buClr>
              <a:buSzPct val="99000"/>
              <a:buNone/>
            </a:pPr>
            <a:endParaRPr lang="fr-FR" kern="0" dirty="0">
              <a:solidFill>
                <a:srgbClr val="263170"/>
              </a:solidFill>
              <a:latin typeface="Calibri Light" panose="020F0302020204030204" pitchFamily="34" charset="0"/>
            </a:endParaRPr>
          </a:p>
        </p:txBody>
      </p:sp>
      <p:sp>
        <p:nvSpPr>
          <p:cNvPr id="18" name="Rectangle à coins arrondis 17"/>
          <p:cNvSpPr/>
          <p:nvPr/>
        </p:nvSpPr>
        <p:spPr>
          <a:xfrm>
            <a:off x="479376" y="2498733"/>
            <a:ext cx="4176464" cy="1201867"/>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chemeClr val="accent6">
                    <a:lumMod val="75000"/>
                  </a:schemeClr>
                </a:solidFill>
              </a:rPr>
              <a:t>1) Informations personnelles.</a:t>
            </a:r>
            <a:endParaRPr lang="fr-FR" sz="1400" dirty="0"/>
          </a:p>
          <a:p>
            <a:r>
              <a:rPr lang="fr-FR" sz="1400" dirty="0">
                <a:solidFill>
                  <a:schemeClr val="accent6">
                    <a:lumMod val="75000"/>
                  </a:schemeClr>
                </a:solidFill>
              </a:rPr>
              <a:t>- Laissez la section INE vide</a:t>
            </a:r>
          </a:p>
          <a:p>
            <a:r>
              <a:rPr lang="fr-FR" sz="1400" dirty="0">
                <a:solidFill>
                  <a:schemeClr val="accent6">
                    <a:lumMod val="75000"/>
                  </a:schemeClr>
                </a:solidFill>
              </a:rPr>
              <a:t>(seuls les anciens élèves du système éducatif français en disposent).</a:t>
            </a:r>
          </a:p>
        </p:txBody>
      </p:sp>
      <p:cxnSp>
        <p:nvCxnSpPr>
          <p:cNvPr id="140" name="Connecteur droit 139"/>
          <p:cNvCxnSpPr/>
          <p:nvPr/>
        </p:nvCxnSpPr>
        <p:spPr>
          <a:xfrm>
            <a:off x="5495858" y="112474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a:off x="5489490" y="2190738"/>
            <a:ext cx="0" cy="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sp>
        <p:nvSpPr>
          <p:cNvPr id="10" name="Rectangle à coins arrondis 69"/>
          <p:cNvSpPr/>
          <p:nvPr/>
        </p:nvSpPr>
        <p:spPr>
          <a:xfrm>
            <a:off x="2773233" y="715485"/>
            <a:ext cx="6645534" cy="978498"/>
          </a:xfrm>
          <a:prstGeom prst="roundRect">
            <a:avLst/>
          </a:prstGeom>
          <a:solidFill>
            <a:schemeClr val="bg1"/>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rgbClr val="051887"/>
                </a:solidFill>
                <a:latin typeface="Calibri" panose="020F0502020204030204" pitchFamily="34" charset="0"/>
                <a:cs typeface="Calibri" panose="020F0502020204030204" pitchFamily="34" charset="0"/>
              </a:rPr>
              <a:t>Avant de pouvoir travailler sur votre candidature, vous devez compléter vos informations en cliquant sur les différentes rubriques de la colonne de gauche.</a:t>
            </a:r>
          </a:p>
          <a:p>
            <a:pPr algn="ctr"/>
            <a:r>
              <a:rPr lang="fr-FR" sz="1400" dirty="0">
                <a:solidFill>
                  <a:srgbClr val="051887"/>
                </a:solidFill>
                <a:latin typeface="Calibri" panose="020F0502020204030204" pitchFamily="34" charset="0"/>
                <a:cs typeface="Calibri" panose="020F0502020204030204" pitchFamily="34" charset="0"/>
              </a:rPr>
              <a:t>Voici quelques instructions pour vous aider.</a:t>
            </a:r>
            <a:endParaRPr lang="en-US" sz="1400" dirty="0">
              <a:solidFill>
                <a:srgbClr val="051887"/>
              </a:solidFill>
              <a:latin typeface="Calibri" panose="020F0502020204030204" pitchFamily="34" charset="0"/>
              <a:cs typeface="Calibri" panose="020F0502020204030204" pitchFamily="34" charset="0"/>
            </a:endParaRPr>
          </a:p>
        </p:txBody>
      </p:sp>
      <p:grpSp>
        <p:nvGrpSpPr>
          <p:cNvPr id="14" name="Groupe 13"/>
          <p:cNvGrpSpPr/>
          <p:nvPr/>
        </p:nvGrpSpPr>
        <p:grpSpPr>
          <a:xfrm>
            <a:off x="479376" y="1823410"/>
            <a:ext cx="5256584" cy="545896"/>
            <a:chOff x="1826730" y="715486"/>
            <a:chExt cx="5069493" cy="639429"/>
          </a:xfrm>
        </p:grpSpPr>
        <p:sp>
          <p:nvSpPr>
            <p:cNvPr id="15" name="Rectangle à coins arrondis 69"/>
            <p:cNvSpPr/>
            <p:nvPr/>
          </p:nvSpPr>
          <p:spPr>
            <a:xfrm>
              <a:off x="1826730" y="715486"/>
              <a:ext cx="5069493" cy="639429"/>
            </a:xfrm>
            <a:prstGeom prst="roundRect">
              <a:avLst/>
            </a:prstGeom>
            <a:solidFill>
              <a:schemeClr val="bg1"/>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buFont typeface="Arial" panose="020B0604020202020204" pitchFamily="34" charset="0"/>
                <a:buChar char="•"/>
              </a:pPr>
              <a:r>
                <a:rPr lang="fr-FR" sz="1200" dirty="0">
                  <a:solidFill>
                    <a:srgbClr val="051887"/>
                  </a:solidFill>
                  <a:latin typeface="Calibri" panose="020F0502020204030204" pitchFamily="34" charset="0"/>
                  <a:cs typeface="Calibri" panose="020F0502020204030204" pitchFamily="34" charset="0"/>
                </a:rPr>
                <a:t>Notez que vous pouvez changer la langue de l'écran</a:t>
              </a:r>
            </a:p>
            <a:p>
              <a:pPr algn="just"/>
              <a:r>
                <a:rPr lang="fr-FR" sz="1200" dirty="0">
                  <a:solidFill>
                    <a:srgbClr val="051887"/>
                  </a:solidFill>
                  <a:latin typeface="Calibri" panose="020F0502020204030204" pitchFamily="34" charset="0"/>
                  <a:cs typeface="Calibri" panose="020F0502020204030204" pitchFamily="34" charset="0"/>
                </a:rPr>
                <a:t> d'accueil ("home screen").</a:t>
              </a:r>
              <a:endParaRPr lang="en-US" sz="1200" dirty="0">
                <a:solidFill>
                  <a:srgbClr val="051887"/>
                </a:solidFill>
                <a:latin typeface="Calibri" panose="020F0502020204030204" pitchFamily="34" charset="0"/>
                <a:cs typeface="Calibri" panose="020F0502020204030204" pitchFamily="34" charset="0"/>
              </a:endParaRPr>
            </a:p>
          </p:txBody>
        </p:sp>
        <p:pic>
          <p:nvPicPr>
            <p:cNvPr id="16" name="Image 15"/>
            <p:cNvPicPr>
              <a:picLocks noChangeAspect="1"/>
            </p:cNvPicPr>
            <p:nvPr/>
          </p:nvPicPr>
          <p:blipFill>
            <a:blip r:embed="rId4"/>
            <a:stretch>
              <a:fillRect/>
            </a:stretch>
          </p:blipFill>
          <p:spPr>
            <a:xfrm>
              <a:off x="6132327" y="815652"/>
              <a:ext cx="676369" cy="447737"/>
            </a:xfrm>
            <a:prstGeom prst="rect">
              <a:avLst/>
            </a:prstGeom>
          </p:spPr>
        </p:pic>
      </p:grpSp>
      <p:sp>
        <p:nvSpPr>
          <p:cNvPr id="17" name="Rectangle à coins arrondis 17"/>
          <p:cNvSpPr/>
          <p:nvPr/>
        </p:nvSpPr>
        <p:spPr>
          <a:xfrm>
            <a:off x="479376" y="3830027"/>
            <a:ext cx="5544616" cy="1831221"/>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chemeClr val="accent6">
                    <a:lumMod val="75000"/>
                  </a:schemeClr>
                </a:solidFill>
              </a:rPr>
              <a:t>2) Baccalauréat </a:t>
            </a:r>
            <a:r>
              <a:rPr lang="fr-FR" sz="1400" dirty="0">
                <a:solidFill>
                  <a:schemeClr val="accent6">
                    <a:lumMod val="75000"/>
                  </a:schemeClr>
                </a:solidFill>
              </a:rPr>
              <a:t>(nom du diplôme de fin d'études secondaires en France)</a:t>
            </a:r>
          </a:p>
          <a:p>
            <a:r>
              <a:rPr lang="fr-FR" sz="1400" dirty="0">
                <a:solidFill>
                  <a:schemeClr val="accent6">
                    <a:lumMod val="75000"/>
                  </a:schemeClr>
                </a:solidFill>
              </a:rPr>
              <a:t>-Cochez "Je suis titulaire du baccalauréat ou d'un titre équivalent"</a:t>
            </a:r>
          </a:p>
          <a:p>
            <a:r>
              <a:rPr lang="fr-FR" sz="1400" dirty="0">
                <a:solidFill>
                  <a:schemeClr val="accent6">
                    <a:lumMod val="75000"/>
                  </a:schemeClr>
                </a:solidFill>
              </a:rPr>
              <a:t>-Puis "0031 - titre étranger admis en équivalence« (titre étranger équivalent).</a:t>
            </a:r>
          </a:p>
          <a:p>
            <a:r>
              <a:rPr lang="fr-FR" sz="1400" dirty="0">
                <a:solidFill>
                  <a:schemeClr val="accent6">
                    <a:lumMod val="75000"/>
                  </a:schemeClr>
                </a:solidFill>
              </a:rPr>
              <a:t>Pour préciser votre note : </a:t>
            </a:r>
            <a:r>
              <a:rPr lang="fr-FR" sz="1400" i="1" dirty="0">
                <a:solidFill>
                  <a:schemeClr val="accent6">
                    <a:lumMod val="75000"/>
                  </a:schemeClr>
                </a:solidFill>
              </a:rPr>
              <a:t>Très Bien </a:t>
            </a:r>
            <a:r>
              <a:rPr lang="fr-FR" sz="1400" dirty="0">
                <a:solidFill>
                  <a:schemeClr val="accent6">
                    <a:lumMod val="75000"/>
                  </a:schemeClr>
                </a:solidFill>
              </a:rPr>
              <a:t>est A+, </a:t>
            </a:r>
            <a:r>
              <a:rPr lang="fr-FR" sz="1400" i="1" dirty="0">
                <a:solidFill>
                  <a:schemeClr val="accent6">
                    <a:lumMod val="75000"/>
                  </a:schemeClr>
                </a:solidFill>
              </a:rPr>
              <a:t>Bien</a:t>
            </a:r>
            <a:r>
              <a:rPr lang="fr-FR" sz="1400" dirty="0">
                <a:solidFill>
                  <a:schemeClr val="accent6">
                    <a:lumMod val="75000"/>
                  </a:schemeClr>
                </a:solidFill>
              </a:rPr>
              <a:t> est A, </a:t>
            </a:r>
            <a:r>
              <a:rPr lang="fr-FR" sz="1400" i="1" dirty="0">
                <a:solidFill>
                  <a:schemeClr val="accent6">
                    <a:lumMod val="75000"/>
                  </a:schemeClr>
                </a:solidFill>
              </a:rPr>
              <a:t>Assez bien</a:t>
            </a:r>
            <a:r>
              <a:rPr lang="fr-FR" sz="1400" dirty="0">
                <a:solidFill>
                  <a:schemeClr val="accent6">
                    <a:lumMod val="75000"/>
                  </a:schemeClr>
                </a:solidFill>
              </a:rPr>
              <a:t> est B, et </a:t>
            </a:r>
            <a:r>
              <a:rPr lang="fr-FR" sz="1400" i="1" dirty="0">
                <a:solidFill>
                  <a:schemeClr val="accent6">
                    <a:lumMod val="75000"/>
                  </a:schemeClr>
                </a:solidFill>
              </a:rPr>
              <a:t>Passable</a:t>
            </a:r>
            <a:r>
              <a:rPr lang="fr-FR" sz="1400" dirty="0">
                <a:solidFill>
                  <a:schemeClr val="accent6">
                    <a:lumMod val="75000"/>
                  </a:schemeClr>
                </a:solidFill>
              </a:rPr>
              <a:t> est C</a:t>
            </a:r>
          </a:p>
        </p:txBody>
      </p:sp>
      <p:sp>
        <p:nvSpPr>
          <p:cNvPr id="19" name="Rectangle à coins arrondis 17"/>
          <p:cNvSpPr/>
          <p:nvPr/>
        </p:nvSpPr>
        <p:spPr>
          <a:xfrm>
            <a:off x="530587" y="5949280"/>
            <a:ext cx="2242646" cy="839898"/>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chemeClr val="accent6">
                    <a:lumMod val="75000"/>
                  </a:schemeClr>
                </a:solidFill>
              </a:rPr>
              <a:t>3) Programme d'études interne</a:t>
            </a:r>
            <a:endParaRPr lang="fr-FR" sz="1400" dirty="0">
              <a:solidFill>
                <a:schemeClr val="accent6">
                  <a:lumMod val="75000"/>
                </a:schemeClr>
              </a:solidFill>
            </a:endParaRPr>
          </a:p>
          <a:p>
            <a:r>
              <a:rPr lang="fr-FR" sz="1400" dirty="0">
                <a:solidFill>
                  <a:schemeClr val="accent6">
                    <a:lumMod val="75000"/>
                  </a:schemeClr>
                </a:solidFill>
              </a:rPr>
              <a:t>-Laisser la section vide</a:t>
            </a:r>
          </a:p>
        </p:txBody>
      </p:sp>
      <p:sp>
        <p:nvSpPr>
          <p:cNvPr id="20" name="Rectangle à coins arrondis 17"/>
          <p:cNvSpPr/>
          <p:nvPr/>
        </p:nvSpPr>
        <p:spPr>
          <a:xfrm>
            <a:off x="7033710" y="1908923"/>
            <a:ext cx="4692343" cy="1584153"/>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chemeClr val="accent6">
                    <a:lumMod val="75000"/>
                  </a:schemeClr>
                </a:solidFill>
              </a:rPr>
              <a:t>4) Formation externe</a:t>
            </a:r>
          </a:p>
          <a:p>
            <a:r>
              <a:rPr lang="fr-FR" sz="1400" dirty="0">
                <a:solidFill>
                  <a:schemeClr val="accent6">
                    <a:lumMod val="75000"/>
                  </a:schemeClr>
                </a:solidFill>
              </a:rPr>
              <a:t>- Indiquez toutes les études que vous avez suivies après l'école secondaire (licence et/ou master).</a:t>
            </a:r>
          </a:p>
          <a:p>
            <a:r>
              <a:rPr lang="fr-FR" sz="1400" dirty="0">
                <a:solidFill>
                  <a:schemeClr val="accent6">
                    <a:lumMod val="75000"/>
                  </a:schemeClr>
                </a:solidFill>
              </a:rPr>
              <a:t>- Choisissez "Licence" pour un diplôme de </a:t>
            </a:r>
            <a:r>
              <a:rPr lang="fr-FR" sz="1400" dirty="0" err="1">
                <a:solidFill>
                  <a:schemeClr val="accent6">
                    <a:lumMod val="75000"/>
                  </a:schemeClr>
                </a:solidFill>
              </a:rPr>
              <a:t>Bachelor</a:t>
            </a:r>
            <a:r>
              <a:rPr lang="fr-FR" sz="1400" dirty="0">
                <a:solidFill>
                  <a:schemeClr val="accent6">
                    <a:lumMod val="75000"/>
                  </a:schemeClr>
                </a:solidFill>
              </a:rPr>
              <a:t> et  "Master" pour un diplôme de Master.</a:t>
            </a:r>
          </a:p>
          <a:p>
            <a:r>
              <a:rPr lang="fr-FR" sz="1400" dirty="0">
                <a:solidFill>
                  <a:schemeClr val="accent6">
                    <a:lumMod val="75000"/>
                  </a:schemeClr>
                </a:solidFill>
              </a:rPr>
              <a:t>- Précisez l'intitulé de votre diplôme dans la rubrique   "Description du cours"</a:t>
            </a:r>
            <a:endParaRPr lang="en-US" sz="1400" dirty="0">
              <a:solidFill>
                <a:schemeClr val="accent6">
                  <a:lumMod val="75000"/>
                </a:schemeClr>
              </a:solidFill>
            </a:endParaRPr>
          </a:p>
        </p:txBody>
      </p:sp>
      <p:sp>
        <p:nvSpPr>
          <p:cNvPr id="21" name="Rectangle à coins arrondis 17"/>
          <p:cNvSpPr/>
          <p:nvPr/>
        </p:nvSpPr>
        <p:spPr>
          <a:xfrm>
            <a:off x="7945294" y="3606099"/>
            <a:ext cx="3767329" cy="1062927"/>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chemeClr val="accent6">
                    <a:lumMod val="75000"/>
                  </a:schemeClr>
                </a:solidFill>
              </a:rPr>
              <a:t>5) Formation en cours d'emploi</a:t>
            </a:r>
            <a:endParaRPr lang="fr-FR" sz="1400" dirty="0">
              <a:solidFill>
                <a:schemeClr val="accent6">
                  <a:lumMod val="75000"/>
                </a:schemeClr>
              </a:solidFill>
            </a:endParaRPr>
          </a:p>
          <a:p>
            <a:r>
              <a:rPr lang="fr-FR" sz="1400" dirty="0">
                <a:solidFill>
                  <a:schemeClr val="accent6">
                    <a:lumMod val="75000"/>
                  </a:schemeClr>
                </a:solidFill>
              </a:rPr>
              <a:t>- Section recommandée mais facultative. Mentionnez tout stage ou position de stagiaire que vous avez pu avoir.</a:t>
            </a:r>
          </a:p>
        </p:txBody>
      </p:sp>
      <p:sp>
        <p:nvSpPr>
          <p:cNvPr id="22" name="Rectangle à coins arrondis 17"/>
          <p:cNvSpPr/>
          <p:nvPr/>
        </p:nvSpPr>
        <p:spPr>
          <a:xfrm>
            <a:off x="7945295" y="4781310"/>
            <a:ext cx="3767329" cy="1068495"/>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chemeClr val="accent6">
                    <a:lumMod val="75000"/>
                  </a:schemeClr>
                </a:solidFill>
              </a:rPr>
              <a:t>6) Expérience professionnelle</a:t>
            </a:r>
            <a:endParaRPr lang="fr-FR" sz="1400" dirty="0">
              <a:solidFill>
                <a:schemeClr val="accent6">
                  <a:lumMod val="75000"/>
                </a:schemeClr>
              </a:solidFill>
            </a:endParaRPr>
          </a:p>
          <a:p>
            <a:r>
              <a:rPr lang="fr-FR" sz="1400" dirty="0">
                <a:solidFill>
                  <a:schemeClr val="accent6">
                    <a:lumMod val="75000"/>
                  </a:schemeClr>
                </a:solidFill>
              </a:rPr>
              <a:t>- Section recommandée mais facultative. Mentionnez les emplois que vous avez pu occuper.</a:t>
            </a:r>
          </a:p>
        </p:txBody>
      </p:sp>
      <p:sp>
        <p:nvSpPr>
          <p:cNvPr id="23" name="Rectangle à coins arrondis 17"/>
          <p:cNvSpPr/>
          <p:nvPr/>
        </p:nvSpPr>
        <p:spPr>
          <a:xfrm>
            <a:off x="3143672" y="5790675"/>
            <a:ext cx="4801622" cy="998504"/>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spcAft>
                <a:spcPts val="600"/>
              </a:spcAft>
            </a:pPr>
            <a:endParaRPr lang="fr-FR" sz="1400" b="1" dirty="0">
              <a:solidFill>
                <a:srgbClr val="051887"/>
              </a:solidFill>
              <a:latin typeface="Calibri" panose="020F0502020204030204" pitchFamily="34" charset="0"/>
              <a:cs typeface="Calibri" panose="020F0502020204030204" pitchFamily="34" charset="0"/>
            </a:endParaRPr>
          </a:p>
          <a:p>
            <a:pPr algn="ctr">
              <a:spcBef>
                <a:spcPts val="600"/>
              </a:spcBef>
              <a:spcAft>
                <a:spcPts val="600"/>
              </a:spcAft>
            </a:pPr>
            <a:r>
              <a:rPr lang="fr-FR" sz="1400" b="1" dirty="0">
                <a:solidFill>
                  <a:srgbClr val="051887"/>
                </a:solidFill>
                <a:latin typeface="Calibri" panose="020F0502020204030204" pitchFamily="34" charset="0"/>
                <a:cs typeface="Calibri" panose="020F0502020204030204" pitchFamily="34" charset="0"/>
              </a:rPr>
              <a:t>Votre compte est prêt</a:t>
            </a:r>
          </a:p>
          <a:p>
            <a:pPr algn="ctr">
              <a:spcBef>
                <a:spcPts val="600"/>
              </a:spcBef>
              <a:spcAft>
                <a:spcPts val="600"/>
              </a:spcAft>
            </a:pPr>
            <a:r>
              <a:rPr lang="fr-FR" sz="1400" dirty="0">
                <a:solidFill>
                  <a:schemeClr val="accent6">
                    <a:lumMod val="75000"/>
                  </a:schemeClr>
                </a:solidFill>
              </a:rPr>
              <a:t>Vous pouvez maintenant cliquer sur "Candidatures" pour sélectionner le programme de master de votre choix.</a:t>
            </a:r>
            <a:endParaRPr lang="en-US" sz="1400" dirty="0">
              <a:solidFill>
                <a:schemeClr val="accent6">
                  <a:lumMod val="75000"/>
                </a:schemeClr>
              </a:solidFill>
            </a:endParaRPr>
          </a:p>
          <a:p>
            <a:pPr algn="ctr">
              <a:spcBef>
                <a:spcPts val="600"/>
              </a:spcBef>
              <a:spcAft>
                <a:spcPts val="600"/>
              </a:spcAft>
            </a:pPr>
            <a:r>
              <a:rPr lang="fr-FR" sz="1400" b="1" dirty="0">
                <a:solidFill>
                  <a:srgbClr val="051887"/>
                </a:solidFill>
                <a:latin typeface="Calibri" panose="020F0502020204030204" pitchFamily="34" charset="0"/>
                <a:cs typeface="Calibri" panose="020F0502020204030204" pitchFamily="34"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7" name="Connecteur droit 56"/>
          <p:cNvCxnSpPr>
            <a:stCxn id="4" idx="3"/>
          </p:cNvCxnSpPr>
          <p:nvPr/>
        </p:nvCxnSpPr>
        <p:spPr>
          <a:xfrm>
            <a:off x="4084944" y="1514514"/>
            <a:ext cx="564336" cy="48925"/>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cxnSp>
        <p:nvCxnSpPr>
          <p:cNvPr id="72" name="Connecteur droit 71"/>
          <p:cNvCxnSpPr>
            <a:endCxn id="35" idx="3"/>
          </p:cNvCxnSpPr>
          <p:nvPr/>
        </p:nvCxnSpPr>
        <p:spPr>
          <a:xfrm flipH="1">
            <a:off x="4068882" y="6011578"/>
            <a:ext cx="367154" cy="80721"/>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cxnSp>
        <p:nvCxnSpPr>
          <p:cNvPr id="51" name="Connecteur droit 50"/>
          <p:cNvCxnSpPr>
            <a:stCxn id="36" idx="2"/>
            <a:endCxn id="43" idx="0"/>
          </p:cNvCxnSpPr>
          <p:nvPr/>
        </p:nvCxnSpPr>
        <p:spPr>
          <a:xfrm flipH="1">
            <a:off x="6529984" y="2657757"/>
            <a:ext cx="17145" cy="177800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pic>
        <p:nvPicPr>
          <p:cNvPr id="3" name="Image 2"/>
          <p:cNvPicPr>
            <a:picLocks noChangeAspect="1"/>
          </p:cNvPicPr>
          <p:nvPr/>
        </p:nvPicPr>
        <p:blipFill rotWithShape="1">
          <a:blip r:embed="rId3"/>
          <a:srcRect t="36000" b="39800"/>
          <a:stretch>
            <a:fillRect/>
          </a:stretch>
        </p:blipFill>
        <p:spPr>
          <a:xfrm>
            <a:off x="0" y="-23115"/>
            <a:ext cx="12192000" cy="643803"/>
          </a:xfrm>
          <a:prstGeom prst="rect">
            <a:avLst/>
          </a:prstGeom>
        </p:spPr>
      </p:pic>
      <p:sp>
        <p:nvSpPr>
          <p:cNvPr id="8" name="Rectangle 7"/>
          <p:cNvSpPr/>
          <p:nvPr/>
        </p:nvSpPr>
        <p:spPr>
          <a:xfrm>
            <a:off x="0" y="-23852"/>
            <a:ext cx="12192000" cy="643803"/>
          </a:xfrm>
          <a:prstGeom prst="rect">
            <a:avLst/>
          </a:prstGeom>
          <a:solidFill>
            <a:srgbClr val="06198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p:nvPr/>
        </p:nvSpPr>
        <p:spPr>
          <a:xfrm>
            <a:off x="0" y="-27384"/>
            <a:ext cx="12192000" cy="648072"/>
          </a:xfrm>
          <a:prstGeom prst="rect">
            <a:avLst/>
          </a:prstGeom>
        </p:spPr>
        <p:txBody>
          <a:bodyPr anchor="ctr"/>
          <a:lstStyle>
            <a:lvl1pPr algn="ctr" rtl="0" eaLnBrk="1" fontAlgn="base" hangingPunct="1">
              <a:spcBef>
                <a:spcPct val="0"/>
              </a:spcBef>
              <a:spcAft>
                <a:spcPct val="0"/>
              </a:spcAft>
              <a:defRPr sz="2800">
                <a:solidFill>
                  <a:srgbClr val="4C84B1"/>
                </a:solidFill>
                <a:latin typeface="+mj-lt"/>
                <a:ea typeface="Arial" panose="020B0604020202020204" pitchFamily="34" charset="0"/>
                <a:cs typeface="+mj-cs"/>
              </a:defRPr>
            </a:lvl1pPr>
            <a:lvl2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2pPr>
            <a:lvl3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3pPr>
            <a:lvl4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4pPr>
            <a:lvl5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9pPr>
          </a:lstStyle>
          <a:p>
            <a:r>
              <a:rPr lang="fr-FR" sz="3600" kern="0" dirty="0">
                <a:solidFill>
                  <a:schemeClr val="bg1"/>
                </a:solidFill>
                <a:latin typeface="Calibri" panose="020F0502020204030204" pitchFamily="34" charset="0"/>
                <a:cs typeface="Calibri" panose="020F0502020204030204" pitchFamily="34" charset="0"/>
              </a:rPr>
              <a:t>Documents nécessaires pour une demande</a:t>
            </a:r>
          </a:p>
        </p:txBody>
      </p:sp>
      <p:sp>
        <p:nvSpPr>
          <p:cNvPr id="7" name="Espace réservé du contenu 2"/>
          <p:cNvSpPr txBox="1"/>
          <p:nvPr/>
        </p:nvSpPr>
        <p:spPr>
          <a:xfrm>
            <a:off x="-1889563" y="732973"/>
            <a:ext cx="11449272" cy="4525963"/>
          </a:xfrm>
          <a:prstGeom prst="rect">
            <a:avLst/>
          </a:prstGeom>
        </p:spPr>
        <p:txBody>
          <a:bodyPr/>
          <a:lstStyle>
            <a:lvl1pPr marL="342900" indent="-342900" algn="l" rtl="0" eaLnBrk="1" fontAlgn="base" hangingPunct="1">
              <a:spcBef>
                <a:spcPct val="20000"/>
              </a:spcBef>
              <a:spcAft>
                <a:spcPct val="0"/>
              </a:spcAft>
              <a:buClr>
                <a:srgbClr val="4C84B1"/>
              </a:buClr>
              <a:buChar char="•"/>
              <a:defRPr sz="2400">
                <a:solidFill>
                  <a:srgbClr val="3D3D3D"/>
                </a:solidFill>
                <a:latin typeface="+mn-lt"/>
                <a:ea typeface="Arial" panose="020B0604020202020204" pitchFamily="34" charset="0"/>
                <a:cs typeface="+mn-cs"/>
              </a:defRPr>
            </a:lvl1pPr>
            <a:lvl2pPr marL="901700" indent="-379730" algn="l" rtl="0" eaLnBrk="1" fontAlgn="base" hangingPunct="1">
              <a:spcBef>
                <a:spcPct val="20000"/>
              </a:spcBef>
              <a:spcAft>
                <a:spcPct val="0"/>
              </a:spcAft>
              <a:buClr>
                <a:srgbClr val="4C84B1"/>
              </a:buClr>
              <a:buFont typeface="Arial" panose="020B0604020202020204" pitchFamily="34" charset="0"/>
              <a:buChar char="―"/>
              <a:defRPr sz="2000">
                <a:solidFill>
                  <a:srgbClr val="696969"/>
                </a:solidFill>
                <a:latin typeface="+mn-lt"/>
                <a:ea typeface="Arial" panose="020B0604020202020204" pitchFamily="34" charset="0"/>
                <a:cs typeface="+mn-cs"/>
              </a:defRPr>
            </a:lvl2pPr>
            <a:lvl3pPr marL="1497330" indent="-338455" algn="l" rtl="0" eaLnBrk="1" fontAlgn="base" hangingPunct="1">
              <a:spcBef>
                <a:spcPct val="20000"/>
              </a:spcBef>
              <a:spcAft>
                <a:spcPct val="0"/>
              </a:spcAft>
              <a:buClr>
                <a:srgbClr val="4C84B1"/>
              </a:buClr>
              <a:buChar char="o"/>
              <a:defRPr sz="2400">
                <a:solidFill>
                  <a:srgbClr val="696969"/>
                </a:solidFill>
                <a:latin typeface="+mn-lt"/>
                <a:ea typeface="Arial" panose="020B0604020202020204" pitchFamily="34" charset="0"/>
                <a:cs typeface="+mn-cs"/>
              </a:defRPr>
            </a:lvl3pPr>
            <a:lvl4pPr marL="1905000" indent="-228600" algn="l" rtl="0" eaLnBrk="1" fontAlgn="base" hangingPunct="1">
              <a:spcBef>
                <a:spcPct val="20000"/>
              </a:spcBef>
              <a:spcAft>
                <a:spcPct val="0"/>
              </a:spcAft>
              <a:buClr>
                <a:srgbClr val="4C84B1"/>
              </a:buClr>
              <a:buFont typeface="Arial" panose="020B0604020202020204" pitchFamily="34" charset="0"/>
              <a:buChar char="–"/>
              <a:defRPr sz="1600">
                <a:solidFill>
                  <a:schemeClr val="tx1"/>
                </a:solidFill>
                <a:latin typeface="Arial" panose="020B0604020202020204" pitchFamily="34" charset="0"/>
                <a:ea typeface="Arial" panose="020B0604020202020204" pitchFamily="34" charset="0"/>
                <a:cs typeface="+mn-cs"/>
              </a:defRPr>
            </a:lvl4pPr>
            <a:lvl5pPr marL="2313305" indent="-228600" algn="l" rtl="0" eaLnBrk="1" fontAlgn="base" hangingPunct="1">
              <a:spcBef>
                <a:spcPct val="20000"/>
              </a:spcBef>
              <a:spcAft>
                <a:spcPct val="0"/>
              </a:spcAft>
              <a:buChar char="»"/>
              <a:defRPr sz="2000">
                <a:solidFill>
                  <a:srgbClr val="696969"/>
                </a:solidFill>
                <a:latin typeface="+mn-lt"/>
                <a:ea typeface="Arial" panose="020B0604020202020204" pitchFamily="34" charset="0"/>
                <a:cs typeface="+mn-cs"/>
              </a:defRPr>
            </a:lvl5pPr>
            <a:lvl6pPr marL="2770505" indent="-228600" algn="l" rtl="0" eaLnBrk="1" fontAlgn="base" hangingPunct="1">
              <a:spcBef>
                <a:spcPct val="20000"/>
              </a:spcBef>
              <a:spcAft>
                <a:spcPct val="0"/>
              </a:spcAft>
              <a:defRPr sz="2000">
                <a:solidFill>
                  <a:srgbClr val="696969"/>
                </a:solidFill>
                <a:latin typeface="+mn-lt"/>
                <a:cs typeface="+mn-cs"/>
              </a:defRPr>
            </a:lvl6pPr>
            <a:lvl7pPr marL="3227705" indent="-228600" algn="l" rtl="0" eaLnBrk="1" fontAlgn="base" hangingPunct="1">
              <a:spcBef>
                <a:spcPct val="20000"/>
              </a:spcBef>
              <a:spcAft>
                <a:spcPct val="0"/>
              </a:spcAft>
              <a:defRPr sz="2000">
                <a:solidFill>
                  <a:srgbClr val="696969"/>
                </a:solidFill>
                <a:latin typeface="+mn-lt"/>
                <a:cs typeface="+mn-cs"/>
              </a:defRPr>
            </a:lvl7pPr>
            <a:lvl8pPr marL="3684905" indent="-228600" algn="l" rtl="0" eaLnBrk="1" fontAlgn="base" hangingPunct="1">
              <a:spcBef>
                <a:spcPct val="20000"/>
              </a:spcBef>
              <a:spcAft>
                <a:spcPct val="0"/>
              </a:spcAft>
              <a:defRPr sz="2000">
                <a:solidFill>
                  <a:srgbClr val="696969"/>
                </a:solidFill>
                <a:latin typeface="+mn-lt"/>
                <a:cs typeface="+mn-cs"/>
              </a:defRPr>
            </a:lvl8pPr>
            <a:lvl9pPr marL="4142105" indent="-228600" algn="l" rtl="0" eaLnBrk="1" fontAlgn="base" hangingPunct="1">
              <a:spcBef>
                <a:spcPct val="20000"/>
              </a:spcBef>
              <a:spcAft>
                <a:spcPct val="0"/>
              </a:spcAft>
              <a:defRPr sz="2000">
                <a:solidFill>
                  <a:srgbClr val="696969"/>
                </a:solidFill>
                <a:latin typeface="+mn-lt"/>
                <a:cs typeface="+mn-cs"/>
              </a:defRPr>
            </a:lvl9pPr>
          </a:lstStyle>
          <a:p>
            <a:pPr marL="0" indent="0">
              <a:buClr>
                <a:srgbClr val="263170"/>
              </a:buClr>
              <a:buSzPct val="99000"/>
              <a:buNone/>
            </a:pPr>
            <a:endParaRPr lang="fr-FR" kern="0" dirty="0">
              <a:solidFill>
                <a:srgbClr val="263170"/>
              </a:solidFill>
              <a:latin typeface="Calibri Light" panose="020F0302020204030204" pitchFamily="34" charset="0"/>
            </a:endParaRPr>
          </a:p>
        </p:txBody>
      </p:sp>
      <p:sp>
        <p:nvSpPr>
          <p:cNvPr id="54" name="ZoneTexte 53"/>
          <p:cNvSpPr txBox="1"/>
          <p:nvPr/>
        </p:nvSpPr>
        <p:spPr>
          <a:xfrm>
            <a:off x="211719" y="692696"/>
            <a:ext cx="8260544" cy="523220"/>
          </a:xfrm>
          <a:prstGeom prst="rect">
            <a:avLst/>
          </a:prstGeom>
          <a:noFill/>
        </p:spPr>
        <p:txBody>
          <a:bodyPr wrap="square" rtlCol="0">
            <a:spAutoFit/>
          </a:bodyPr>
          <a:lstStyle/>
          <a:p>
            <a:pPr algn="just"/>
            <a:r>
              <a:rPr lang="fr-FR" sz="1400" dirty="0">
                <a:latin typeface="Calibri" panose="020F0502020204030204" pitchFamily="34" charset="0"/>
                <a:cs typeface="Calibri" panose="020F0502020204030204" pitchFamily="34" charset="0"/>
              </a:rPr>
              <a:t>Veuillez soumettre un fichier pour chaque ligne de votre demande. Consultez notre section FAQ pour obtenir des conseils supplémentaires concernant la taille des documents ou les problèmes techniques fréquents.</a:t>
            </a:r>
          </a:p>
        </p:txBody>
      </p:sp>
      <p:grpSp>
        <p:nvGrpSpPr>
          <p:cNvPr id="19" name="Groupe 18"/>
          <p:cNvGrpSpPr/>
          <p:nvPr/>
        </p:nvGrpSpPr>
        <p:grpSpPr>
          <a:xfrm>
            <a:off x="4164960" y="1239059"/>
            <a:ext cx="4729024" cy="5574317"/>
            <a:chOff x="4176603" y="891319"/>
            <a:chExt cx="4729024" cy="5731666"/>
          </a:xfrm>
        </p:grpSpPr>
        <p:grpSp>
          <p:nvGrpSpPr>
            <p:cNvPr id="15" name="Groupe 14"/>
            <p:cNvGrpSpPr/>
            <p:nvPr/>
          </p:nvGrpSpPr>
          <p:grpSpPr>
            <a:xfrm>
              <a:off x="4176603" y="4177735"/>
              <a:ext cx="4729024" cy="2445250"/>
              <a:chOff x="4243297" y="4123190"/>
              <a:chExt cx="4574597" cy="2206101"/>
            </a:xfrm>
          </p:grpSpPr>
          <p:sp>
            <p:nvSpPr>
              <p:cNvPr id="43" name="Rectangle à coins arrondis 42"/>
              <p:cNvSpPr/>
              <p:nvPr/>
            </p:nvSpPr>
            <p:spPr>
              <a:xfrm>
                <a:off x="4243297" y="4123190"/>
                <a:ext cx="4574597" cy="2206101"/>
              </a:xfrm>
              <a:prstGeom prst="roundRect">
                <a:avLst/>
              </a:prstGeom>
              <a:solidFill>
                <a:schemeClr val="accent5"/>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300" dirty="0">
                    <a:solidFill>
                      <a:srgbClr val="051887"/>
                    </a:solidFill>
                    <a:latin typeface="Calibri" panose="020F0502020204030204" pitchFamily="34" charset="0"/>
                    <a:cs typeface="Calibri" panose="020F0502020204030204" pitchFamily="34" charset="0"/>
                  </a:rPr>
                  <a:t>8) </a:t>
                </a:r>
                <a:r>
                  <a:rPr lang="fr-FR" sz="1300" b="1" dirty="0">
                    <a:solidFill>
                      <a:srgbClr val="051887"/>
                    </a:solidFill>
                    <a:latin typeface="Calibri" panose="020F0502020204030204" pitchFamily="34" charset="0"/>
                    <a:cs typeface="Calibri" panose="020F0502020204030204" pitchFamily="34" charset="0"/>
                  </a:rPr>
                  <a:t>Lettres de recommandation</a:t>
                </a:r>
              </a:p>
              <a:p>
                <a:pPr algn="ctr"/>
                <a:r>
                  <a:rPr lang="fr-FR" sz="1300" dirty="0">
                    <a:solidFill>
                      <a:srgbClr val="051887"/>
                    </a:solidFill>
                    <a:latin typeface="Calibri" panose="020F0502020204030204" pitchFamily="34" charset="0"/>
                    <a:cs typeface="Calibri" panose="020F0502020204030204" pitchFamily="34" charset="0"/>
                  </a:rPr>
                  <a:t>Téléchargez la procédure de soumission des lettres de recommandation et suivez-la attentivement.</a:t>
                </a:r>
              </a:p>
              <a:p>
                <a:pPr algn="ctr"/>
                <a:r>
                  <a:rPr lang="fr-FR" sz="1300" dirty="0">
                    <a:solidFill>
                      <a:srgbClr val="051887"/>
                    </a:solidFill>
                    <a:latin typeface="Calibri" panose="020F0502020204030204" pitchFamily="34" charset="0"/>
                    <a:cs typeface="Calibri" panose="020F0502020204030204" pitchFamily="34" charset="0"/>
                  </a:rPr>
                  <a:t>Vous y trouverez le lien vers</a:t>
                </a:r>
                <a:r>
                  <a:rPr lang="fr-FR" sz="1300" b="1" dirty="0">
                    <a:solidFill>
                      <a:srgbClr val="051887"/>
                    </a:solidFill>
                    <a:latin typeface="Calibri" panose="020F0502020204030204" pitchFamily="34" charset="0"/>
                    <a:cs typeface="Calibri" panose="020F0502020204030204" pitchFamily="34" charset="0"/>
                  </a:rPr>
                  <a:t> notre formulaire de lettre de recommandation.</a:t>
                </a:r>
              </a:p>
              <a:p>
                <a:pPr algn="ctr"/>
                <a:endParaRPr lang="fr-FR" sz="1200" dirty="0">
                  <a:solidFill>
                    <a:srgbClr val="061987"/>
                  </a:solidFill>
                  <a:latin typeface="Calibri" panose="020F0502020204030204" pitchFamily="34" charset="0"/>
                  <a:cs typeface="Calibri" panose="020F0502020204030204" pitchFamily="34" charset="0"/>
                </a:endParaRPr>
              </a:p>
              <a:p>
                <a:endParaRPr lang="fr-FR" sz="1200" dirty="0">
                  <a:solidFill>
                    <a:schemeClr val="accent6">
                      <a:lumMod val="75000"/>
                    </a:schemeClr>
                  </a:solidFill>
                </a:endParaRPr>
              </a:p>
              <a:p>
                <a:r>
                  <a:rPr lang="fr-FR" sz="1200" dirty="0">
                    <a:solidFill>
                      <a:schemeClr val="accent6">
                        <a:lumMod val="75000"/>
                      </a:schemeClr>
                    </a:solidFill>
                  </a:rPr>
                  <a:t>Ensuite, </a:t>
                </a:r>
                <a:r>
                  <a:rPr lang="fr-FR" sz="1200" b="1" dirty="0">
                    <a:solidFill>
                      <a:schemeClr val="accent6">
                        <a:lumMod val="75000"/>
                      </a:schemeClr>
                    </a:solidFill>
                  </a:rPr>
                  <a:t>remplissez et signez le document </a:t>
                </a:r>
                <a:r>
                  <a:rPr lang="fr-FR" sz="1200" dirty="0">
                    <a:solidFill>
                      <a:schemeClr val="accent6">
                        <a:lumMod val="75000"/>
                      </a:schemeClr>
                    </a:solidFill>
                  </a:rPr>
                  <a:t>que vous avez téléchargé et </a:t>
                </a:r>
                <a:r>
                  <a:rPr lang="fr-FR" sz="1200" b="1" dirty="0">
                    <a:solidFill>
                      <a:schemeClr val="accent6">
                        <a:lumMod val="75000"/>
                      </a:schemeClr>
                    </a:solidFill>
                  </a:rPr>
                  <a:t>téléchargez-le</a:t>
                </a:r>
                <a:r>
                  <a:rPr lang="fr-FR" sz="1200" dirty="0">
                    <a:solidFill>
                      <a:schemeClr val="accent6">
                        <a:lumMod val="75000"/>
                      </a:schemeClr>
                    </a:solidFill>
                  </a:rPr>
                  <a:t> sur la  ligne prévue à cet effet</a:t>
                </a:r>
                <a:endParaRPr lang="fr-FR" sz="1200" dirty="0">
                  <a:solidFill>
                    <a:schemeClr val="accent6">
                      <a:lumMod val="75000"/>
                    </a:schemeClr>
                  </a:solidFill>
                  <a:latin typeface="Calibri" panose="020F0502020204030204" pitchFamily="34" charset="0"/>
                  <a:cs typeface="Calibri" panose="020F0502020204030204" pitchFamily="34" charset="0"/>
                </a:endParaRPr>
              </a:p>
              <a:p>
                <a:r>
                  <a:rPr lang="fr-FR" sz="1200" dirty="0">
                    <a:solidFill>
                      <a:schemeClr val="accent6">
                        <a:lumMod val="75000"/>
                      </a:schemeClr>
                    </a:solidFill>
                  </a:rPr>
                  <a:t> sur </a:t>
                </a:r>
                <a:r>
                  <a:rPr lang="fr-FR" sz="1200" dirty="0" err="1">
                    <a:solidFill>
                      <a:schemeClr val="accent6">
                        <a:lumMod val="75000"/>
                      </a:schemeClr>
                    </a:solidFill>
                  </a:rPr>
                  <a:t>eCandidatures</a:t>
                </a:r>
                <a:r>
                  <a:rPr lang="fr-FR" sz="1200" dirty="0"/>
                  <a:t>.</a:t>
                </a:r>
              </a:p>
            </p:txBody>
          </p:sp>
          <p:grpSp>
            <p:nvGrpSpPr>
              <p:cNvPr id="12" name="Groupe 11"/>
              <p:cNvGrpSpPr/>
              <p:nvPr/>
            </p:nvGrpSpPr>
            <p:grpSpPr>
              <a:xfrm>
                <a:off x="4492157" y="5266276"/>
                <a:ext cx="4137550" cy="342011"/>
                <a:chOff x="3796750" y="3838915"/>
                <a:chExt cx="4714875" cy="400957"/>
              </a:xfrm>
            </p:grpSpPr>
            <p:pic>
              <p:nvPicPr>
                <p:cNvPr id="55" name="Image 54"/>
                <p:cNvPicPr/>
                <p:nvPr/>
              </p:nvPicPr>
              <p:blipFill>
                <a:blip r:embed="rId4"/>
                <a:stretch>
                  <a:fillRect/>
                </a:stretch>
              </p:blipFill>
              <p:spPr>
                <a:xfrm>
                  <a:off x="3796750" y="3838915"/>
                  <a:ext cx="4714875" cy="400957"/>
                </a:xfrm>
                <a:prstGeom prst="rect">
                  <a:avLst/>
                </a:prstGeom>
              </p:spPr>
            </p:pic>
            <p:sp>
              <p:nvSpPr>
                <p:cNvPr id="56" name="Ellipse 55"/>
                <p:cNvSpPr/>
                <p:nvPr/>
              </p:nvSpPr>
              <p:spPr>
                <a:xfrm>
                  <a:off x="4371778" y="3838916"/>
                  <a:ext cx="514105" cy="37423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fr-FR"/>
                </a:p>
              </p:txBody>
            </p:sp>
          </p:grpSp>
        </p:grpSp>
        <p:grpSp>
          <p:nvGrpSpPr>
            <p:cNvPr id="2" name="Groupe 1"/>
            <p:cNvGrpSpPr/>
            <p:nvPr/>
          </p:nvGrpSpPr>
          <p:grpSpPr>
            <a:xfrm>
              <a:off x="4231973" y="891319"/>
              <a:ext cx="4652328" cy="1458744"/>
              <a:chOff x="4304674" y="891319"/>
              <a:chExt cx="4471900" cy="1458744"/>
            </a:xfrm>
          </p:grpSpPr>
          <p:sp>
            <p:nvSpPr>
              <p:cNvPr id="36" name="Rectangle à coins arrondis 35"/>
              <p:cNvSpPr/>
              <p:nvPr/>
            </p:nvSpPr>
            <p:spPr>
              <a:xfrm>
                <a:off x="4304674" y="891319"/>
                <a:ext cx="4471900" cy="1458744"/>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r-FR" sz="1300" b="1" dirty="0">
                    <a:solidFill>
                      <a:srgbClr val="051887"/>
                    </a:solidFill>
                    <a:latin typeface="Calibri" panose="020F0502020204030204" pitchFamily="34" charset="0"/>
                    <a:cs typeface="Calibri" panose="020F0502020204030204" pitchFamily="34" charset="0"/>
                  </a:rPr>
                  <a:t>6) Certificat de compétence linguistique</a:t>
                </a:r>
              </a:p>
              <a:p>
                <a:pPr algn="ctr"/>
                <a:r>
                  <a:rPr lang="fr-FR" sz="1300" dirty="0">
                    <a:solidFill>
                      <a:srgbClr val="051887"/>
                    </a:solidFill>
                    <a:latin typeface="Calibri" panose="020F0502020204030204" pitchFamily="34" charset="0"/>
                    <a:cs typeface="Calibri" panose="020F0502020204030204" pitchFamily="34" charset="0"/>
                  </a:rPr>
                  <a:t>En cas d'exemption, téléchargez le </a:t>
                </a:r>
                <a:r>
                  <a:rPr lang="fr-FR" sz="1300" b="1" dirty="0">
                    <a:solidFill>
                      <a:srgbClr val="051887"/>
                    </a:solidFill>
                    <a:latin typeface="Calibri" panose="020F0502020204030204" pitchFamily="34" charset="0"/>
                    <a:cs typeface="Calibri" panose="020F0502020204030204" pitchFamily="34" charset="0"/>
                  </a:rPr>
                  <a:t>document relatif aux conditions de transmission</a:t>
                </a:r>
                <a:r>
                  <a:rPr lang="fr-FR" sz="1300" dirty="0">
                    <a:solidFill>
                      <a:srgbClr val="051887"/>
                    </a:solidFill>
                    <a:latin typeface="Calibri" panose="020F0502020204030204" pitchFamily="34" charset="0"/>
                    <a:cs typeface="Calibri" panose="020F0502020204030204" pitchFamily="34" charset="0"/>
                  </a:rPr>
                  <a:t>, remplissez-le, signez-le et téléchargez-le sur la même ligne.</a:t>
                </a:r>
                <a:r>
                  <a:rPr lang="en-US" sz="1300" dirty="0">
                    <a:solidFill>
                      <a:srgbClr val="051887"/>
                    </a:solidFill>
                    <a:latin typeface="Calibri" panose="020F0502020204030204" pitchFamily="34" charset="0"/>
                    <a:cs typeface="Calibri" panose="020F0502020204030204" pitchFamily="34" charset="0"/>
                  </a:rPr>
                  <a:t> </a:t>
                </a:r>
                <a:endParaRPr lang="en-US" sz="1200" dirty="0">
                  <a:solidFill>
                    <a:srgbClr val="051887"/>
                  </a:solidFill>
                  <a:latin typeface="Calibri" panose="020F0502020204030204" pitchFamily="34" charset="0"/>
                  <a:cs typeface="Calibri" panose="020F0502020204030204" pitchFamily="34" charset="0"/>
                </a:endParaRPr>
              </a:p>
            </p:txBody>
          </p:sp>
          <p:pic>
            <p:nvPicPr>
              <p:cNvPr id="25" name="Image 24"/>
              <p:cNvPicPr/>
              <p:nvPr/>
            </p:nvPicPr>
            <p:blipFill rotWithShape="1">
              <a:blip r:embed="rId5">
                <a:extLst>
                  <a:ext uri="{28A0092B-C50C-407E-A947-70E740481C1C}">
                    <a14:useLocalDpi xmlns:a14="http://schemas.microsoft.com/office/drawing/2010/main" val="0"/>
                  </a:ext>
                </a:extLst>
              </a:blip>
              <a:srcRect t="4412" r="4938"/>
              <a:stretch>
                <a:fillRect/>
              </a:stretch>
            </p:blipFill>
            <p:spPr>
              <a:xfrm>
                <a:off x="4498930" y="1884208"/>
                <a:ext cx="4044997" cy="350398"/>
              </a:xfrm>
              <a:prstGeom prst="rect">
                <a:avLst/>
              </a:prstGeom>
            </p:spPr>
          </p:pic>
          <p:sp>
            <p:nvSpPr>
              <p:cNvPr id="26" name="Ellipse 25"/>
              <p:cNvSpPr/>
              <p:nvPr/>
            </p:nvSpPr>
            <p:spPr>
              <a:xfrm>
                <a:off x="4871865" y="1780231"/>
                <a:ext cx="432048" cy="495791"/>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fr-FR" dirty="0"/>
              </a:p>
            </p:txBody>
          </p:sp>
        </p:grpSp>
      </p:grpSp>
      <p:cxnSp>
        <p:nvCxnSpPr>
          <p:cNvPr id="77" name="Connecteur : en arc 76"/>
          <p:cNvCxnSpPr>
            <a:stCxn id="36" idx="0"/>
          </p:cNvCxnSpPr>
          <p:nvPr/>
        </p:nvCxnSpPr>
        <p:spPr>
          <a:xfrm rot="5400000" flipH="1" flipV="1">
            <a:off x="7681292" y="92178"/>
            <a:ext cx="12718" cy="2281045"/>
          </a:xfrm>
          <a:prstGeom prst="curvedConnector2">
            <a:avLst/>
          </a:prstGeom>
          <a:ln w="28575">
            <a:solidFill>
              <a:srgbClr val="051887"/>
            </a:solidFill>
            <a:tailEnd type="triangle"/>
          </a:ln>
        </p:spPr>
        <p:style>
          <a:lnRef idx="1">
            <a:schemeClr val="accent1"/>
          </a:lnRef>
          <a:fillRef idx="0">
            <a:schemeClr val="accent1"/>
          </a:fillRef>
          <a:effectRef idx="0">
            <a:schemeClr val="accent1"/>
          </a:effectRef>
          <a:fontRef idx="minor">
            <a:schemeClr val="tx1"/>
          </a:fontRef>
        </p:style>
      </p:cxnSp>
      <p:grpSp>
        <p:nvGrpSpPr>
          <p:cNvPr id="33" name="Groupe 32"/>
          <p:cNvGrpSpPr/>
          <p:nvPr/>
        </p:nvGrpSpPr>
        <p:grpSpPr>
          <a:xfrm>
            <a:off x="47328" y="1256194"/>
            <a:ext cx="4110176" cy="5557182"/>
            <a:chOff x="53888" y="1258316"/>
            <a:chExt cx="4110176" cy="5456056"/>
          </a:xfrm>
        </p:grpSpPr>
        <p:grpSp>
          <p:nvGrpSpPr>
            <p:cNvPr id="11" name="Groupe 10"/>
            <p:cNvGrpSpPr/>
            <p:nvPr/>
          </p:nvGrpSpPr>
          <p:grpSpPr>
            <a:xfrm>
              <a:off x="53888" y="1765555"/>
              <a:ext cx="4110176" cy="4948817"/>
              <a:chOff x="-15468" y="1253043"/>
              <a:chExt cx="4596615" cy="3452760"/>
            </a:xfrm>
          </p:grpSpPr>
          <p:cxnSp>
            <p:nvCxnSpPr>
              <p:cNvPr id="144" name="Connecteur droit 143"/>
              <p:cNvCxnSpPr>
                <a:stCxn id="4" idx="2"/>
                <a:endCxn id="35" idx="2"/>
              </p:cNvCxnSpPr>
              <p:nvPr/>
            </p:nvCxnSpPr>
            <p:spPr>
              <a:xfrm flipH="1">
                <a:off x="2233284" y="1253043"/>
                <a:ext cx="8981" cy="345276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sp>
            <p:nvSpPr>
              <p:cNvPr id="28" name="Rectangle à coins arrondis 27"/>
              <p:cNvSpPr/>
              <p:nvPr/>
            </p:nvSpPr>
            <p:spPr>
              <a:xfrm>
                <a:off x="2493" y="1297073"/>
                <a:ext cx="4494728" cy="523177"/>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accent6">
                        <a:lumMod val="75000"/>
                      </a:schemeClr>
                    </a:solidFill>
                  </a:rPr>
                  <a:t>2) Curriculum vitae</a:t>
                </a:r>
                <a:endParaRPr lang="fr-FR" sz="1200" dirty="0">
                  <a:solidFill>
                    <a:schemeClr val="accent6">
                      <a:lumMod val="75000"/>
                    </a:schemeClr>
                  </a:solidFill>
                </a:endParaRPr>
              </a:p>
              <a:p>
                <a:pPr algn="ctr"/>
                <a:r>
                  <a:rPr lang="fr-FR" sz="1200" dirty="0">
                    <a:solidFill>
                      <a:schemeClr val="accent6">
                        <a:lumMod val="75000"/>
                      </a:schemeClr>
                    </a:solidFill>
                  </a:rPr>
                  <a:t>en anglais pour une filière internationale ;</a:t>
                </a:r>
              </a:p>
              <a:p>
                <a:pPr algn="ctr"/>
                <a:r>
                  <a:rPr lang="fr-FR" sz="1200" dirty="0">
                    <a:solidFill>
                      <a:schemeClr val="accent6">
                        <a:lumMod val="75000"/>
                      </a:schemeClr>
                    </a:solidFill>
                  </a:rPr>
                  <a:t>en français pour une filière standard.</a:t>
                </a:r>
                <a:endParaRPr lang="fr-FR" sz="1200" dirty="0">
                  <a:solidFill>
                    <a:srgbClr val="051887"/>
                  </a:solidFill>
                  <a:latin typeface="Calibri" panose="020F0502020204030204" pitchFamily="34" charset="0"/>
                  <a:cs typeface="Calibri" panose="020F0502020204030204" pitchFamily="34" charset="0"/>
                </a:endParaRPr>
              </a:p>
            </p:txBody>
          </p:sp>
          <p:sp>
            <p:nvSpPr>
              <p:cNvPr id="30" name="Rectangle à coins arrondis 29"/>
              <p:cNvSpPr/>
              <p:nvPr/>
            </p:nvSpPr>
            <p:spPr>
              <a:xfrm>
                <a:off x="-15468" y="1869577"/>
                <a:ext cx="4596615" cy="930139"/>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accent6">
                        <a:lumMod val="75000"/>
                      </a:schemeClr>
                    </a:solidFill>
                  </a:rPr>
                  <a:t>3) Lettre de motivation</a:t>
                </a:r>
                <a:endParaRPr lang="fr-FR" sz="1200" dirty="0">
                  <a:solidFill>
                    <a:schemeClr val="accent6">
                      <a:lumMod val="75000"/>
                    </a:schemeClr>
                  </a:solidFill>
                </a:endParaRPr>
              </a:p>
              <a:p>
                <a:pPr algn="ctr"/>
                <a:r>
                  <a:rPr lang="fr-FR" sz="1200" dirty="0">
                    <a:solidFill>
                      <a:schemeClr val="accent6">
                        <a:lumMod val="75000"/>
                      </a:schemeClr>
                    </a:solidFill>
                  </a:rPr>
                  <a:t>en anglais pour une filière internationale ;</a:t>
                </a:r>
              </a:p>
              <a:p>
                <a:pPr algn="ctr"/>
                <a:r>
                  <a:rPr lang="fr-FR" sz="1200" dirty="0">
                    <a:solidFill>
                      <a:schemeClr val="accent6">
                        <a:lumMod val="75000"/>
                      </a:schemeClr>
                    </a:solidFill>
                  </a:rPr>
                  <a:t>en français pour un parcours standard.</a:t>
                </a:r>
              </a:p>
              <a:p>
                <a:pPr algn="ctr"/>
                <a:r>
                  <a:rPr lang="fr-FR" sz="1200" dirty="0">
                    <a:solidFill>
                      <a:schemeClr val="accent6">
                        <a:lumMod val="75000"/>
                      </a:schemeClr>
                    </a:solidFill>
                  </a:rPr>
                  <a:t>Précisez pourquoi vous avez choisi UT Capitole mais aussi </a:t>
                </a:r>
                <a:r>
                  <a:rPr lang="fr-FR" sz="1200" b="1" dirty="0">
                    <a:solidFill>
                      <a:schemeClr val="accent6">
                        <a:lumMod val="75000"/>
                      </a:schemeClr>
                    </a:solidFill>
                  </a:rPr>
                  <a:t>pourquoi vous avez besoin et méritez la bourse Eiffel</a:t>
                </a:r>
                <a:r>
                  <a:rPr lang="fr-FR" sz="1200" dirty="0">
                    <a:solidFill>
                      <a:schemeClr val="accent6">
                        <a:lumMod val="75000"/>
                      </a:schemeClr>
                    </a:solidFill>
                  </a:rPr>
                  <a:t>, en quoi elle ferait la différence pour vous.</a:t>
                </a:r>
              </a:p>
            </p:txBody>
          </p:sp>
          <p:sp>
            <p:nvSpPr>
              <p:cNvPr id="34" name="Rectangle à coins arrondis 33"/>
              <p:cNvSpPr/>
              <p:nvPr/>
            </p:nvSpPr>
            <p:spPr>
              <a:xfrm>
                <a:off x="-15468" y="2840476"/>
                <a:ext cx="4539638" cy="828129"/>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accent6">
                        <a:lumMod val="75000"/>
                      </a:schemeClr>
                    </a:solidFill>
                  </a:rPr>
                  <a:t>4) </a:t>
                </a:r>
                <a:r>
                  <a:rPr lang="fr-FR" sz="1200" dirty="0">
                    <a:solidFill>
                      <a:schemeClr val="accent6">
                        <a:lumMod val="75000"/>
                      </a:schemeClr>
                    </a:solidFill>
                  </a:rPr>
                  <a:t>Copie de tous vos </a:t>
                </a:r>
                <a:r>
                  <a:rPr lang="fr-FR" sz="1200" b="1" dirty="0">
                    <a:solidFill>
                      <a:schemeClr val="accent6">
                        <a:lumMod val="75000"/>
                      </a:schemeClr>
                    </a:solidFill>
                  </a:rPr>
                  <a:t>relevés de notes</a:t>
                </a:r>
                <a:r>
                  <a:rPr lang="fr-FR" sz="1200" dirty="0">
                    <a:solidFill>
                      <a:schemeClr val="accent6">
                        <a:lumMod val="75000"/>
                      </a:schemeClr>
                    </a:solidFill>
                  </a:rPr>
                  <a:t> (diplômes de premier cycle et de troisième cycle, le cas échéant), traduits en anglais ou en français si nécessaire.</a:t>
                </a:r>
              </a:p>
              <a:p>
                <a:pPr algn="ctr"/>
                <a:r>
                  <a:rPr lang="fr-FR" sz="1200" dirty="0">
                    <a:solidFill>
                      <a:schemeClr val="accent6">
                        <a:lumMod val="75000"/>
                      </a:schemeClr>
                    </a:solidFill>
                  </a:rPr>
                  <a:t>Une traduction officielle est requise. Regroupés en un seul fichier</a:t>
                </a:r>
                <a:r>
                  <a:rPr lang="en-AU" sz="1200" dirty="0">
                    <a:solidFill>
                      <a:schemeClr val="accent6">
                        <a:lumMod val="75000"/>
                      </a:schemeClr>
                    </a:solidFill>
                    <a:latin typeface="Calibri" panose="020F0502020204030204" pitchFamily="34" charset="0"/>
                    <a:cs typeface="Calibri" panose="020F0502020204030204" pitchFamily="34" charset="0"/>
                  </a:rPr>
                  <a:t>.</a:t>
                </a:r>
              </a:p>
            </p:txBody>
          </p:sp>
          <p:sp>
            <p:nvSpPr>
              <p:cNvPr id="35" name="Rectangle à coins arrondis 34"/>
              <p:cNvSpPr/>
              <p:nvPr/>
            </p:nvSpPr>
            <p:spPr>
              <a:xfrm>
                <a:off x="-15468" y="3717931"/>
                <a:ext cx="4497505" cy="987872"/>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a:solidFill>
                    <a:schemeClr val="accent6">
                      <a:lumMod val="75000"/>
                    </a:schemeClr>
                  </a:solidFill>
                </a:endParaRPr>
              </a:p>
              <a:p>
                <a:pPr algn="ctr"/>
                <a:r>
                  <a:rPr lang="fr-FR" sz="1200" b="1" dirty="0">
                    <a:solidFill>
                      <a:schemeClr val="accent6">
                        <a:lumMod val="75000"/>
                      </a:schemeClr>
                    </a:solidFill>
                  </a:rPr>
                  <a:t>5) </a:t>
                </a:r>
                <a:r>
                  <a:rPr lang="fr-FR" sz="1200" u="sng" dirty="0">
                    <a:solidFill>
                      <a:schemeClr val="accent6">
                        <a:lumMod val="75000"/>
                      </a:schemeClr>
                    </a:solidFill>
                  </a:rPr>
                  <a:t>Candidature en</a:t>
                </a:r>
                <a:r>
                  <a:rPr lang="fr-FR" sz="1200" u="sng" baseline="30000" dirty="0">
                    <a:solidFill>
                      <a:schemeClr val="accent6">
                        <a:lumMod val="75000"/>
                      </a:schemeClr>
                    </a:solidFill>
                  </a:rPr>
                  <a:t>2ème</a:t>
                </a:r>
                <a:r>
                  <a:rPr lang="fr-FR" sz="1200" u="sng" dirty="0">
                    <a:solidFill>
                      <a:schemeClr val="accent6">
                        <a:lumMod val="75000"/>
                      </a:schemeClr>
                    </a:solidFill>
                  </a:rPr>
                  <a:t> année uniquement</a:t>
                </a:r>
                <a:r>
                  <a:rPr lang="fr-FR" sz="1200" dirty="0">
                    <a:solidFill>
                      <a:schemeClr val="accent6">
                        <a:lumMod val="75000"/>
                      </a:schemeClr>
                    </a:solidFill>
                  </a:rPr>
                  <a:t>,</a:t>
                </a:r>
              </a:p>
              <a:p>
                <a:pPr algn="ctr"/>
                <a:r>
                  <a:rPr lang="fr-FR" sz="1200" dirty="0">
                    <a:solidFill>
                      <a:schemeClr val="accent6">
                        <a:lumMod val="75000"/>
                      </a:schemeClr>
                    </a:solidFill>
                  </a:rPr>
                  <a:t> si disponible au moment de votre candidature : preuve ou copie de votre</a:t>
                </a:r>
              </a:p>
              <a:p>
                <a:pPr algn="ctr"/>
                <a:r>
                  <a:rPr lang="fr-FR" sz="1200" b="1" dirty="0">
                    <a:solidFill>
                      <a:schemeClr val="accent6">
                        <a:lumMod val="75000"/>
                      </a:schemeClr>
                    </a:solidFill>
                  </a:rPr>
                  <a:t>diplôme de licence et/ou de master</a:t>
                </a:r>
                <a:endParaRPr lang="fr-FR" sz="1200" dirty="0">
                  <a:solidFill>
                    <a:schemeClr val="accent6">
                      <a:lumMod val="75000"/>
                    </a:schemeClr>
                  </a:solidFill>
                </a:endParaRPr>
              </a:p>
              <a:p>
                <a:pPr algn="ctr"/>
                <a:r>
                  <a:rPr lang="fr-FR" sz="1200" dirty="0">
                    <a:solidFill>
                      <a:schemeClr val="accent6">
                        <a:lumMod val="75000"/>
                      </a:schemeClr>
                    </a:solidFill>
                  </a:rPr>
                  <a:t>traduits en anglais ou en français si nécessaire.</a:t>
                </a:r>
              </a:p>
              <a:p>
                <a:pPr algn="ctr"/>
                <a:r>
                  <a:rPr lang="fr-FR" sz="1200" dirty="0">
                    <a:solidFill>
                      <a:schemeClr val="accent6">
                        <a:lumMod val="75000"/>
                      </a:schemeClr>
                    </a:solidFill>
                  </a:rPr>
                  <a:t>Une traduction officielle est requise. Regroupés en un seul fichier.</a:t>
                </a:r>
              </a:p>
              <a:p>
                <a:pPr algn="ctr"/>
                <a:r>
                  <a:rPr lang="en-US" sz="1200" dirty="0">
                    <a:solidFill>
                      <a:srgbClr val="051887"/>
                    </a:solidFill>
                    <a:latin typeface="Calibri" panose="020F0502020204030204" pitchFamily="34" charset="0"/>
                    <a:cs typeface="Calibri" panose="020F0502020204030204" pitchFamily="34" charset="0"/>
                  </a:rPr>
                  <a:t>.</a:t>
                </a:r>
                <a:endParaRPr lang="fr-FR" sz="1200" dirty="0">
                  <a:solidFill>
                    <a:srgbClr val="051887"/>
                  </a:solidFill>
                  <a:latin typeface="Calibri" panose="020F0502020204030204" pitchFamily="34" charset="0"/>
                  <a:cs typeface="Calibri" panose="020F0502020204030204" pitchFamily="34" charset="0"/>
                </a:endParaRPr>
              </a:p>
            </p:txBody>
          </p:sp>
          <p:cxnSp>
            <p:nvCxnSpPr>
              <p:cNvPr id="140" name="Connecteur droit 139"/>
              <p:cNvCxnSpPr>
                <a:stCxn id="28" idx="0"/>
                <a:endCxn id="28" idx="0"/>
              </p:cNvCxnSpPr>
              <p:nvPr/>
            </p:nvCxnSpPr>
            <p:spPr>
              <a:xfrm>
                <a:off x="2249857" y="1297073"/>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Connecteur droit 144"/>
              <p:cNvCxnSpPr>
                <a:stCxn id="34" idx="0"/>
                <a:endCxn id="34" idx="0"/>
              </p:cNvCxnSpPr>
              <p:nvPr/>
            </p:nvCxnSpPr>
            <p:spPr>
              <a:xfrm>
                <a:off x="2254352" y="2840476"/>
                <a:ext cx="0" cy="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grpSp>
        <p:sp>
          <p:nvSpPr>
            <p:cNvPr id="4" name="Rectangle à coins arrondis 27"/>
            <p:cNvSpPr/>
            <p:nvPr/>
          </p:nvSpPr>
          <p:spPr>
            <a:xfrm>
              <a:off x="53888" y="1258316"/>
              <a:ext cx="4037616" cy="507239"/>
            </a:xfrm>
            <a:prstGeom prst="roundRect">
              <a:avLst/>
            </a:prstGeom>
            <a:solidFill>
              <a:schemeClr val="accent5"/>
            </a:solidFill>
            <a:ln>
              <a:solidFill>
                <a:srgbClr val="061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lgn="ctr">
                <a:buAutoNum type="arabicParenR"/>
              </a:pPr>
              <a:r>
                <a:rPr lang="fr-FR" sz="1200" dirty="0">
                  <a:solidFill>
                    <a:schemeClr val="accent6">
                      <a:lumMod val="75000"/>
                    </a:schemeClr>
                  </a:solidFill>
                </a:rPr>
                <a:t>Copie du </a:t>
              </a:r>
              <a:r>
                <a:rPr lang="fr-FR" sz="1200" b="1" dirty="0">
                  <a:solidFill>
                    <a:schemeClr val="accent6">
                      <a:lumMod val="75000"/>
                    </a:schemeClr>
                  </a:solidFill>
                </a:rPr>
                <a:t>passeport ou de la carte</a:t>
              </a:r>
            </a:p>
            <a:p>
              <a:pPr algn="ctr"/>
              <a:r>
                <a:rPr lang="fr-FR" sz="1200" b="1" dirty="0">
                  <a:solidFill>
                    <a:schemeClr val="accent6">
                      <a:lumMod val="75000"/>
                    </a:schemeClr>
                  </a:solidFill>
                </a:rPr>
                <a:t> d'identité nationale</a:t>
              </a:r>
              <a:endParaRPr lang="fr-FR" sz="1200" dirty="0">
                <a:solidFill>
                  <a:schemeClr val="accent6">
                    <a:lumMod val="75000"/>
                  </a:schemeClr>
                </a:solidFil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rotWithShape="1">
          <a:blip r:embed="rId3"/>
          <a:srcRect t="36000" b="39800"/>
          <a:stretch>
            <a:fillRect/>
          </a:stretch>
        </p:blipFill>
        <p:spPr>
          <a:xfrm>
            <a:off x="0" y="-23115"/>
            <a:ext cx="12192000" cy="643803"/>
          </a:xfrm>
          <a:prstGeom prst="rect">
            <a:avLst/>
          </a:prstGeom>
        </p:spPr>
      </p:pic>
      <p:sp>
        <p:nvSpPr>
          <p:cNvPr id="8" name="Rectangle 7"/>
          <p:cNvSpPr/>
          <p:nvPr/>
        </p:nvSpPr>
        <p:spPr>
          <a:xfrm>
            <a:off x="0" y="-23852"/>
            <a:ext cx="12192000" cy="643803"/>
          </a:xfrm>
          <a:prstGeom prst="rect">
            <a:avLst/>
          </a:prstGeom>
          <a:solidFill>
            <a:srgbClr val="06198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p:nvPr/>
        </p:nvSpPr>
        <p:spPr>
          <a:xfrm>
            <a:off x="0" y="-27384"/>
            <a:ext cx="12192000" cy="648072"/>
          </a:xfrm>
          <a:prstGeom prst="rect">
            <a:avLst/>
          </a:prstGeom>
        </p:spPr>
        <p:txBody>
          <a:bodyPr anchor="ctr"/>
          <a:lstStyle>
            <a:lvl1pPr algn="ctr" rtl="0" eaLnBrk="1" fontAlgn="base" hangingPunct="1">
              <a:spcBef>
                <a:spcPct val="0"/>
              </a:spcBef>
              <a:spcAft>
                <a:spcPct val="0"/>
              </a:spcAft>
              <a:defRPr sz="2800">
                <a:solidFill>
                  <a:srgbClr val="4C84B1"/>
                </a:solidFill>
                <a:latin typeface="+mj-lt"/>
                <a:ea typeface="Arial" panose="020B0604020202020204" pitchFamily="34" charset="0"/>
                <a:cs typeface="+mj-cs"/>
              </a:defRPr>
            </a:lvl1pPr>
            <a:lvl2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2pPr>
            <a:lvl3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3pPr>
            <a:lvl4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4pPr>
            <a:lvl5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9pPr>
          </a:lstStyle>
          <a:p>
            <a:r>
              <a:rPr lang="fr-FR" sz="3600" kern="0" dirty="0">
                <a:solidFill>
                  <a:schemeClr val="bg1"/>
                </a:solidFill>
                <a:latin typeface="Calibri" panose="020F0502020204030204" pitchFamily="34" charset="0"/>
                <a:cs typeface="Calibri" panose="020F0502020204030204" pitchFamily="34" charset="0"/>
              </a:rPr>
              <a:t>Remplir le formulaire supplémentaire</a:t>
            </a:r>
          </a:p>
        </p:txBody>
      </p:sp>
      <p:cxnSp>
        <p:nvCxnSpPr>
          <p:cNvPr id="140" name="Connecteur droit 139"/>
          <p:cNvCxnSpPr/>
          <p:nvPr/>
        </p:nvCxnSpPr>
        <p:spPr>
          <a:xfrm>
            <a:off x="6276020" y="112474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a:off x="6276020" y="2190738"/>
            <a:ext cx="0" cy="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grpSp>
        <p:nvGrpSpPr>
          <p:cNvPr id="2" name="Groupe 1"/>
          <p:cNvGrpSpPr/>
          <p:nvPr/>
        </p:nvGrpSpPr>
        <p:grpSpPr>
          <a:xfrm>
            <a:off x="1055440" y="908720"/>
            <a:ext cx="10225136" cy="5832648"/>
            <a:chOff x="1055440" y="548680"/>
            <a:chExt cx="10225136" cy="6149716"/>
          </a:xfrm>
        </p:grpSpPr>
        <p:sp>
          <p:nvSpPr>
            <p:cNvPr id="75" name="ZoneTexte 74"/>
            <p:cNvSpPr txBox="1"/>
            <p:nvPr/>
          </p:nvSpPr>
          <p:spPr>
            <a:xfrm>
              <a:off x="1271464" y="3158966"/>
              <a:ext cx="10009112" cy="3539430"/>
            </a:xfrm>
            <a:prstGeom prst="rect">
              <a:avLst/>
            </a:prstGeom>
            <a:noFill/>
          </p:spPr>
          <p:txBody>
            <a:bodyPr wrap="square" rtlCol="0">
              <a:spAutoFit/>
            </a:bodyPr>
            <a:lstStyle/>
            <a:p>
              <a:r>
                <a:rPr lang="fr-FR" sz="1600" u="sng" dirty="0"/>
                <a:t>Conseils techniques</a:t>
              </a:r>
              <a:r>
                <a:rPr lang="fr-FR" sz="1600" dirty="0"/>
                <a:t> </a:t>
              </a:r>
              <a:r>
                <a:rPr lang="fr-FR" sz="1600" u="sng" dirty="0"/>
                <a:t>:</a:t>
              </a:r>
              <a:br>
                <a:rPr lang="fr-FR" sz="1600" dirty="0"/>
              </a:br>
              <a:endParaRPr lang="fr-FR" sz="1600" dirty="0"/>
            </a:p>
            <a:p>
              <a:r>
                <a:rPr lang="fr-FR" sz="1600" dirty="0"/>
                <a:t>- Assurez-vous que vous êtes toujours connecté à </a:t>
              </a:r>
              <a:r>
                <a:rPr lang="fr-FR" sz="1600" dirty="0" err="1"/>
                <a:t>eCandidatures</a:t>
              </a:r>
              <a:r>
                <a:rPr lang="fr-FR" sz="1600" dirty="0"/>
                <a:t> pendant que vous remplissez le formulaire.</a:t>
              </a:r>
              <a:br>
                <a:rPr lang="fr-FR" sz="1600" dirty="0"/>
              </a:br>
              <a:endParaRPr lang="fr-FR" sz="1600" dirty="0"/>
            </a:p>
            <a:p>
              <a:r>
                <a:rPr lang="fr-FR" sz="1600" dirty="0"/>
                <a:t>-Veuillez noter que vos réponses ne seront </a:t>
              </a:r>
              <a:r>
                <a:rPr lang="fr-FR" sz="1600" b="1" dirty="0"/>
                <a:t>visibles</a:t>
              </a:r>
              <a:r>
                <a:rPr lang="fr-FR" sz="1600" dirty="0"/>
                <a:t> que </a:t>
              </a:r>
              <a:r>
                <a:rPr lang="fr-FR" sz="1600" b="1" dirty="0"/>
                <a:t>le</a:t>
              </a:r>
              <a:r>
                <a:rPr lang="fr-FR" sz="1600" dirty="0"/>
                <a:t> </a:t>
              </a:r>
              <a:r>
                <a:rPr lang="fr-FR" sz="1600" b="1" dirty="0"/>
                <a:t>lendemain</a:t>
              </a:r>
              <a:r>
                <a:rPr lang="fr-FR" sz="1600" dirty="0"/>
                <a:t>, car le système est mis à jour chaque nuit.</a:t>
              </a:r>
              <a:br>
                <a:rPr lang="fr-FR" sz="1600" dirty="0"/>
              </a:br>
              <a:endParaRPr lang="fr-FR" sz="1600" dirty="0"/>
            </a:p>
            <a:p>
              <a:r>
                <a:rPr lang="fr-FR" sz="1600" dirty="0"/>
                <a:t>- Une fois que vous l'aurez rempli, vos réponses seront visibles dans chacune de vos applications.</a:t>
              </a:r>
              <a:br>
                <a:rPr lang="fr-FR" sz="1600" dirty="0"/>
              </a:br>
              <a:endParaRPr lang="fr-FR" sz="1600" dirty="0"/>
            </a:p>
            <a:p>
              <a:r>
                <a:rPr lang="fr-FR" sz="1600" dirty="0"/>
                <a:t>Nous vous conseillons donc de commencer par remplir le questionnaire dans une application, puis de revenir le lendemain pour traiter vos autres applications. Vous pourrez ainsi vérifier dans l'onglet que vos réponses ont été prises en compte.</a:t>
              </a:r>
            </a:p>
            <a:p>
              <a:pPr algn="just"/>
              <a:endParaRPr lang="fr-FR" sz="1600" dirty="0">
                <a:latin typeface="Calibri" panose="020F0502020204030204" pitchFamily="34" charset="0"/>
                <a:cs typeface="Calibri" panose="020F0502020204030204" pitchFamily="34" charset="0"/>
              </a:endParaRPr>
            </a:p>
            <a:p>
              <a:pPr algn="just"/>
              <a:endParaRPr lang="fr-FR" sz="1600" dirty="0">
                <a:latin typeface="Calibri" panose="020F0502020204030204" pitchFamily="34" charset="0"/>
                <a:cs typeface="Calibri" panose="020F0502020204030204" pitchFamily="34" charset="0"/>
              </a:endParaRPr>
            </a:p>
          </p:txBody>
        </p:sp>
        <p:grpSp>
          <p:nvGrpSpPr>
            <p:cNvPr id="4" name="Groupe 3"/>
            <p:cNvGrpSpPr/>
            <p:nvPr/>
          </p:nvGrpSpPr>
          <p:grpSpPr>
            <a:xfrm>
              <a:off x="3215640" y="1986672"/>
              <a:ext cx="5760720" cy="650240"/>
              <a:chOff x="2063552" y="3840084"/>
              <a:chExt cx="5760720" cy="650240"/>
            </a:xfrm>
          </p:grpSpPr>
          <p:pic>
            <p:nvPicPr>
              <p:cNvPr id="77" name="Image 76"/>
              <p:cNvPicPr/>
              <p:nvPr/>
            </p:nvPicPr>
            <p:blipFill>
              <a:blip r:embed="rId4"/>
              <a:stretch>
                <a:fillRect/>
              </a:stretch>
            </p:blipFill>
            <p:spPr>
              <a:xfrm>
                <a:off x="2063552" y="3840084"/>
                <a:ext cx="5760720" cy="650240"/>
              </a:xfrm>
              <a:prstGeom prst="rect">
                <a:avLst/>
              </a:prstGeom>
            </p:spPr>
          </p:pic>
          <p:sp>
            <p:nvSpPr>
              <p:cNvPr id="78" name="Ellipse 77"/>
              <p:cNvSpPr/>
              <p:nvPr/>
            </p:nvSpPr>
            <p:spPr>
              <a:xfrm>
                <a:off x="3719736" y="4046587"/>
                <a:ext cx="1247775" cy="39052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fr-FR"/>
              </a:p>
            </p:txBody>
          </p:sp>
        </p:grpSp>
        <p:sp>
          <p:nvSpPr>
            <p:cNvPr id="15" name="Rectangle à coins arrondis 69"/>
            <p:cNvSpPr/>
            <p:nvPr/>
          </p:nvSpPr>
          <p:spPr>
            <a:xfrm>
              <a:off x="1055440" y="548680"/>
              <a:ext cx="9793088" cy="1240764"/>
            </a:xfrm>
            <a:prstGeom prst="roundRect">
              <a:avLst/>
            </a:prstGeom>
            <a:solidFill>
              <a:schemeClr val="bg1"/>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accent6">
                      <a:lumMod val="75000"/>
                    </a:schemeClr>
                  </a:solidFill>
                </a:rPr>
                <a:t>N'oubliez pas de remplir le </a:t>
              </a:r>
              <a:r>
                <a:rPr lang="fr-FR" sz="1600" b="1" dirty="0">
                  <a:solidFill>
                    <a:schemeClr val="accent6">
                      <a:lumMod val="75000"/>
                    </a:schemeClr>
                  </a:solidFill>
                </a:rPr>
                <a:t>questionnaire obligatoire dans l'onglet "Formulaires supplémentaires«  </a:t>
              </a:r>
              <a:r>
                <a:rPr lang="fr-FR" sz="1600" dirty="0">
                  <a:solidFill>
                    <a:schemeClr val="accent6">
                      <a:lumMod val="75000"/>
                    </a:schemeClr>
                  </a:solidFill>
                </a:rPr>
                <a:t>!</a:t>
              </a:r>
              <a:br>
                <a:rPr lang="fr-FR" sz="1600" dirty="0">
                  <a:solidFill>
                    <a:schemeClr val="accent6">
                      <a:lumMod val="75000"/>
                    </a:schemeClr>
                  </a:solidFill>
                </a:rPr>
              </a:br>
              <a:endParaRPr lang="fr-FR" sz="1600" dirty="0">
                <a:solidFill>
                  <a:schemeClr val="accent6">
                    <a:lumMod val="75000"/>
                  </a:schemeClr>
                </a:solidFill>
              </a:endParaRPr>
            </a:p>
            <a:p>
              <a:pPr algn="ctr"/>
              <a:r>
                <a:rPr lang="fr-FR" sz="1600" dirty="0">
                  <a:solidFill>
                    <a:schemeClr val="accent6">
                      <a:lumMod val="75000"/>
                    </a:schemeClr>
                  </a:solidFill>
                </a:rPr>
                <a:t>Il nous fournira des informations précieuses pour l'examen de votre candidature.</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rotWithShape="1">
          <a:blip r:embed="rId3"/>
          <a:srcRect t="36000" b="39800"/>
          <a:stretch>
            <a:fillRect/>
          </a:stretch>
        </p:blipFill>
        <p:spPr>
          <a:xfrm>
            <a:off x="0" y="-23115"/>
            <a:ext cx="12192000" cy="643803"/>
          </a:xfrm>
          <a:prstGeom prst="rect">
            <a:avLst/>
          </a:prstGeom>
        </p:spPr>
      </p:pic>
      <p:sp>
        <p:nvSpPr>
          <p:cNvPr id="8" name="Rectangle 7"/>
          <p:cNvSpPr/>
          <p:nvPr/>
        </p:nvSpPr>
        <p:spPr>
          <a:xfrm>
            <a:off x="0" y="-23852"/>
            <a:ext cx="12192000" cy="643803"/>
          </a:xfrm>
          <a:prstGeom prst="rect">
            <a:avLst/>
          </a:prstGeom>
          <a:solidFill>
            <a:srgbClr val="06198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p:nvPr/>
        </p:nvSpPr>
        <p:spPr>
          <a:xfrm>
            <a:off x="0" y="-27384"/>
            <a:ext cx="12192000" cy="648072"/>
          </a:xfrm>
          <a:prstGeom prst="rect">
            <a:avLst/>
          </a:prstGeom>
        </p:spPr>
        <p:txBody>
          <a:bodyPr anchor="ctr"/>
          <a:lstStyle>
            <a:lvl1pPr algn="ctr" rtl="0" eaLnBrk="1" fontAlgn="base" hangingPunct="1">
              <a:spcBef>
                <a:spcPct val="0"/>
              </a:spcBef>
              <a:spcAft>
                <a:spcPct val="0"/>
              </a:spcAft>
              <a:defRPr sz="2800">
                <a:solidFill>
                  <a:srgbClr val="4C84B1"/>
                </a:solidFill>
                <a:latin typeface="+mj-lt"/>
                <a:ea typeface="Arial" panose="020B0604020202020204" pitchFamily="34" charset="0"/>
                <a:cs typeface="+mj-cs"/>
              </a:defRPr>
            </a:lvl1pPr>
            <a:lvl2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2pPr>
            <a:lvl3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3pPr>
            <a:lvl4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4pPr>
            <a:lvl5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9pPr>
          </a:lstStyle>
          <a:p>
            <a:r>
              <a:rPr lang="fr-FR" sz="3600" kern="0" dirty="0">
                <a:solidFill>
                  <a:schemeClr val="bg1"/>
                </a:solidFill>
                <a:latin typeface="Calibri" panose="020F0502020204030204" pitchFamily="34" charset="0"/>
                <a:cs typeface="Calibri" panose="020F0502020204030204" pitchFamily="34" charset="0"/>
              </a:rPr>
              <a:t>Envoi de la candidature + Que se passe-t-il ensuite ?</a:t>
            </a:r>
          </a:p>
        </p:txBody>
      </p:sp>
      <p:sp>
        <p:nvSpPr>
          <p:cNvPr id="86" name="Rectangle à coins arrondis 85"/>
          <p:cNvSpPr/>
          <p:nvPr/>
        </p:nvSpPr>
        <p:spPr>
          <a:xfrm>
            <a:off x="8904312" y="5789380"/>
            <a:ext cx="2088232" cy="1023996"/>
          </a:xfrm>
          <a:prstGeom prst="roundRect">
            <a:avLst/>
          </a:prstGeom>
          <a:solidFill>
            <a:srgbClr val="FFFFE7"/>
          </a:solidFill>
          <a:ln>
            <a:solidFill>
              <a:srgbClr val="DC51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accent2"/>
                </a:solidFill>
              </a:rPr>
              <a:t>Vous déclinez l'offre avant le </a:t>
            </a:r>
            <a:r>
              <a:rPr lang="fr-FR" sz="1200" u="sng" dirty="0">
                <a:solidFill>
                  <a:schemeClr val="accent2"/>
                </a:solidFill>
              </a:rPr>
              <a:t>8 avril 2026</a:t>
            </a:r>
            <a:r>
              <a:rPr lang="fr-FR" sz="1200" dirty="0">
                <a:solidFill>
                  <a:schemeClr val="accent2"/>
                </a:solidFill>
              </a:rPr>
              <a:t>.</a:t>
            </a:r>
          </a:p>
          <a:p>
            <a:r>
              <a:rPr lang="fr-FR" sz="1200" dirty="0">
                <a:solidFill>
                  <a:schemeClr val="accent2"/>
                </a:solidFill>
              </a:rPr>
              <a:t>Vous pouvez postuler à nouveau pour 2026-2027.</a:t>
            </a:r>
          </a:p>
        </p:txBody>
      </p:sp>
      <p:cxnSp>
        <p:nvCxnSpPr>
          <p:cNvPr id="140" name="Connecteur droit 139"/>
          <p:cNvCxnSpPr/>
          <p:nvPr/>
        </p:nvCxnSpPr>
        <p:spPr>
          <a:xfrm>
            <a:off x="5495858" y="112474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a:off x="5489490" y="2190738"/>
            <a:ext cx="0" cy="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grpSp>
        <p:nvGrpSpPr>
          <p:cNvPr id="4" name="Groupe 3"/>
          <p:cNvGrpSpPr/>
          <p:nvPr/>
        </p:nvGrpSpPr>
        <p:grpSpPr>
          <a:xfrm>
            <a:off x="623392" y="761354"/>
            <a:ext cx="4464496" cy="5893880"/>
            <a:chOff x="-388948" y="761354"/>
            <a:chExt cx="4464496" cy="5893880"/>
          </a:xfrm>
        </p:grpSpPr>
        <p:sp>
          <p:nvSpPr>
            <p:cNvPr id="66" name="Rectangle à coins arrondis 69"/>
            <p:cNvSpPr/>
            <p:nvPr/>
          </p:nvSpPr>
          <p:spPr>
            <a:xfrm>
              <a:off x="-388948" y="3209914"/>
              <a:ext cx="2474595" cy="2451735"/>
            </a:xfrm>
            <a:prstGeom prst="roundRect">
              <a:avLst/>
            </a:prstGeom>
            <a:solidFill>
              <a:srgbClr val="FFFFE7"/>
            </a:solidFill>
            <a:ln>
              <a:solidFill>
                <a:srgbClr val="DC51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t>Si votre dossier n'est </a:t>
              </a:r>
              <a:r>
                <a:rPr lang="fr-FR" sz="1200" b="1" dirty="0"/>
                <a:t>PAS complet</a:t>
              </a:r>
              <a:r>
                <a:rPr lang="fr-FR" sz="1200" dirty="0"/>
                <a:t>, veuillez rectifier les documents </a:t>
              </a:r>
              <a:r>
                <a:rPr lang="fr-FR" sz="1200" dirty="0" err="1"/>
                <a:t>manquan</a:t>
              </a:r>
              <a:r>
                <a:rPr lang="fr-FR" sz="1200" dirty="0"/>
                <a:t> Si votre dossier n'est </a:t>
              </a:r>
              <a:r>
                <a:rPr lang="fr-FR" sz="1200" b="1" dirty="0"/>
                <a:t>PAS </a:t>
              </a:r>
            </a:p>
            <a:p>
              <a:r>
                <a:rPr lang="fr-FR" sz="1200" dirty="0">
                  <a:solidFill>
                    <a:schemeClr val="accent6">
                      <a:lumMod val="75000"/>
                    </a:schemeClr>
                  </a:solidFill>
                </a:rPr>
                <a:t>Si votre  dossier n'est </a:t>
              </a:r>
              <a:r>
                <a:rPr lang="fr-FR" sz="1200" b="1" dirty="0">
                  <a:solidFill>
                    <a:schemeClr val="accent6">
                      <a:lumMod val="75000"/>
                    </a:schemeClr>
                  </a:solidFill>
                </a:rPr>
                <a:t>PAS complet</a:t>
              </a:r>
              <a:r>
                <a:rPr lang="fr-FR" sz="1200" dirty="0">
                  <a:solidFill>
                    <a:schemeClr val="accent6">
                      <a:lumMod val="75000"/>
                    </a:schemeClr>
                  </a:solidFill>
                </a:rPr>
                <a:t>, veuillez rectifier les documents manquants avant la date limite de dépôt des déclarations </a:t>
              </a:r>
              <a:r>
                <a:rPr lang="fr-FR" sz="1200" i="1" u="sng" dirty="0">
                  <a:solidFill>
                    <a:schemeClr val="accent6">
                      <a:lumMod val="75000"/>
                    </a:schemeClr>
                  </a:solidFill>
                </a:rPr>
                <a:t>(17 novembre 2025).</a:t>
              </a:r>
              <a:r>
                <a:rPr lang="fr-FR" sz="1200" dirty="0">
                  <a:solidFill>
                    <a:schemeClr val="accent6">
                      <a:lumMod val="75000"/>
                    </a:schemeClr>
                  </a:solidFill>
                </a:rPr>
                <a:t>Les </a:t>
              </a:r>
              <a:r>
                <a:rPr lang="fr-FR" sz="1200" b="1" dirty="0">
                  <a:solidFill>
                    <a:schemeClr val="accent6">
                      <a:lumMod val="75000"/>
                    </a:schemeClr>
                  </a:solidFill>
                </a:rPr>
                <a:t>dossiers incomplets ne seront pas examinés </a:t>
              </a:r>
              <a:r>
                <a:rPr lang="fr-FR" sz="1200" dirty="0">
                  <a:solidFill>
                    <a:schemeClr val="accent6">
                      <a:lumMod val="75000"/>
                    </a:schemeClr>
                  </a:solidFill>
                </a:rPr>
                <a:t>par notre comité de </a:t>
              </a:r>
              <a:r>
                <a:rPr lang="fr-FR" sz="1200" dirty="0" err="1">
                  <a:solidFill>
                    <a:schemeClr val="accent6">
                      <a:lumMod val="75000"/>
                    </a:schemeClr>
                  </a:solidFill>
                </a:rPr>
                <a:t>sélection.déclarations</a:t>
              </a:r>
              <a:endParaRPr lang="fr-FR" sz="1200" dirty="0">
                <a:solidFill>
                  <a:schemeClr val="accent6">
                    <a:lumMod val="75000"/>
                  </a:schemeClr>
                </a:solidFill>
              </a:endParaRPr>
            </a:p>
            <a:p>
              <a:r>
                <a:rPr lang="fr-FR" sz="1200" i="1" dirty="0">
                  <a:solidFill>
                    <a:schemeClr val="accent6">
                      <a:lumMod val="75000"/>
                    </a:schemeClr>
                  </a:solidFill>
                </a:rPr>
                <a:t>(</a:t>
              </a:r>
              <a:r>
                <a:rPr lang="fr-FR" sz="1200" i="1" u="sng" dirty="0">
                  <a:solidFill>
                    <a:schemeClr val="accent6">
                      <a:lumMod val="75000"/>
                    </a:schemeClr>
                  </a:solidFill>
                </a:rPr>
                <a:t>1er décembre 2025</a:t>
              </a:r>
              <a:r>
                <a:rPr lang="fr-FR" sz="1200" i="1" dirty="0">
                  <a:solidFill>
                    <a:schemeClr val="accent6">
                      <a:lumMod val="75000"/>
                    </a:schemeClr>
                  </a:solidFill>
                </a:rPr>
                <a:t>).</a:t>
              </a:r>
              <a:r>
                <a:rPr lang="fr-FR" sz="1200" dirty="0"/>
                <a:t>ers </a:t>
              </a:r>
              <a:r>
                <a:rPr lang="fr-FR" sz="1200" dirty="0" err="1"/>
                <a:t>incompite</a:t>
              </a:r>
              <a:r>
                <a:rPr lang="fr-FR" sz="1200" dirty="0"/>
                <a:t> de dépôt des déclar</a:t>
              </a:r>
              <a:r>
                <a:rPr lang="fr-FR" sz="1200" i="1" u="sng" dirty="0"/>
                <a:t>0 novembre 23</a:t>
              </a:r>
              <a:r>
                <a:rPr lang="fr-FR" sz="1200" i="1" dirty="0"/>
                <a:t>).</a:t>
              </a:r>
              <a:br>
                <a:rPr lang="fr-FR" sz="1200" dirty="0"/>
              </a:br>
              <a:endParaRPr lang="fr-FR" sz="1200" dirty="0"/>
            </a:p>
            <a:p>
              <a:r>
                <a:rPr lang="fr-FR" sz="1200" dirty="0"/>
                <a:t>Les dossiers incomplets </a:t>
              </a:r>
              <a:r>
                <a:rPr lang="fr-FR" sz="1200" b="1" dirty="0"/>
                <a:t>ne seront pas</a:t>
              </a:r>
              <a:r>
                <a:rPr lang="fr-FR" sz="1200" dirty="0"/>
                <a:t> examinés par notre comité de sélection.</a:t>
              </a:r>
            </a:p>
          </p:txBody>
        </p:sp>
        <p:sp>
          <p:nvSpPr>
            <p:cNvPr id="70" name="Rectangle à coins arrondis 69"/>
            <p:cNvSpPr/>
            <p:nvPr/>
          </p:nvSpPr>
          <p:spPr>
            <a:xfrm>
              <a:off x="2207568" y="3645026"/>
              <a:ext cx="1815130" cy="1860496"/>
            </a:xfrm>
            <a:prstGeom prst="roundRect">
              <a:avLst/>
            </a:prstGeom>
            <a:solidFill>
              <a:schemeClr val="accent5"/>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accent6">
                      <a:lumMod val="75000"/>
                    </a:schemeClr>
                  </a:solidFill>
                </a:rPr>
                <a:t>Si votre dossier est </a:t>
              </a:r>
              <a:r>
                <a:rPr lang="fr-FR" sz="1200" b="1" dirty="0">
                  <a:solidFill>
                    <a:schemeClr val="accent6">
                      <a:lumMod val="75000"/>
                    </a:schemeClr>
                  </a:solidFill>
                </a:rPr>
                <a:t>complet</a:t>
              </a:r>
              <a:r>
                <a:rPr lang="fr-FR" sz="1200" dirty="0">
                  <a:solidFill>
                    <a:schemeClr val="accent6">
                      <a:lumMod val="75000"/>
                    </a:schemeClr>
                  </a:solidFill>
                </a:rPr>
                <a:t>, le comité de sélection examinera votre candidature.</a:t>
              </a:r>
            </a:p>
            <a:p>
              <a:endParaRPr lang="fr-FR" sz="1200" dirty="0">
                <a:solidFill>
                  <a:schemeClr val="accent6">
                    <a:lumMod val="75000"/>
                  </a:schemeClr>
                </a:solidFill>
              </a:endParaRPr>
            </a:p>
            <a:p>
              <a:r>
                <a:rPr lang="fr-FR" sz="1200" dirty="0">
                  <a:solidFill>
                    <a:schemeClr val="accent6">
                      <a:lumMod val="75000"/>
                    </a:schemeClr>
                  </a:solidFill>
                </a:rPr>
                <a:t>Vous recevrez alors l'une des </a:t>
              </a:r>
              <a:r>
                <a:rPr lang="fr-FR" sz="1200" b="1" dirty="0">
                  <a:solidFill>
                    <a:schemeClr val="accent6">
                      <a:lumMod val="75000"/>
                    </a:schemeClr>
                  </a:solidFill>
                </a:rPr>
                <a:t>trois réponses possibles</a:t>
              </a:r>
              <a:r>
                <a:rPr lang="fr-FR" sz="1200" dirty="0">
                  <a:solidFill>
                    <a:schemeClr val="accent6">
                      <a:lumMod val="75000"/>
                    </a:schemeClr>
                  </a:solidFill>
                </a:rPr>
                <a:t>.</a:t>
              </a:r>
            </a:p>
          </p:txBody>
        </p:sp>
        <p:grpSp>
          <p:nvGrpSpPr>
            <p:cNvPr id="57" name="Groupe 56"/>
            <p:cNvGrpSpPr/>
            <p:nvPr/>
          </p:nvGrpSpPr>
          <p:grpSpPr>
            <a:xfrm>
              <a:off x="-316939" y="761354"/>
              <a:ext cx="4392487" cy="2645398"/>
              <a:chOff x="3606833" y="1715706"/>
              <a:chExt cx="4392487" cy="2699649"/>
            </a:xfrm>
          </p:grpSpPr>
          <p:grpSp>
            <p:nvGrpSpPr>
              <p:cNvPr id="56" name="Groupe 55"/>
              <p:cNvGrpSpPr/>
              <p:nvPr/>
            </p:nvGrpSpPr>
            <p:grpSpPr>
              <a:xfrm>
                <a:off x="3606833" y="1715706"/>
                <a:ext cx="4392487" cy="2699649"/>
                <a:chOff x="3645614" y="859730"/>
                <a:chExt cx="4392487" cy="2699649"/>
              </a:xfrm>
            </p:grpSpPr>
            <p:sp>
              <p:nvSpPr>
                <p:cNvPr id="49" name="Rectangle à coins arrondis 29"/>
                <p:cNvSpPr/>
                <p:nvPr/>
              </p:nvSpPr>
              <p:spPr>
                <a:xfrm>
                  <a:off x="4115110" y="859730"/>
                  <a:ext cx="3884204" cy="697306"/>
                </a:xfrm>
                <a:prstGeom prst="roundRect">
                  <a:avLst/>
                </a:prstGeom>
                <a:solidFill>
                  <a:schemeClr val="bg1"/>
                </a:solidFill>
                <a:ln w="6350">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r-FR" sz="1400" b="1" dirty="0">
                      <a:solidFill>
                        <a:schemeClr val="accent6">
                          <a:lumMod val="75000"/>
                        </a:schemeClr>
                      </a:solidFill>
                    </a:rPr>
                    <a:t>Envoyez</a:t>
                  </a:r>
                  <a:r>
                    <a:rPr lang="fr-FR" sz="1400" dirty="0">
                      <a:solidFill>
                        <a:schemeClr val="accent6">
                          <a:lumMod val="75000"/>
                        </a:schemeClr>
                      </a:solidFill>
                    </a:rPr>
                    <a:t> votre </a:t>
                  </a:r>
                  <a:r>
                    <a:rPr lang="fr-FR" sz="1400" b="1" dirty="0">
                      <a:solidFill>
                        <a:schemeClr val="accent6">
                          <a:lumMod val="75000"/>
                        </a:schemeClr>
                      </a:solidFill>
                    </a:rPr>
                    <a:t>candidat en cliquant sur </a:t>
                  </a:r>
                  <a:r>
                    <a:rPr lang="fr-FR" sz="1400" b="1" dirty="0"/>
                    <a:t>cliquant </a:t>
                  </a:r>
                  <a:endParaRPr lang="fr-FR" sz="1400" dirty="0"/>
                </a:p>
              </p:txBody>
            </p:sp>
            <p:cxnSp>
              <p:nvCxnSpPr>
                <p:cNvPr id="115" name="Connecteur droit avec flèche 114"/>
                <p:cNvCxnSpPr/>
                <p:nvPr/>
              </p:nvCxnSpPr>
              <p:spPr>
                <a:xfrm flipH="1">
                  <a:off x="6004553" y="2988739"/>
                  <a:ext cx="288034" cy="570640"/>
                </a:xfrm>
                <a:prstGeom prst="straightConnector1">
                  <a:avLst/>
                </a:prstGeom>
                <a:ln w="28575">
                  <a:solidFill>
                    <a:srgbClr val="051887"/>
                  </a:solidFill>
                  <a:tailEnd type="triangle"/>
                </a:ln>
              </p:spPr>
              <p:style>
                <a:lnRef idx="1">
                  <a:schemeClr val="accent1"/>
                </a:lnRef>
                <a:fillRef idx="0">
                  <a:schemeClr val="accent1"/>
                </a:fillRef>
                <a:effectRef idx="0">
                  <a:schemeClr val="accent1"/>
                </a:effectRef>
                <a:fontRef idx="minor">
                  <a:schemeClr val="tx1"/>
                </a:fontRef>
              </p:style>
            </p:cxnSp>
            <p:sp>
              <p:nvSpPr>
                <p:cNvPr id="50" name="Rectangle à coins arrondis 69"/>
                <p:cNvSpPr/>
                <p:nvPr/>
              </p:nvSpPr>
              <p:spPr>
                <a:xfrm>
                  <a:off x="3645614" y="1761748"/>
                  <a:ext cx="4392487" cy="798357"/>
                </a:xfrm>
                <a:prstGeom prst="roundRect">
                  <a:avLst/>
                </a:prstGeom>
                <a:solidFill>
                  <a:schemeClr val="bg1"/>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51887"/>
                      </a:solidFill>
                      <a:latin typeface="Calibri" panose="020F0502020204030204" pitchFamily="34" charset="0"/>
                      <a:cs typeface="Calibri" panose="020F0502020204030204" pitchFamily="34" charset="0"/>
                    </a:rPr>
                    <a:t>Vous recevrez un e-mail de confirmation.</a:t>
                  </a:r>
                </a:p>
                <a:p>
                  <a:pPr algn="ctr"/>
                  <a:r>
                    <a:rPr lang="fr-FR" sz="1200" dirty="0">
                      <a:solidFill>
                        <a:srgbClr val="051887"/>
                      </a:solidFill>
                      <a:latin typeface="Calibri" panose="020F0502020204030204" pitchFamily="34" charset="0"/>
                      <a:cs typeface="Calibri" panose="020F0502020204030204" pitchFamily="34" charset="0"/>
                    </a:rPr>
                    <a:t>Une fois le fichier envoyé, vous ne pouvez plus le modifier, s'assurer que tout est finalisé avant de l'envoyer.</a:t>
                  </a:r>
                </a:p>
              </p:txBody>
            </p:sp>
            <p:cxnSp>
              <p:nvCxnSpPr>
                <p:cNvPr id="51" name="Connecteur droit 50"/>
                <p:cNvCxnSpPr/>
                <p:nvPr/>
              </p:nvCxnSpPr>
              <p:spPr>
                <a:xfrm>
                  <a:off x="6095999" y="1700757"/>
                  <a:ext cx="0" cy="0"/>
                </a:xfrm>
                <a:prstGeom prst="line">
                  <a:avLst/>
                </a:prstGeom>
                <a:ln w="28575">
                  <a:solidFill>
                    <a:srgbClr val="051887"/>
                  </a:solidFill>
                </a:ln>
              </p:spPr>
              <p:style>
                <a:lnRef idx="1">
                  <a:schemeClr val="accent1"/>
                </a:lnRef>
                <a:fillRef idx="0">
                  <a:schemeClr val="accent1"/>
                </a:fillRef>
                <a:effectRef idx="0">
                  <a:schemeClr val="accent1"/>
                </a:effectRef>
                <a:fontRef idx="minor">
                  <a:schemeClr val="tx1"/>
                </a:fontRef>
              </p:style>
            </p:cxnSp>
            <p:sp>
              <p:nvSpPr>
                <p:cNvPr id="68" name="Rectangle à coins arrondis 69"/>
                <p:cNvSpPr/>
                <p:nvPr/>
              </p:nvSpPr>
              <p:spPr>
                <a:xfrm>
                  <a:off x="4395867" y="2764819"/>
                  <a:ext cx="3400263" cy="467079"/>
                </a:xfrm>
                <a:prstGeom prst="roundRect">
                  <a:avLst/>
                </a:prstGeom>
                <a:solidFill>
                  <a:schemeClr val="bg1"/>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51887"/>
                      </a:solidFill>
                      <a:latin typeface="Calibri" panose="020F0502020204030204" pitchFamily="34" charset="0"/>
                      <a:cs typeface="Calibri" panose="020F0502020204030204" pitchFamily="34" charset="0"/>
                    </a:rPr>
                    <a:t>Le bureau international examinera vos documents. Consultez régulièrement vos courriels !</a:t>
                  </a:r>
                </a:p>
              </p:txBody>
            </p:sp>
            <p:cxnSp>
              <p:nvCxnSpPr>
                <p:cNvPr id="69" name="Connecteur droit avec flèche 68"/>
                <p:cNvCxnSpPr>
                  <a:stCxn id="50" idx="2"/>
                </p:cNvCxnSpPr>
                <p:nvPr/>
              </p:nvCxnSpPr>
              <p:spPr>
                <a:xfrm>
                  <a:off x="5841858" y="2560106"/>
                  <a:ext cx="13357" cy="204713"/>
                </a:xfrm>
                <a:prstGeom prst="straightConnector1">
                  <a:avLst/>
                </a:prstGeom>
                <a:ln w="28575">
                  <a:solidFill>
                    <a:srgbClr val="051887"/>
                  </a:solidFill>
                  <a:tailEnd type="triangle"/>
                </a:ln>
              </p:spPr>
              <p:style>
                <a:lnRef idx="1">
                  <a:schemeClr val="accent1"/>
                </a:lnRef>
                <a:fillRef idx="0">
                  <a:schemeClr val="accent1"/>
                </a:fillRef>
                <a:effectRef idx="0">
                  <a:schemeClr val="accent1"/>
                </a:effectRef>
                <a:fontRef idx="minor">
                  <a:schemeClr val="tx1"/>
                </a:fontRef>
              </p:style>
            </p:cxnSp>
          </p:grpSp>
          <p:pic>
            <p:nvPicPr>
              <p:cNvPr id="23" name="Image 22"/>
              <p:cNvPicPr>
                <a:picLocks noChangeAspect="1"/>
              </p:cNvPicPr>
              <p:nvPr/>
            </p:nvPicPr>
            <p:blipFill rotWithShape="1">
              <a:blip r:embed="rId4"/>
              <a:srcRect l="6175" t="3391" r="7211" b="10312"/>
              <a:stretch>
                <a:fillRect/>
              </a:stretch>
            </p:blipFill>
            <p:spPr>
              <a:xfrm>
                <a:off x="5186941" y="2030785"/>
                <a:ext cx="1791153" cy="431790"/>
              </a:xfrm>
              <a:prstGeom prst="rect">
                <a:avLst/>
              </a:prstGeom>
            </p:spPr>
          </p:pic>
        </p:grpSp>
        <p:grpSp>
          <p:nvGrpSpPr>
            <p:cNvPr id="106" name="Groupe 105"/>
            <p:cNvGrpSpPr/>
            <p:nvPr/>
          </p:nvGrpSpPr>
          <p:grpSpPr>
            <a:xfrm>
              <a:off x="333244" y="5795568"/>
              <a:ext cx="1690274" cy="859666"/>
              <a:chOff x="280387" y="5670720"/>
              <a:chExt cx="1690274" cy="859666"/>
            </a:xfrm>
          </p:grpSpPr>
          <p:sp>
            <p:nvSpPr>
              <p:cNvPr id="90" name="Rectangle à coins arrondis 29"/>
              <p:cNvSpPr/>
              <p:nvPr/>
            </p:nvSpPr>
            <p:spPr>
              <a:xfrm>
                <a:off x="280387" y="5670720"/>
                <a:ext cx="1690274" cy="859666"/>
              </a:xfrm>
              <a:prstGeom prst="roundRect">
                <a:avLst/>
              </a:prstGeom>
              <a:solidFill>
                <a:schemeClr val="bg1"/>
              </a:solidFill>
              <a:ln w="6350">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r-FR" sz="1200" b="1" dirty="0">
                    <a:solidFill>
                      <a:srgbClr val="FF0000"/>
                    </a:solidFill>
                  </a:rPr>
                  <a:t>Renvoyez</a:t>
                </a:r>
                <a:r>
                  <a:rPr lang="fr-FR" sz="1200" dirty="0">
                    <a:solidFill>
                      <a:srgbClr val="FF0000"/>
                    </a:solidFill>
                  </a:rPr>
                  <a:t> </a:t>
                </a:r>
                <a:r>
                  <a:rPr lang="fr-FR" sz="1200" b="1" dirty="0">
                    <a:solidFill>
                      <a:srgbClr val="FF0000"/>
                    </a:solidFill>
                  </a:rPr>
                  <a:t>votre demande</a:t>
                </a:r>
                <a:endParaRPr lang="fr-FR" sz="1200" dirty="0">
                  <a:solidFill>
                    <a:srgbClr val="FF0000"/>
                  </a:solidFill>
                </a:endParaRPr>
              </a:p>
            </p:txBody>
          </p:sp>
          <p:pic>
            <p:nvPicPr>
              <p:cNvPr id="101" name="Image 100"/>
              <p:cNvPicPr>
                <a:picLocks noChangeAspect="1"/>
              </p:cNvPicPr>
              <p:nvPr/>
            </p:nvPicPr>
            <p:blipFill rotWithShape="1">
              <a:blip r:embed="rId4"/>
              <a:srcRect l="6175" t="3391" r="7211" b="10312"/>
              <a:stretch>
                <a:fillRect/>
              </a:stretch>
            </p:blipFill>
            <p:spPr>
              <a:xfrm>
                <a:off x="415475" y="6128413"/>
                <a:ext cx="1424330" cy="309708"/>
              </a:xfrm>
              <a:prstGeom prst="rect">
                <a:avLst/>
              </a:prstGeom>
            </p:spPr>
          </p:pic>
        </p:grpSp>
        <p:cxnSp>
          <p:nvCxnSpPr>
            <p:cNvPr id="102" name="Connecteur droit avec flèche 101"/>
            <p:cNvCxnSpPr>
              <a:stCxn id="66" idx="2"/>
            </p:cNvCxnSpPr>
            <p:nvPr/>
          </p:nvCxnSpPr>
          <p:spPr>
            <a:xfrm>
              <a:off x="849134" y="5661733"/>
              <a:ext cx="17539" cy="283857"/>
            </a:xfrm>
            <a:prstGeom prst="straightConnector1">
              <a:avLst/>
            </a:prstGeom>
            <a:ln w="28575">
              <a:solidFill>
                <a:srgbClr val="DC5130"/>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Connecteur : en arc 116"/>
            <p:cNvCxnSpPr>
              <a:stCxn id="90" idx="1"/>
              <a:endCxn id="68" idx="1"/>
            </p:cNvCxnSpPr>
            <p:nvPr/>
          </p:nvCxnSpPr>
          <p:spPr>
            <a:xfrm rot="10800000" flipH="1">
              <a:off x="333244" y="2857007"/>
              <a:ext cx="100070" cy="3368395"/>
            </a:xfrm>
            <a:prstGeom prst="curvedConnector3">
              <a:avLst>
                <a:gd name="adj1" fmla="val -1142200"/>
              </a:avLst>
            </a:prstGeom>
            <a:ln w="28575">
              <a:solidFill>
                <a:srgbClr val="DC5130"/>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Connecteur droit avec flèche 127"/>
            <p:cNvCxnSpPr/>
            <p:nvPr/>
          </p:nvCxnSpPr>
          <p:spPr>
            <a:xfrm>
              <a:off x="2259497" y="3085853"/>
              <a:ext cx="280567" cy="559173"/>
            </a:xfrm>
            <a:prstGeom prst="straightConnector1">
              <a:avLst/>
            </a:prstGeom>
            <a:ln w="28575">
              <a:solidFill>
                <a:srgbClr val="051887"/>
              </a:solidFill>
              <a:tailEnd type="triangle"/>
            </a:ln>
          </p:spPr>
          <p:style>
            <a:lnRef idx="1">
              <a:schemeClr val="accent1"/>
            </a:lnRef>
            <a:fillRef idx="0">
              <a:schemeClr val="accent1"/>
            </a:fillRef>
            <a:effectRef idx="0">
              <a:schemeClr val="accent1"/>
            </a:effectRef>
            <a:fontRef idx="minor">
              <a:schemeClr val="tx1"/>
            </a:fontRef>
          </p:style>
        </p:cxnSp>
      </p:grpSp>
      <p:sp>
        <p:nvSpPr>
          <p:cNvPr id="85" name="Rectangle à coins arrondis 84"/>
          <p:cNvSpPr/>
          <p:nvPr/>
        </p:nvSpPr>
        <p:spPr>
          <a:xfrm>
            <a:off x="5879978" y="5789380"/>
            <a:ext cx="2952326" cy="1023995"/>
          </a:xfrm>
          <a:prstGeom prst="roundRect">
            <a:avLst/>
          </a:prstGeom>
          <a:solidFill>
            <a:schemeClr val="accent5"/>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a:solidFill>
                  <a:schemeClr val="accent2"/>
                </a:solidFill>
              </a:rPr>
              <a:t>Confirmez l'offre</a:t>
            </a:r>
            <a:r>
              <a:rPr lang="fr-FR" sz="1200" dirty="0">
                <a:solidFill>
                  <a:schemeClr val="accent2"/>
                </a:solidFill>
              </a:rPr>
              <a:t> avant le </a:t>
            </a:r>
            <a:r>
              <a:rPr lang="fr-FR" sz="1200" u="sng" dirty="0">
                <a:solidFill>
                  <a:schemeClr val="accent2"/>
                </a:solidFill>
              </a:rPr>
              <a:t>8 avril 2026</a:t>
            </a:r>
            <a:r>
              <a:rPr lang="fr-FR" sz="1200" dirty="0">
                <a:solidFill>
                  <a:schemeClr val="accent2"/>
                </a:solidFill>
              </a:rPr>
              <a:t>. L'inscription se fera à votre arrivée à l’UT Capitole en septembre.</a:t>
            </a:r>
          </a:p>
          <a:p>
            <a:r>
              <a:rPr lang="fr-FR" sz="1200" dirty="0">
                <a:solidFill>
                  <a:schemeClr val="accent2"/>
                </a:solidFill>
              </a:rPr>
              <a:t>Le Bureau International vous contactera pour préparer votre arrivée !</a:t>
            </a:r>
          </a:p>
        </p:txBody>
      </p:sp>
      <p:grpSp>
        <p:nvGrpSpPr>
          <p:cNvPr id="2" name="Groupe 1"/>
          <p:cNvGrpSpPr/>
          <p:nvPr/>
        </p:nvGrpSpPr>
        <p:grpSpPr>
          <a:xfrm>
            <a:off x="6859062" y="731510"/>
            <a:ext cx="3580959" cy="4929737"/>
            <a:chOff x="8129738" y="480992"/>
            <a:chExt cx="3331524" cy="4929737"/>
          </a:xfrm>
        </p:grpSpPr>
        <p:sp>
          <p:nvSpPr>
            <p:cNvPr id="84" name="Rectangle à coins arrondis 83"/>
            <p:cNvSpPr/>
            <p:nvPr/>
          </p:nvSpPr>
          <p:spPr>
            <a:xfrm>
              <a:off x="8191090" y="4186594"/>
              <a:ext cx="3262264" cy="1224135"/>
            </a:xfrm>
            <a:prstGeom prst="roundRect">
              <a:avLst/>
            </a:prstGeom>
            <a:solidFill>
              <a:schemeClr val="accent5"/>
            </a:solidFill>
            <a:ln>
              <a:solidFill>
                <a:srgbClr val="0518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a:solidFill>
                    <a:schemeClr val="accent2"/>
                  </a:solidFill>
                </a:rPr>
                <a:t>3) Le Bureau International valide votre candidature </a:t>
              </a:r>
              <a:r>
                <a:rPr lang="fr-FR" sz="1200" b="1" u="sng" dirty="0">
                  <a:solidFill>
                    <a:schemeClr val="accent2"/>
                  </a:solidFill>
                </a:rPr>
                <a:t>ET soutient votre demande de bourse Eiffel</a:t>
              </a:r>
              <a:r>
                <a:rPr lang="fr-FR" sz="1200" b="1" dirty="0">
                  <a:solidFill>
                    <a:schemeClr val="accent2"/>
                  </a:solidFill>
                </a:rPr>
                <a:t>.</a:t>
              </a:r>
              <a:endParaRPr lang="fr-FR" sz="1200" dirty="0">
                <a:solidFill>
                  <a:schemeClr val="accent2"/>
                </a:solidFill>
              </a:endParaRPr>
            </a:p>
            <a:p>
              <a:r>
                <a:rPr lang="fr-FR" sz="1200" dirty="0">
                  <a:solidFill>
                    <a:schemeClr val="accent2"/>
                  </a:solidFill>
                </a:rPr>
                <a:t>Le Bureau International vous contactera prochainement </a:t>
              </a:r>
              <a:r>
                <a:rPr lang="fr-FR" sz="1200" dirty="0">
                  <a:solidFill>
                    <a:srgbClr val="FF0000"/>
                  </a:solidFill>
                </a:rPr>
                <a:t>afin de constituer votre dossier et de l'envoyer à Campus France !</a:t>
              </a:r>
            </a:p>
          </p:txBody>
        </p:sp>
        <p:sp>
          <p:nvSpPr>
            <p:cNvPr id="87" name="Rectangle à coins arrondis 86"/>
            <p:cNvSpPr/>
            <p:nvPr/>
          </p:nvSpPr>
          <p:spPr>
            <a:xfrm>
              <a:off x="8252618" y="1448732"/>
              <a:ext cx="3113350" cy="849630"/>
            </a:xfrm>
            <a:prstGeom prst="roundRect">
              <a:avLst/>
            </a:prstGeom>
            <a:solidFill>
              <a:srgbClr val="FFFFE7"/>
            </a:solid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i="1" dirty="0">
                  <a:solidFill>
                    <a:schemeClr val="accent2"/>
                  </a:solidFill>
                </a:rPr>
                <a:t>1) L'Office international refuse</a:t>
              </a:r>
              <a:r>
                <a:rPr lang="fr-FR" sz="1200" dirty="0">
                  <a:solidFill>
                    <a:schemeClr val="accent2"/>
                  </a:solidFill>
                </a:rPr>
                <a:t> </a:t>
              </a:r>
              <a:r>
                <a:rPr lang="fr-FR" sz="1200" b="1" i="1" dirty="0">
                  <a:solidFill>
                    <a:schemeClr val="accent2"/>
                  </a:solidFill>
                </a:rPr>
                <a:t>votre candidature</a:t>
              </a:r>
              <a:r>
                <a:rPr lang="fr-FR" sz="1200" dirty="0">
                  <a:solidFill>
                    <a:schemeClr val="accent2"/>
                  </a:solidFill>
                </a:rPr>
                <a:t>.</a:t>
              </a:r>
              <a:endParaRPr lang="fr-FR" sz="1200" i="1" dirty="0">
                <a:solidFill>
                  <a:srgbClr val="FF0000"/>
                </a:solidFill>
              </a:endParaRPr>
            </a:p>
          </p:txBody>
        </p:sp>
        <p:sp>
          <p:nvSpPr>
            <p:cNvPr id="13" name="Rectangle : coins arrondis 12"/>
            <p:cNvSpPr/>
            <p:nvPr/>
          </p:nvSpPr>
          <p:spPr>
            <a:xfrm>
              <a:off x="8129738" y="2488666"/>
              <a:ext cx="3331524" cy="1576720"/>
            </a:xfrm>
            <a:prstGeom prst="roundRect">
              <a:avLst/>
            </a:prstGeom>
            <a:solidFill>
              <a:schemeClr val="accent5"/>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a:solidFill>
                    <a:srgbClr val="051887"/>
                  </a:solidFill>
                </a:rPr>
                <a:t>2) L'Office International approuve votre candidature MAIS ne soutient pas</a:t>
              </a:r>
              <a:r>
                <a:rPr lang="fr-FR" sz="1200" dirty="0">
                  <a:solidFill>
                    <a:srgbClr val="051887"/>
                  </a:solidFill>
                </a:rPr>
                <a:t> votre </a:t>
              </a:r>
              <a:r>
                <a:rPr lang="fr-FR" sz="1200" dirty="0">
                  <a:solidFill>
                    <a:schemeClr val="accent2"/>
                  </a:solidFill>
                </a:rPr>
                <a:t>demande de bourse Eiffel.</a:t>
              </a:r>
            </a:p>
            <a:p>
              <a:r>
                <a:rPr lang="fr-FR" sz="1200" dirty="0">
                  <a:solidFill>
                    <a:schemeClr val="accent2"/>
                  </a:solidFill>
                </a:rPr>
                <a:t>Vous pouvez vous inscrire en septembre 2026 </a:t>
              </a:r>
              <a:r>
                <a:rPr lang="fr-FR" sz="1200" i="1" dirty="0">
                  <a:solidFill>
                    <a:schemeClr val="accent2"/>
                  </a:solidFill>
                </a:rPr>
                <a:t>et chercher d'</a:t>
              </a:r>
              <a:r>
                <a:rPr lang="fr-FR" sz="1200" i="1" dirty="0">
                  <a:solidFill>
                    <a:schemeClr val="accent2"/>
                  </a:solidFill>
                  <a:hlinkClick r:id="rId5"/>
                </a:rPr>
                <a:t>autres bourses pour financer vos études en France</a:t>
              </a:r>
              <a:r>
                <a:rPr lang="fr-FR" sz="1200" i="1" dirty="0">
                  <a:solidFill>
                    <a:schemeClr val="accent2"/>
                  </a:solidFill>
                </a:rPr>
                <a:t>.</a:t>
              </a:r>
              <a:endParaRPr lang="fr-FR" sz="1200" dirty="0">
                <a:solidFill>
                  <a:schemeClr val="accent2"/>
                </a:solidFill>
              </a:endParaRPr>
            </a:p>
            <a:p>
              <a:r>
                <a:rPr lang="fr-FR" sz="1200" dirty="0">
                  <a:solidFill>
                    <a:srgbClr val="051887"/>
                  </a:solidFill>
                </a:rPr>
                <a:t>Constituez votre dossier et envoyez-le à Campus France !</a:t>
              </a:r>
            </a:p>
          </p:txBody>
        </p:sp>
        <p:sp>
          <p:nvSpPr>
            <p:cNvPr id="53" name="Rectangle à coins arrondis 29"/>
            <p:cNvSpPr/>
            <p:nvPr/>
          </p:nvSpPr>
          <p:spPr>
            <a:xfrm>
              <a:off x="8269369" y="480992"/>
              <a:ext cx="3183984" cy="776752"/>
            </a:xfrm>
            <a:prstGeom prst="roundRect">
              <a:avLst/>
            </a:prstGeom>
            <a:solidFill>
              <a:schemeClr val="bg1"/>
            </a:solidFill>
            <a:ln w="6350">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rgbClr val="FF0000"/>
                  </a:solidFill>
                  <a:latin typeface="Calibri" panose="020F0502020204030204" pitchFamily="34" charset="0"/>
                  <a:cs typeface="Calibri" panose="020F0502020204030204" pitchFamily="34" charset="0"/>
                </a:rPr>
                <a:t>3 réponses possibles</a:t>
              </a:r>
            </a:p>
            <a:p>
              <a:pPr algn="ctr"/>
              <a:r>
                <a:rPr lang="fr-FR" sz="1400" dirty="0">
                  <a:solidFill>
                    <a:srgbClr val="FF0000"/>
                  </a:solidFill>
                  <a:latin typeface="Calibri" panose="020F0502020204030204" pitchFamily="34" charset="0"/>
                  <a:cs typeface="Calibri" panose="020F0502020204030204" pitchFamily="34" charset="0"/>
                </a:rPr>
                <a:t>disponibles sur </a:t>
              </a:r>
              <a:r>
                <a:rPr lang="fr-FR" sz="1400" dirty="0" err="1">
                  <a:solidFill>
                    <a:srgbClr val="FF0000"/>
                  </a:solidFill>
                  <a:latin typeface="Calibri" panose="020F0502020204030204" pitchFamily="34" charset="0"/>
                  <a:cs typeface="Calibri" panose="020F0502020204030204" pitchFamily="34" charset="0"/>
                </a:rPr>
                <a:t>eCandidature</a:t>
              </a:r>
              <a:r>
                <a:rPr lang="fr-FR" sz="1400" b="1" dirty="0" err="1">
                  <a:solidFill>
                    <a:srgbClr val="FF0000"/>
                  </a:solidFill>
                  <a:latin typeface="Calibri" panose="020F0502020204030204" pitchFamily="34" charset="0"/>
                  <a:cs typeface="Calibri" panose="020F0502020204030204" pitchFamily="34" charset="0"/>
                </a:rPr>
                <a:t>s</a:t>
              </a:r>
              <a:endParaRPr lang="fr-FR" sz="1400" b="1" dirty="0">
                <a:solidFill>
                  <a:srgbClr val="FF0000"/>
                </a:solidFill>
                <a:latin typeface="Calibri" panose="020F0502020204030204" pitchFamily="34" charset="0"/>
                <a:cs typeface="Calibri" panose="020F0502020204030204" pitchFamily="34" charset="0"/>
              </a:endParaRPr>
            </a:p>
            <a:p>
              <a:pPr algn="ctr"/>
              <a:r>
                <a:rPr lang="fr-FR" sz="1400" b="1" dirty="0">
                  <a:solidFill>
                    <a:srgbClr val="FF0000"/>
                  </a:solidFill>
                  <a:latin typeface="Calibri" panose="020F0502020204030204" pitchFamily="34" charset="0"/>
                  <a:cs typeface="Calibri" panose="020F0502020204030204" pitchFamily="34" charset="0"/>
                </a:rPr>
                <a:t>le 1 décembre 2025</a:t>
              </a:r>
            </a:p>
            <a:p>
              <a:pPr algn="ctr"/>
              <a:r>
                <a:rPr lang="fr-FR" sz="1400" dirty="0">
                  <a:solidFill>
                    <a:srgbClr val="FF0000"/>
                  </a:solidFill>
                  <a:latin typeface="Calibri" panose="020F0502020204030204" pitchFamily="34" charset="0"/>
                  <a:cs typeface="Calibri" panose="020F0502020204030204" pitchFamily="34" charset="0"/>
                </a:rPr>
                <a:t> (vérifiez vos e-mails !)</a:t>
              </a:r>
              <a:endParaRPr lang="fr-FR" sz="1200" dirty="0">
                <a:solidFill>
                  <a:srgbClr val="FF0000"/>
                </a:solidFill>
                <a:latin typeface="Calibri" panose="020F0502020204030204" pitchFamily="34" charset="0"/>
                <a:cs typeface="Calibri" panose="020F0502020204030204" pitchFamily="34" charset="0"/>
              </a:endParaRPr>
            </a:p>
          </p:txBody>
        </p:sp>
      </p:grpSp>
      <p:cxnSp>
        <p:nvCxnSpPr>
          <p:cNvPr id="100" name="Connecteur : en arc 99"/>
          <p:cNvCxnSpPr>
            <a:stCxn id="13" idx="1"/>
          </p:cNvCxnSpPr>
          <p:nvPr/>
        </p:nvCxnSpPr>
        <p:spPr>
          <a:xfrm rot="10800000" flipV="1">
            <a:off x="6509464" y="3527544"/>
            <a:ext cx="349598" cy="2205712"/>
          </a:xfrm>
          <a:prstGeom prst="curvedConnector2">
            <a:avLst/>
          </a:prstGeom>
          <a:ln w="2857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6" name="Connecteur droit avec flèche 75"/>
          <p:cNvCxnSpPr/>
          <p:nvPr/>
        </p:nvCxnSpPr>
        <p:spPr>
          <a:xfrm>
            <a:off x="8720333" y="5661247"/>
            <a:ext cx="504662" cy="56124"/>
          </a:xfrm>
          <a:prstGeom prst="straightConnector1">
            <a:avLst/>
          </a:prstGeom>
          <a:ln w="28575">
            <a:solidFill>
              <a:srgbClr val="051887"/>
            </a:solidFill>
            <a:tailEnd type="triangle"/>
          </a:ln>
        </p:spPr>
        <p:style>
          <a:lnRef idx="1">
            <a:schemeClr val="accent1"/>
          </a:lnRef>
          <a:fillRef idx="0">
            <a:schemeClr val="accent1"/>
          </a:fillRef>
          <a:effectRef idx="0">
            <a:schemeClr val="accent1"/>
          </a:effectRef>
          <a:fontRef idx="minor">
            <a:schemeClr val="tx1"/>
          </a:fontRef>
        </p:style>
      </p:cxnSp>
      <p:cxnSp>
        <p:nvCxnSpPr>
          <p:cNvPr id="81" name="Connecteur droit avec flèche 80"/>
          <p:cNvCxnSpPr>
            <a:stCxn id="84" idx="2"/>
          </p:cNvCxnSpPr>
          <p:nvPr/>
        </p:nvCxnSpPr>
        <p:spPr>
          <a:xfrm flipH="1">
            <a:off x="8317430" y="5661247"/>
            <a:ext cx="360834" cy="72009"/>
          </a:xfrm>
          <a:prstGeom prst="straightConnector1">
            <a:avLst/>
          </a:prstGeom>
          <a:ln w="28575">
            <a:solidFill>
              <a:srgbClr val="051887"/>
            </a:solidFill>
            <a:tailEnd type="triangle"/>
          </a:ln>
        </p:spPr>
        <p:style>
          <a:lnRef idx="1">
            <a:schemeClr val="accent1"/>
          </a:lnRef>
          <a:fillRef idx="0">
            <a:schemeClr val="accent1"/>
          </a:fillRef>
          <a:effectRef idx="0">
            <a:schemeClr val="accent1"/>
          </a:effectRef>
          <a:fontRef idx="minor">
            <a:schemeClr val="tx1"/>
          </a:fontRef>
        </p:style>
      </p:cxnSp>
      <p:cxnSp>
        <p:nvCxnSpPr>
          <p:cNvPr id="71" name="Connecteur : en arc 70"/>
          <p:cNvCxnSpPr/>
          <p:nvPr/>
        </p:nvCxnSpPr>
        <p:spPr>
          <a:xfrm>
            <a:off x="10420325" y="4038640"/>
            <a:ext cx="331978" cy="1771099"/>
          </a:xfrm>
          <a:prstGeom prst="curvedConnector2">
            <a:avLst/>
          </a:prstGeom>
          <a:ln w="28575">
            <a:solidFill>
              <a:srgbClr val="DC5130"/>
            </a:solidFill>
            <a:tailEnd type="triangle"/>
          </a:ln>
        </p:spPr>
        <p:style>
          <a:lnRef idx="1">
            <a:schemeClr val="accent1"/>
          </a:lnRef>
          <a:fillRef idx="0">
            <a:schemeClr val="accent1"/>
          </a:fillRef>
          <a:effectRef idx="0">
            <a:schemeClr val="accent1"/>
          </a:effectRef>
          <a:fontRef idx="minor">
            <a:schemeClr val="tx1"/>
          </a:fontRef>
        </p:style>
      </p:cxnSp>
      <p:cxnSp>
        <p:nvCxnSpPr>
          <p:cNvPr id="92" name="Connecteur : en arc 91"/>
          <p:cNvCxnSpPr>
            <a:stCxn id="70" idx="3"/>
            <a:endCxn id="53" idx="1"/>
          </p:cNvCxnSpPr>
          <p:nvPr/>
        </p:nvCxnSpPr>
        <p:spPr>
          <a:xfrm flipV="1">
            <a:off x="5035038" y="1119886"/>
            <a:ext cx="1974109" cy="3455388"/>
          </a:xfrm>
          <a:prstGeom prst="curvedConnector3">
            <a:avLst>
              <a:gd name="adj1" fmla="val 50000"/>
            </a:avLst>
          </a:prstGeom>
          <a:ln w="28575">
            <a:solidFill>
              <a:srgbClr val="051887"/>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a:endCxn id="50" idx="0"/>
          </p:cNvCxnSpPr>
          <p:nvPr/>
        </p:nvCxnSpPr>
        <p:spPr>
          <a:xfrm flipH="1">
            <a:off x="2891645" y="1493214"/>
            <a:ext cx="13358" cy="152032"/>
          </a:xfrm>
          <a:prstGeom prst="straightConnector1">
            <a:avLst/>
          </a:prstGeom>
          <a:ln w="28575">
            <a:solidFill>
              <a:srgbClr val="051887"/>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rotWithShape="1">
          <a:blip r:embed="rId3"/>
          <a:srcRect t="36000" b="39800"/>
          <a:stretch>
            <a:fillRect/>
          </a:stretch>
        </p:blipFill>
        <p:spPr>
          <a:xfrm>
            <a:off x="0" y="-23115"/>
            <a:ext cx="12192000" cy="643803"/>
          </a:xfrm>
          <a:prstGeom prst="rect">
            <a:avLst/>
          </a:prstGeom>
        </p:spPr>
      </p:pic>
      <p:sp>
        <p:nvSpPr>
          <p:cNvPr id="8" name="Rectangle 7"/>
          <p:cNvSpPr/>
          <p:nvPr/>
        </p:nvSpPr>
        <p:spPr>
          <a:xfrm>
            <a:off x="0" y="-23852"/>
            <a:ext cx="12192000" cy="643803"/>
          </a:xfrm>
          <a:prstGeom prst="rect">
            <a:avLst/>
          </a:prstGeom>
          <a:solidFill>
            <a:srgbClr val="06198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p:nvPr/>
        </p:nvSpPr>
        <p:spPr>
          <a:xfrm>
            <a:off x="0" y="-27384"/>
            <a:ext cx="12192000" cy="648072"/>
          </a:xfrm>
          <a:prstGeom prst="rect">
            <a:avLst/>
          </a:prstGeom>
        </p:spPr>
        <p:txBody>
          <a:bodyPr anchor="ctr"/>
          <a:lstStyle>
            <a:lvl1pPr algn="ctr" rtl="0" eaLnBrk="1" fontAlgn="base" hangingPunct="1">
              <a:spcBef>
                <a:spcPct val="0"/>
              </a:spcBef>
              <a:spcAft>
                <a:spcPct val="0"/>
              </a:spcAft>
              <a:defRPr sz="2800">
                <a:solidFill>
                  <a:srgbClr val="4C84B1"/>
                </a:solidFill>
                <a:latin typeface="+mj-lt"/>
                <a:ea typeface="Arial" panose="020B0604020202020204" pitchFamily="34" charset="0"/>
                <a:cs typeface="+mj-cs"/>
              </a:defRPr>
            </a:lvl1pPr>
            <a:lvl2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2pPr>
            <a:lvl3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3pPr>
            <a:lvl4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4pPr>
            <a:lvl5pPr algn="ctr" rtl="0" eaLnBrk="1" fontAlgn="base" hangingPunct="1">
              <a:spcBef>
                <a:spcPct val="0"/>
              </a:spcBef>
              <a:spcAft>
                <a:spcPct val="0"/>
              </a:spcAft>
              <a:defRPr sz="2800">
                <a:solidFill>
                  <a:srgbClr val="4C84B1"/>
                </a:solidFill>
                <a:latin typeface="Verdana" panose="020B0604030504040204" pitchFamily="34" charset="0"/>
                <a:ea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6pPr>
            <a:lvl7pPr marL="9144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7pPr>
            <a:lvl8pPr marL="13716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8pPr>
            <a:lvl9pPr marL="1828800" algn="ctr" rtl="0" eaLnBrk="1" fontAlgn="base" hangingPunct="1">
              <a:spcBef>
                <a:spcPct val="0"/>
              </a:spcBef>
              <a:spcAft>
                <a:spcPct val="0"/>
              </a:spcAft>
              <a:defRPr sz="2800">
                <a:solidFill>
                  <a:srgbClr val="4C84B1"/>
                </a:solidFill>
                <a:latin typeface="Verdana" panose="020B0604030504040204" pitchFamily="34" charset="0"/>
                <a:cs typeface="Arial" panose="020B0604020202020204" pitchFamily="34" charset="0"/>
              </a:defRPr>
            </a:lvl9pPr>
          </a:lstStyle>
          <a:p>
            <a:r>
              <a:rPr lang="fr-FR" sz="3600" kern="0" dirty="0">
                <a:solidFill>
                  <a:schemeClr val="bg1"/>
                </a:solidFill>
                <a:latin typeface="Calibri" panose="020F0502020204030204" pitchFamily="34" charset="0"/>
                <a:cs typeface="Calibri" panose="020F0502020204030204" pitchFamily="34" charset="0"/>
              </a:rPr>
              <a:t>FAQ technique </a:t>
            </a:r>
            <a:r>
              <a:rPr lang="fr-FR" sz="3600" kern="0" dirty="0" err="1">
                <a:solidFill>
                  <a:schemeClr val="bg1"/>
                </a:solidFill>
                <a:latin typeface="Calibri" panose="020F0502020204030204" pitchFamily="34" charset="0"/>
                <a:cs typeface="Calibri" panose="020F0502020204030204" pitchFamily="34" charset="0"/>
              </a:rPr>
              <a:t>eCandidatures</a:t>
            </a:r>
            <a:endParaRPr lang="fr-FR" sz="3600" kern="0" dirty="0">
              <a:solidFill>
                <a:schemeClr val="bg1"/>
              </a:solidFill>
              <a:latin typeface="Calibri" panose="020F0502020204030204" pitchFamily="34" charset="0"/>
              <a:cs typeface="Calibri" panose="020F0502020204030204" pitchFamily="34" charset="0"/>
            </a:endParaRPr>
          </a:p>
        </p:txBody>
      </p:sp>
      <p:sp>
        <p:nvSpPr>
          <p:cNvPr id="2" name="ZoneTexte 1"/>
          <p:cNvSpPr txBox="1"/>
          <p:nvPr/>
        </p:nvSpPr>
        <p:spPr>
          <a:xfrm>
            <a:off x="335360" y="1231007"/>
            <a:ext cx="11233248" cy="5570756"/>
          </a:xfrm>
          <a:prstGeom prst="rect">
            <a:avLst/>
          </a:prstGeom>
          <a:noFill/>
        </p:spPr>
        <p:txBody>
          <a:bodyPr wrap="square" rtlCol="0">
            <a:spAutoFit/>
          </a:bodyPr>
          <a:lstStyle/>
          <a:p>
            <a:r>
              <a:rPr lang="fr-FR" sz="1600" dirty="0"/>
              <a:t>- </a:t>
            </a:r>
            <a:r>
              <a:rPr lang="fr-FR" sz="1600" i="1" u="sng" dirty="0"/>
              <a:t>Je ne peux pas me connecter, le site web affiche un message d'erreur : </a:t>
            </a:r>
            <a:r>
              <a:rPr lang="fr-FR" sz="1600" u="sng" dirty="0"/>
              <a:t>Erreur à la validation du compte</a:t>
            </a:r>
            <a:r>
              <a:rPr lang="fr-FR" sz="1600" i="1" u="sng" dirty="0"/>
              <a:t>".</a:t>
            </a:r>
            <a:br>
              <a:rPr lang="fr-FR" sz="1600" dirty="0"/>
            </a:br>
            <a:endParaRPr lang="fr-FR" sz="1600" dirty="0"/>
          </a:p>
          <a:p>
            <a:pPr marL="285750" indent="-285750">
              <a:buFont typeface="Arial" panose="020B0604020202020204" pitchFamily="34" charset="0"/>
              <a:buChar char="•"/>
            </a:pPr>
            <a:endParaRPr lang="en-US" sz="1600" i="1" dirty="0">
              <a:latin typeface="Calibri" panose="020F0502020204030204" pitchFamily="34" charset="0"/>
              <a:cs typeface="Calibri" panose="020F0502020204030204" pitchFamily="34" charset="0"/>
            </a:endParaRPr>
          </a:p>
          <a:p>
            <a:r>
              <a:rPr lang="fr-FR" sz="1600" dirty="0">
                <a:latin typeface="Calibri" panose="020F0502020204030204" pitchFamily="34" charset="0"/>
                <a:cs typeface="Calibri" panose="020F0502020204030204" pitchFamily="34" charset="0"/>
              </a:rPr>
              <a:t>Selon votre navigateur ou votre fournisseur de courrier électronique, le lien que vous recevez dans le courrier électronique automatisé pour valider votre compte peut ne pas fonctionner. Vous devez fermer </a:t>
            </a:r>
            <a:r>
              <a:rPr lang="fr-FR" sz="1600" dirty="0" err="1">
                <a:latin typeface="Calibri" panose="020F0502020204030204" pitchFamily="34" charset="0"/>
                <a:cs typeface="Calibri" panose="020F0502020204030204" pitchFamily="34" charset="0"/>
              </a:rPr>
              <a:t>eCandidatures</a:t>
            </a:r>
            <a:r>
              <a:rPr lang="fr-FR" sz="1600" dirty="0">
                <a:latin typeface="Calibri" panose="020F0502020204030204" pitchFamily="34" charset="0"/>
                <a:cs typeface="Calibri" panose="020F0502020204030204" pitchFamily="34" charset="0"/>
              </a:rPr>
              <a:t> (s'il est déjà ouvert), puis copier l'adresse URL et la coller dans votre navigateur. N'hésitez pas à essayer un autre navigateur.</a:t>
            </a:r>
          </a:p>
          <a:p>
            <a:r>
              <a:rPr lang="en-US" sz="1600" dirty="0">
                <a:latin typeface="Calibri" panose="020F0502020204030204" pitchFamily="34" charset="0"/>
                <a:cs typeface="Calibri" panose="020F0502020204030204" pitchFamily="34" charset="0"/>
              </a:rPr>
              <a:t>  </a:t>
            </a:r>
          </a:p>
          <a:p>
            <a:r>
              <a:rPr lang="fr-FR" sz="1600" dirty="0"/>
              <a:t>- </a:t>
            </a:r>
            <a:r>
              <a:rPr lang="fr-FR" sz="1600" i="1" u="sng" dirty="0"/>
              <a:t>Je ne peux pas télécharger mes documents car ils sont trop volumineux.</a:t>
            </a:r>
            <a:endParaRPr lang="fr-FR" sz="1600" dirty="0"/>
          </a:p>
          <a:p>
            <a:pPr marL="285750" indent="-285750">
              <a:buFont typeface="Arial" panose="020B0604020202020204" pitchFamily="34" charset="0"/>
              <a:buChar char="•"/>
            </a:pPr>
            <a:endParaRPr lang="en-US" sz="1600" i="1" dirty="0">
              <a:latin typeface="Calibri" panose="020F0502020204030204" pitchFamily="34" charset="0"/>
              <a:cs typeface="Calibri" panose="020F0502020204030204" pitchFamily="34" charset="0"/>
            </a:endParaRPr>
          </a:p>
          <a:p>
            <a:r>
              <a:rPr lang="fr-FR" sz="1600" dirty="0">
                <a:latin typeface="Calibri" panose="020F0502020204030204" pitchFamily="34" charset="0"/>
                <a:cs typeface="Calibri" panose="020F0502020204030204" pitchFamily="34" charset="0"/>
              </a:rPr>
              <a:t>En effet, vous devez télécharger un seul fichier PDF (ou au format JPEG/PNG) qui ne doit pas dépasser 2 Mo.</a:t>
            </a:r>
          </a:p>
          <a:p>
            <a:r>
              <a:rPr lang="fr-FR" sz="1600" dirty="0">
                <a:latin typeface="Calibri" panose="020F0502020204030204" pitchFamily="34" charset="0"/>
                <a:cs typeface="Calibri" panose="020F0502020204030204" pitchFamily="34" charset="0"/>
              </a:rPr>
              <a:t>Pour fusionner ou compresser vos documents, vous pouvez utiliser des outils en ligne gratuits fournis par des sites web tels que PDF2GO ou </a:t>
            </a:r>
            <a:r>
              <a:rPr lang="fr-FR" sz="1600" dirty="0" err="1">
                <a:latin typeface="Calibri" panose="020F0502020204030204" pitchFamily="34" charset="0"/>
                <a:cs typeface="Calibri" panose="020F0502020204030204" pitchFamily="34" charset="0"/>
              </a:rPr>
              <a:t>IlovePDF</a:t>
            </a:r>
            <a:r>
              <a:rPr lang="fr-FR" sz="1600" dirty="0">
                <a:latin typeface="Calibri" panose="020F0502020204030204" pitchFamily="34" charset="0"/>
                <a:cs typeface="Calibri" panose="020F0502020204030204" pitchFamily="34" charset="0"/>
              </a:rPr>
              <a:t>.</a:t>
            </a:r>
          </a:p>
          <a:p>
            <a:endParaRPr lang="en-US" sz="1600" dirty="0">
              <a:latin typeface="Calibri" panose="020F0502020204030204" pitchFamily="34" charset="0"/>
              <a:cs typeface="Calibri" panose="020F0502020204030204" pitchFamily="34" charset="0"/>
            </a:endParaRPr>
          </a:p>
          <a:p>
            <a:r>
              <a:rPr lang="fr-FR" sz="1600" dirty="0"/>
              <a:t>- </a:t>
            </a:r>
            <a:r>
              <a:rPr lang="fr-FR" sz="1600" i="1" u="sng" dirty="0"/>
              <a:t>Je ne peux rien modifier dans mon fichier de demande parce qu'il est "bloqué par un autre utilisateur".</a:t>
            </a:r>
            <a:endParaRPr lang="fr-FR" sz="1600" dirty="0"/>
          </a:p>
          <a:p>
            <a:pPr marL="285750" indent="-285750">
              <a:buFont typeface="Arial" panose="020B0604020202020204" pitchFamily="34" charset="0"/>
              <a:buChar char="•"/>
            </a:pPr>
            <a:endParaRPr lang="en-US" sz="1600" i="1" dirty="0">
              <a:latin typeface="Calibri" panose="020F0502020204030204" pitchFamily="34" charset="0"/>
              <a:cs typeface="Calibri" panose="020F0502020204030204" pitchFamily="34" charset="0"/>
            </a:endParaRPr>
          </a:p>
          <a:p>
            <a:r>
              <a:rPr lang="fr-FR" sz="1600" dirty="0">
                <a:latin typeface="Calibri" panose="020F0502020204030204" pitchFamily="34" charset="0"/>
                <a:cs typeface="Calibri" panose="020F0502020204030204" pitchFamily="34" charset="0"/>
              </a:rPr>
              <a:t>Vous avez dû ouvrir </a:t>
            </a:r>
            <a:r>
              <a:rPr lang="fr-FR" sz="1600" dirty="0" err="1">
                <a:latin typeface="Calibri" panose="020F0502020204030204" pitchFamily="34" charset="0"/>
                <a:cs typeface="Calibri" panose="020F0502020204030204" pitchFamily="34" charset="0"/>
              </a:rPr>
              <a:t>eCandidatures</a:t>
            </a:r>
            <a:r>
              <a:rPr lang="fr-FR" sz="1600" dirty="0">
                <a:latin typeface="Calibri" panose="020F0502020204030204" pitchFamily="34" charset="0"/>
                <a:cs typeface="Calibri" panose="020F0502020204030204" pitchFamily="34" charset="0"/>
              </a:rPr>
              <a:t> sur plusieurs pages ou dans différents navigateurs (ou fermer la page et la rouvrir immédiatement).</a:t>
            </a:r>
          </a:p>
          <a:p>
            <a:r>
              <a:rPr lang="fr-FR" sz="1600" dirty="0">
                <a:latin typeface="Calibri" panose="020F0502020204030204" pitchFamily="34" charset="0"/>
                <a:cs typeface="Calibri" panose="020F0502020204030204" pitchFamily="34" charset="0"/>
              </a:rPr>
              <a:t>Vous devez vous déconnecter, tout fermer et ouvrir à nouveau </a:t>
            </a:r>
            <a:r>
              <a:rPr lang="fr-FR" sz="1600" dirty="0" err="1">
                <a:latin typeface="Calibri" panose="020F0502020204030204" pitchFamily="34" charset="0"/>
                <a:cs typeface="Calibri" panose="020F0502020204030204" pitchFamily="34" charset="0"/>
              </a:rPr>
              <a:t>eCandidatures</a:t>
            </a:r>
            <a:r>
              <a:rPr lang="fr-FR" sz="1600" dirty="0">
                <a:latin typeface="Calibri" panose="020F0502020204030204" pitchFamily="34" charset="0"/>
                <a:cs typeface="Calibri" panose="020F0502020204030204" pitchFamily="34" charset="0"/>
              </a:rPr>
              <a:t> après avoir attendu quelques minutes.</a:t>
            </a:r>
            <a:endParaRPr lang="en-US" sz="1600" dirty="0">
              <a:latin typeface="Calibri" panose="020F0502020204030204" pitchFamily="34" charset="0"/>
              <a:cs typeface="Calibri" panose="020F0502020204030204" pitchFamily="34" charset="0"/>
            </a:endParaRPr>
          </a:p>
          <a:p>
            <a:pPr algn="ctr"/>
            <a:endParaRPr lang="en-US" sz="1600" dirty="0">
              <a:latin typeface="Calibri" panose="020F0502020204030204" pitchFamily="34" charset="0"/>
              <a:cs typeface="Calibri" panose="020F0502020204030204" pitchFamily="34" charset="0"/>
            </a:endParaRPr>
          </a:p>
          <a:p>
            <a:pPr algn="ctr"/>
            <a:r>
              <a:rPr lang="fr-FR" sz="1600" b="1" dirty="0"/>
              <a:t>Si vous n'avez pas trouvé la réponse à votre question ici, n'hésitez pas à prendre contact avec le Bureau international en écrivant à Eiffel@ut-capitole</a:t>
            </a:r>
            <a:r>
              <a:rPr lang="fr-FR" sz="1600" b="1"/>
              <a:t>.fr</a:t>
            </a:r>
            <a:endParaRPr lang="fr-FR" sz="1600" dirty="0"/>
          </a:p>
          <a:p>
            <a:endParaRPr lang="en-US" b="1"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US" dirty="0">
              <a:latin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EDUNIVERSAL 2011 J Echevarria">
  <a:themeElements>
    <a:clrScheme name="New-Model-TSE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ew-Model-TSEV2">
      <a:majorFont>
        <a:latin typeface="Verdana"/>
        <a:ea typeface=""/>
        <a:cs typeface="Arial"/>
      </a:majorFont>
      <a:minorFont>
        <a:latin typeface="Arial Unicode M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w-Model-TSE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w-Model-TSE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w-Model-TSE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w-Model-TSE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w-Model-TSE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w-Model-TSE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w-Model-TSE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w-Model-TSE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w-Model-TSE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w-Model-TSE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w-Model-TSE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w-Model-TSE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1859</Words>
  <Application>Microsoft Office PowerPoint</Application>
  <PresentationFormat>Grand écran</PresentationFormat>
  <Paragraphs>161</Paragraphs>
  <Slides>8</Slides>
  <Notes>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Arial Unicode MS</vt:lpstr>
      <vt:lpstr>Calibri</vt:lpstr>
      <vt:lpstr>Calibri Light</vt:lpstr>
      <vt:lpstr>Verdana</vt:lpstr>
      <vt:lpstr>EDUNIVERSAL 2011 J Echevarria</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Jean-Baptiste Grossetti</dc:creator>
  <cp:lastModifiedBy>NATHALIE CASTEX</cp:lastModifiedBy>
  <cp:revision>889</cp:revision>
  <cp:lastPrinted>2024-04-17T10:13:00Z</cp:lastPrinted>
  <dcterms:created xsi:type="dcterms:W3CDTF">2014-01-24T14:00:00Z</dcterms:created>
  <dcterms:modified xsi:type="dcterms:W3CDTF">2025-09-24T14:35:14Z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F00AD6D9672B4055A9C814ABB4C6453D_12</vt:lpwstr>
  </property>
  <property fmtid="{D5CDD505-2E9C-101B-9397-08002B2CF9AE}" pid="3" name="KSOProductBuildVer">
    <vt:lpwstr>1036-12.2.0.18283</vt:lpwstr>
  </property>
</Properties>
</file>