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7" r:id="rId2"/>
    <p:sldId id="258" r:id="rId3"/>
    <p:sldId id="261" r:id="rId4"/>
    <p:sldId id="274" r:id="rId5"/>
    <p:sldId id="275" r:id="rId6"/>
    <p:sldId id="276" r:id="rId7"/>
    <p:sldId id="277" r:id="rId8"/>
    <p:sldId id="27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160"/>
    <a:srgbClr val="8A8889"/>
    <a:srgbClr val="8A8988"/>
    <a:srgbClr val="0E70B7"/>
    <a:srgbClr val="242D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875" autoAdjust="0"/>
    <p:restoredTop sz="97865" autoAdjust="0"/>
  </p:normalViewPr>
  <p:slideViewPr>
    <p:cSldViewPr>
      <p:cViewPr>
        <p:scale>
          <a:sx n="70" d="100"/>
          <a:sy n="70" d="100"/>
        </p:scale>
        <p:origin x="-1434" y="-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285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7B1226-C805-4358-AAD3-82ACD6BA3C60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BC0018-A88A-45E2-91BE-31666681942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093053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FBC7760-FE96-484C-B429-B0562555ECB5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EB61B7-E833-4416-A97F-BECBAB07FA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8098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B61B7-E833-4416-A97F-BECBAB07FAB8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9399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EB61B7-E833-4416-A97F-BECBAB07FAB8}" type="slidenum">
              <a:rPr lang="fr-FR" smtClean="0"/>
              <a:t>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877299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-2" y="4714788"/>
            <a:ext cx="9144000" cy="2143211"/>
          </a:xfrm>
          <a:prstGeom prst="rect">
            <a:avLst/>
          </a:prstGeom>
          <a:solidFill>
            <a:srgbClr val="B001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riangle isocèle 12"/>
          <p:cNvSpPr/>
          <p:nvPr userDrawn="1"/>
        </p:nvSpPr>
        <p:spPr>
          <a:xfrm rot="16200000">
            <a:off x="7635224" y="3876399"/>
            <a:ext cx="1308100" cy="1709448"/>
          </a:xfrm>
          <a:prstGeom prst="triangle">
            <a:avLst/>
          </a:prstGeom>
          <a:solidFill>
            <a:srgbClr val="B001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55364"/>
            <a:ext cx="1828649" cy="725364"/>
          </a:xfrm>
          <a:prstGeom prst="rect">
            <a:avLst/>
          </a:prstGeom>
        </p:spPr>
      </p:pic>
      <p:sp>
        <p:nvSpPr>
          <p:cNvPr id="15" name="Rectangle 14"/>
          <p:cNvSpPr/>
          <p:nvPr userDrawn="1"/>
        </p:nvSpPr>
        <p:spPr>
          <a:xfrm>
            <a:off x="-2" y="1124744"/>
            <a:ext cx="9144000" cy="197527"/>
          </a:xfrm>
          <a:prstGeom prst="rect">
            <a:avLst/>
          </a:prstGeom>
          <a:solidFill>
            <a:srgbClr val="B001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1694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22046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910212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96729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406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2" y="1661374"/>
            <a:ext cx="9180510" cy="3835446"/>
          </a:xfrm>
          <a:prstGeom prst="rect">
            <a:avLst/>
          </a:prstGeom>
          <a:solidFill>
            <a:srgbClr val="B001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Triangle isocèle 12"/>
          <p:cNvSpPr/>
          <p:nvPr userDrawn="1"/>
        </p:nvSpPr>
        <p:spPr>
          <a:xfrm rot="16200000">
            <a:off x="7671738" y="4656530"/>
            <a:ext cx="1308100" cy="1709448"/>
          </a:xfrm>
          <a:prstGeom prst="triangle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4" name="Image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55364"/>
            <a:ext cx="1828649" cy="725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02860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-2" y="0"/>
            <a:ext cx="9144000" cy="6857999"/>
          </a:xfrm>
          <a:prstGeom prst="rect">
            <a:avLst/>
          </a:prstGeom>
          <a:solidFill>
            <a:srgbClr val="B001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198" y="2857499"/>
            <a:ext cx="8229600" cy="1143000"/>
          </a:xfrm>
        </p:spPr>
        <p:txBody>
          <a:bodyPr/>
          <a:lstStyle>
            <a:lvl1pPr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Rectangle 7"/>
          <p:cNvSpPr/>
          <p:nvPr userDrawn="1"/>
        </p:nvSpPr>
        <p:spPr>
          <a:xfrm>
            <a:off x="-180528" y="6741368"/>
            <a:ext cx="9324528" cy="21999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Forme libre 8"/>
          <p:cNvSpPr/>
          <p:nvPr userDrawn="1"/>
        </p:nvSpPr>
        <p:spPr>
          <a:xfrm>
            <a:off x="7962900" y="6134100"/>
            <a:ext cx="1181100" cy="827266"/>
          </a:xfrm>
          <a:custGeom>
            <a:avLst/>
            <a:gdLst>
              <a:gd name="connsiteX0" fmla="*/ 0 w 1181100"/>
              <a:gd name="connsiteY0" fmla="*/ 457200 h 628650"/>
              <a:gd name="connsiteX1" fmla="*/ 1181100 w 1181100"/>
              <a:gd name="connsiteY1" fmla="*/ 0 h 628650"/>
              <a:gd name="connsiteX2" fmla="*/ 1181100 w 1181100"/>
              <a:gd name="connsiteY2" fmla="*/ 628650 h 628650"/>
              <a:gd name="connsiteX3" fmla="*/ 0 w 1181100"/>
              <a:gd name="connsiteY3" fmla="*/ 4572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1100" h="628650">
                <a:moveTo>
                  <a:pt x="0" y="457200"/>
                </a:moveTo>
                <a:lnTo>
                  <a:pt x="1181100" y="0"/>
                </a:lnTo>
                <a:lnTo>
                  <a:pt x="1181100" y="628650"/>
                </a:lnTo>
                <a:lnTo>
                  <a:pt x="0" y="4572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70087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259632" y="62335"/>
            <a:ext cx="7416824" cy="700252"/>
          </a:xfrm>
        </p:spPr>
        <p:txBody>
          <a:bodyPr>
            <a:noAutofit/>
          </a:bodyPr>
          <a:lstStyle>
            <a:lvl1pPr algn="r">
              <a:defRPr sz="2800" b="1">
                <a:solidFill>
                  <a:srgbClr val="B001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8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40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  <p:sp>
        <p:nvSpPr>
          <p:cNvPr id="7" name="Rectangle 6"/>
          <p:cNvSpPr/>
          <p:nvPr userDrawn="1"/>
        </p:nvSpPr>
        <p:spPr>
          <a:xfrm>
            <a:off x="-2" y="6597352"/>
            <a:ext cx="9144000" cy="260647"/>
          </a:xfrm>
          <a:prstGeom prst="rect">
            <a:avLst/>
          </a:prstGeom>
          <a:solidFill>
            <a:srgbClr val="B001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255364"/>
            <a:ext cx="792087" cy="314194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-2" y="692696"/>
            <a:ext cx="9144000" cy="54006"/>
          </a:xfrm>
          <a:prstGeom prst="rect">
            <a:avLst/>
          </a:prstGeom>
          <a:solidFill>
            <a:srgbClr val="B001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Forme libre 10"/>
          <p:cNvSpPr/>
          <p:nvPr userDrawn="1"/>
        </p:nvSpPr>
        <p:spPr>
          <a:xfrm>
            <a:off x="7962900" y="6134100"/>
            <a:ext cx="1181100" cy="628650"/>
          </a:xfrm>
          <a:custGeom>
            <a:avLst/>
            <a:gdLst>
              <a:gd name="connsiteX0" fmla="*/ 0 w 1181100"/>
              <a:gd name="connsiteY0" fmla="*/ 457200 h 628650"/>
              <a:gd name="connsiteX1" fmla="*/ 1181100 w 1181100"/>
              <a:gd name="connsiteY1" fmla="*/ 0 h 628650"/>
              <a:gd name="connsiteX2" fmla="*/ 1181100 w 1181100"/>
              <a:gd name="connsiteY2" fmla="*/ 628650 h 628650"/>
              <a:gd name="connsiteX3" fmla="*/ 0 w 1181100"/>
              <a:gd name="connsiteY3" fmla="*/ 4572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1100" h="628650">
                <a:moveTo>
                  <a:pt x="0" y="457200"/>
                </a:moveTo>
                <a:lnTo>
                  <a:pt x="1181100" y="0"/>
                </a:lnTo>
                <a:lnTo>
                  <a:pt x="1181100" y="628650"/>
                </a:lnTo>
                <a:lnTo>
                  <a:pt x="0" y="457200"/>
                </a:lnTo>
                <a:close/>
              </a:path>
            </a:pathLst>
          </a:custGeom>
          <a:solidFill>
            <a:srgbClr val="B001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6534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423865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Modifiez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  <p:sp>
        <p:nvSpPr>
          <p:cNvPr id="17" name="Rectangle 16"/>
          <p:cNvSpPr/>
          <p:nvPr userDrawn="1"/>
        </p:nvSpPr>
        <p:spPr>
          <a:xfrm>
            <a:off x="-2" y="6597352"/>
            <a:ext cx="9144000" cy="260647"/>
          </a:xfrm>
          <a:prstGeom prst="rect">
            <a:avLst/>
          </a:prstGeom>
          <a:solidFill>
            <a:srgbClr val="B001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1" y="255364"/>
            <a:ext cx="792087" cy="314194"/>
          </a:xfrm>
          <a:prstGeom prst="rect">
            <a:avLst/>
          </a:prstGeom>
        </p:spPr>
      </p:pic>
      <p:sp>
        <p:nvSpPr>
          <p:cNvPr id="20" name="Rectangle 19"/>
          <p:cNvSpPr/>
          <p:nvPr userDrawn="1"/>
        </p:nvSpPr>
        <p:spPr>
          <a:xfrm>
            <a:off x="-2" y="692696"/>
            <a:ext cx="9144000" cy="54006"/>
          </a:xfrm>
          <a:prstGeom prst="rect">
            <a:avLst/>
          </a:prstGeom>
          <a:solidFill>
            <a:srgbClr val="B001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Titre 1"/>
          <p:cNvSpPr>
            <a:spLocks noGrp="1"/>
          </p:cNvSpPr>
          <p:nvPr>
            <p:ph type="title"/>
          </p:nvPr>
        </p:nvSpPr>
        <p:spPr>
          <a:xfrm>
            <a:off x="1259632" y="64452"/>
            <a:ext cx="7416824" cy="700252"/>
          </a:xfrm>
        </p:spPr>
        <p:txBody>
          <a:bodyPr>
            <a:noAutofit/>
          </a:bodyPr>
          <a:lstStyle>
            <a:lvl1pPr algn="r">
              <a:defRPr sz="2800" b="1">
                <a:solidFill>
                  <a:srgbClr val="B001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 dirty="0" smtClean="0"/>
              <a:t>Modifiez le style du titre</a:t>
            </a:r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7962900" y="6134100"/>
            <a:ext cx="1181100" cy="628650"/>
          </a:xfrm>
          <a:custGeom>
            <a:avLst/>
            <a:gdLst>
              <a:gd name="connsiteX0" fmla="*/ 0 w 1181100"/>
              <a:gd name="connsiteY0" fmla="*/ 457200 h 628650"/>
              <a:gd name="connsiteX1" fmla="*/ 1181100 w 1181100"/>
              <a:gd name="connsiteY1" fmla="*/ 0 h 628650"/>
              <a:gd name="connsiteX2" fmla="*/ 1181100 w 1181100"/>
              <a:gd name="connsiteY2" fmla="*/ 628650 h 628650"/>
              <a:gd name="connsiteX3" fmla="*/ 0 w 1181100"/>
              <a:gd name="connsiteY3" fmla="*/ 457200 h 6286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81100" h="628650">
                <a:moveTo>
                  <a:pt x="0" y="457200"/>
                </a:moveTo>
                <a:lnTo>
                  <a:pt x="1181100" y="0"/>
                </a:lnTo>
                <a:lnTo>
                  <a:pt x="1181100" y="628650"/>
                </a:lnTo>
                <a:lnTo>
                  <a:pt x="0" y="457200"/>
                </a:lnTo>
                <a:close/>
              </a:path>
            </a:pathLst>
          </a:custGeom>
          <a:solidFill>
            <a:srgbClr val="B001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62322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067672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4658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7747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03679B-80CB-4F5E-ABCE-565DD7827D6B}" type="datetimeFigureOut">
              <a:rPr lang="fr-FR" smtClean="0"/>
              <a:t>25/11/2015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9CC2B-DD3A-40C5-BAE9-5F5ADCF2C5E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3757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0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HTS_France" TargetMode="External"/><Relationship Id="rId7" Type="http://schemas.openxmlformats.org/officeDocument/2006/relationships/hyperlink" Target="http://www.hts-france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hyperlink" Target="https://www.facebook.com/htsfrance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55364"/>
            <a:ext cx="1828649" cy="725364"/>
          </a:xfrm>
          <a:prstGeom prst="rect">
            <a:avLst/>
          </a:prstGeom>
        </p:spPr>
      </p:pic>
      <p:sp>
        <p:nvSpPr>
          <p:cNvPr id="7" name="ZoneTexte 6"/>
          <p:cNvSpPr txBox="1"/>
          <p:nvPr/>
        </p:nvSpPr>
        <p:spPr>
          <a:xfrm>
            <a:off x="-2" y="5661248"/>
            <a:ext cx="9144000" cy="52322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530225"/>
            <a:r>
              <a:rPr lang="fr-FR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Challenge étudiant au profit des EA-ESAT</a:t>
            </a:r>
            <a:endParaRPr lang="fr-FR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11560" y="5117122"/>
            <a:ext cx="1800200" cy="400110"/>
          </a:xfrm>
          <a:prstGeom prst="rect">
            <a:avLst/>
          </a:prstGeom>
          <a:solidFill>
            <a:srgbClr val="8A8988"/>
          </a:solidFill>
        </p:spPr>
        <p:txBody>
          <a:bodyPr wrap="square">
            <a:spAutoFit/>
          </a:bodyPr>
          <a:lstStyle/>
          <a:p>
            <a:r>
              <a:rPr lang="fr-FR" sz="20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Handitudiant</a:t>
            </a:r>
            <a:endParaRPr lang="fr-FR" sz="2000" b="1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318" b="39943"/>
          <a:stretch/>
        </p:blipFill>
        <p:spPr>
          <a:xfrm>
            <a:off x="-2" y="1321485"/>
            <a:ext cx="9143998" cy="3409637"/>
          </a:xfrm>
          <a:prstGeom prst="rect">
            <a:avLst/>
          </a:prstGeom>
        </p:spPr>
      </p:pic>
      <p:sp>
        <p:nvSpPr>
          <p:cNvPr id="5" name="Triangle isocèle 4"/>
          <p:cNvSpPr/>
          <p:nvPr/>
        </p:nvSpPr>
        <p:spPr>
          <a:xfrm rot="16200000">
            <a:off x="7635224" y="3876399"/>
            <a:ext cx="1308100" cy="1709448"/>
          </a:xfrm>
          <a:prstGeom prst="triangle">
            <a:avLst/>
          </a:prstGeom>
          <a:solidFill>
            <a:srgbClr val="B0016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539552" y="6309320"/>
            <a:ext cx="5660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Nom de votre équipe : ________________________ </a:t>
            </a:r>
            <a:endParaRPr lang="fr-FR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624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a/ Projet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065315"/>
          </a:xfrm>
        </p:spPr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8A8889"/>
                </a:solidFill>
              </a:rPr>
              <a:t>Nom de votre projet : </a:t>
            </a:r>
            <a:r>
              <a:rPr lang="fr-FR" sz="1800" dirty="0" smtClean="0">
                <a:solidFill>
                  <a:srgbClr val="8A8889"/>
                </a:solidFill>
              </a:rPr>
              <a:t>……………………………………………………………………………………………………………………………….................................................................</a:t>
            </a:r>
          </a:p>
          <a:p>
            <a:endParaRPr lang="fr-FR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Sujet de l’étude : </a:t>
            </a:r>
            <a:r>
              <a:rPr lang="fr-FR" sz="1800" dirty="0" smtClean="0">
                <a:solidFill>
                  <a:srgbClr val="8A8889"/>
                </a:solidFill>
              </a:rPr>
              <a:t>……………………………………………………………………………………………………………………………….................................................................……………………………………………………………………………………………………………………………….................................................................</a:t>
            </a:r>
            <a:endParaRPr lang="fr-FR" sz="1800" dirty="0">
              <a:solidFill>
                <a:schemeClr val="bg1">
                  <a:lumMod val="50000"/>
                </a:schemeClr>
              </a:solidFill>
            </a:endParaRPr>
          </a:p>
          <a:p>
            <a:endParaRPr lang="fr-FR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8507566" y="64533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397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b/ Présentation de votre équipe projet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507566" y="64533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395536" y="1340768"/>
            <a:ext cx="8112030" cy="576064"/>
          </a:xfrm>
          <a:prstGeom prst="rect">
            <a:avLst/>
          </a:prstGeom>
        </p:spPr>
        <p:txBody>
          <a:bodyPr vert="horz" lIns="91440" tIns="45720" rIns="91440" bIns="45720" rtlCol="0">
            <a:normAutofit fontScale="325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7400" dirty="0" smtClean="0">
                <a:solidFill>
                  <a:schemeClr val="bg1">
                    <a:lumMod val="50000"/>
                  </a:schemeClr>
                </a:solidFill>
              </a:rPr>
              <a:t>Votre groupe de travail (4 ou 5 étudiants)</a:t>
            </a:r>
          </a:p>
          <a:p>
            <a:pPr marL="0" indent="0">
              <a:buNone/>
            </a:pPr>
            <a:r>
              <a:rPr lang="fr-FR" sz="3700" dirty="0" smtClean="0">
                <a:solidFill>
                  <a:schemeClr val="bg1">
                    <a:lumMod val="50000"/>
                  </a:schemeClr>
                </a:solidFill>
              </a:rPr>
              <a:t>-&gt; Le 1</a:t>
            </a:r>
            <a:r>
              <a:rPr lang="fr-FR" sz="3700" baseline="30000" dirty="0" smtClean="0">
                <a:solidFill>
                  <a:schemeClr val="bg1">
                    <a:lumMod val="50000"/>
                  </a:schemeClr>
                </a:solidFill>
              </a:rPr>
              <a:t>er</a:t>
            </a:r>
            <a:r>
              <a:rPr lang="fr-FR" sz="3700" dirty="0" smtClean="0">
                <a:solidFill>
                  <a:schemeClr val="bg1">
                    <a:lumMod val="50000"/>
                  </a:schemeClr>
                </a:solidFill>
              </a:rPr>
              <a:t> nom sera le contact administratif durant le projet</a:t>
            </a:r>
            <a:endParaRPr lang="fr-FR" sz="37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695926666"/>
              </p:ext>
            </p:extLst>
          </p:nvPr>
        </p:nvGraphicFramePr>
        <p:xfrm>
          <a:off x="430188" y="2060848"/>
          <a:ext cx="8050368" cy="39913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388"/>
                <a:gridCol w="1944216"/>
                <a:gridCol w="1755580"/>
                <a:gridCol w="1341728"/>
                <a:gridCol w="1341728"/>
                <a:gridCol w="1341728"/>
              </a:tblGrid>
              <a:tr h="665229">
                <a:tc>
                  <a:txBody>
                    <a:bodyPr/>
                    <a:lstStyle/>
                    <a:p>
                      <a:pPr algn="ctr"/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solidFill>
                      <a:srgbClr val="B001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Prénom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Date de naissance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Mail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Téléphone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</a:tr>
              <a:tr h="665229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65229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65229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65229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65229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72259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b/ Présentation de votre équipe projet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507566" y="64533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Espace réservé du contenu 2"/>
          <p:cNvSpPr txBox="1">
            <a:spLocks/>
          </p:cNvSpPr>
          <p:nvPr/>
        </p:nvSpPr>
        <p:spPr>
          <a:xfrm>
            <a:off x="467544" y="1340768"/>
            <a:ext cx="8112030" cy="57606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Les parties prenantes</a:t>
            </a: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42276845"/>
              </p:ext>
            </p:extLst>
          </p:nvPr>
        </p:nvGraphicFramePr>
        <p:xfrm>
          <a:off x="563118" y="3861048"/>
          <a:ext cx="7776865" cy="21616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7274"/>
                <a:gridCol w="1767371"/>
                <a:gridCol w="1350740"/>
                <a:gridCol w="1350740"/>
                <a:gridCol w="1350740"/>
              </a:tblGrid>
              <a:tr h="292608">
                <a:tc gridSpan="5">
                  <a:txBody>
                    <a:bodyPr/>
                    <a:lstStyle/>
                    <a:p>
                      <a:pPr algn="l"/>
                      <a:r>
                        <a:rPr lang="fr-FR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Votre professeur</a:t>
                      </a:r>
                      <a:r>
                        <a:rPr lang="fr-FR" b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référent</a:t>
                      </a:r>
                      <a:endParaRPr lang="fr-FR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27337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Prénom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Fonction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Mail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Téléphone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32183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………………………………..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20473">
                <a:tc gridSpan="5"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Votre responsable au sein de l’EA-ESAT</a:t>
                      </a:r>
                      <a:endParaRPr lang="fr-FR" sz="18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000" dirty="0" smtClean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532183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………………………………..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graphicFrame>
        <p:nvGraphicFramePr>
          <p:cNvPr id="7" name="Espace réservé du contenu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963139837"/>
              </p:ext>
            </p:extLst>
          </p:nvPr>
        </p:nvGraphicFramePr>
        <p:xfrm>
          <a:off x="563119" y="1895682"/>
          <a:ext cx="7776864" cy="13990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99074"/>
                <a:gridCol w="2708091"/>
                <a:gridCol w="2069699"/>
              </a:tblGrid>
              <a:tr h="334499">
                <a:tc gridSpan="3">
                  <a:txBody>
                    <a:bodyPr/>
                    <a:lstStyle/>
                    <a:p>
                      <a:pPr algn="l"/>
                      <a:r>
                        <a:rPr lang="fr-FR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Votre école </a:t>
                      </a:r>
                      <a:r>
                        <a:rPr lang="fr-FR" b="0" i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(ou vos écoles en cas de groupes</a:t>
                      </a:r>
                      <a:r>
                        <a:rPr lang="fr-FR" b="0" i="1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mixtes)</a:t>
                      </a:r>
                      <a:endParaRPr lang="fr-FR" b="0" i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68032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Adresse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Site internet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66522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……………………………………………………….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……………………………………………………………………………………………………………………………………………………...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……………………………………...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9211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c/ Présentation de l’EA-ESAT partenaire</a:t>
            </a:r>
            <a:endParaRPr lang="fr-FR" dirty="0"/>
          </a:p>
        </p:txBody>
      </p:sp>
      <p:sp>
        <p:nvSpPr>
          <p:cNvPr id="5" name="ZoneTexte 4"/>
          <p:cNvSpPr txBox="1"/>
          <p:nvPr/>
        </p:nvSpPr>
        <p:spPr>
          <a:xfrm>
            <a:off x="8507566" y="64533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6" name="Espace réservé du contenu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468371840"/>
              </p:ext>
            </p:extLst>
          </p:nvPr>
        </p:nvGraphicFramePr>
        <p:xfrm>
          <a:off x="539552" y="3861048"/>
          <a:ext cx="7968014" cy="1707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6904"/>
                <a:gridCol w="2191436"/>
                <a:gridCol w="1674837"/>
                <a:gridCol w="1674837"/>
              </a:tblGrid>
              <a:tr h="305189">
                <a:tc gridSpan="4"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Directeur de l’EA-ESAT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 dirty="0"/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</a:tr>
              <a:tr h="305189"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Nom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Prénom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Mail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Téléphone</a:t>
                      </a:r>
                      <a:endParaRPr lang="fr-FR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  <a:tr h="305189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……………………………………….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……………………………………….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</a:t>
                      </a:r>
                    </a:p>
                  </a:txBody>
                  <a:tcPr anchor="ctr"/>
                </a:tc>
              </a:tr>
              <a:tr h="305189">
                <a:tc gridSpan="4">
                  <a:txBody>
                    <a:bodyPr/>
                    <a:lstStyle/>
                    <a:p>
                      <a:pPr algn="ctr"/>
                      <a:r>
                        <a:rPr lang="fr-FR" sz="1800" b="1" kern="1200" dirty="0" smtClean="0">
                          <a:solidFill>
                            <a:schemeClr val="lt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Chargé du projet</a:t>
                      </a:r>
                      <a:endParaRPr lang="fr-FR" sz="1800" b="1" kern="1200" dirty="0">
                        <a:solidFill>
                          <a:schemeClr val="lt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B00160"/>
                    </a:solidFill>
                  </a:tcPr>
                </a:tc>
              </a:tr>
              <a:tr h="305189"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……………………………………….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……………………………………….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0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……………………………</a:t>
                      </a:r>
                      <a:endParaRPr lang="fr-FR" sz="10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8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2304256"/>
          </a:xfrm>
        </p:spPr>
        <p:txBody>
          <a:bodyPr>
            <a:normAutofit/>
          </a:bodyPr>
          <a:lstStyle/>
          <a:p>
            <a:r>
              <a:rPr lang="fr-FR" sz="2400" dirty="0" smtClean="0">
                <a:solidFill>
                  <a:srgbClr val="8A8889"/>
                </a:solidFill>
              </a:rPr>
              <a:t>Nom de l’EA-ESAT : </a:t>
            </a:r>
            <a:r>
              <a:rPr lang="fr-FR" sz="1800" dirty="0" smtClean="0">
                <a:solidFill>
                  <a:srgbClr val="8A8889"/>
                </a:solidFill>
              </a:rPr>
              <a:t>………………………………………………………</a:t>
            </a:r>
          </a:p>
          <a:p>
            <a:r>
              <a:rPr lang="fr-FR" sz="2400" dirty="0" smtClean="0">
                <a:solidFill>
                  <a:srgbClr val="8A8889"/>
                </a:solidFill>
              </a:rPr>
              <a:t>Activités de l’EA-ESAT : </a:t>
            </a:r>
            <a:r>
              <a:rPr lang="fr-FR" sz="1800" dirty="0" smtClean="0">
                <a:solidFill>
                  <a:srgbClr val="8A8889"/>
                </a:solidFill>
              </a:rPr>
              <a:t>…………….………………………………………………………........................</a:t>
            </a:r>
            <a:endParaRPr lang="fr-FR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Adresse : </a:t>
            </a:r>
            <a:r>
              <a:rPr lang="fr-FR" sz="1800" dirty="0" smtClean="0">
                <a:solidFill>
                  <a:srgbClr val="8A8889"/>
                </a:solidFill>
              </a:rPr>
              <a:t>…………….………………………………………………………........................…………….………………………………………………………........................</a:t>
            </a:r>
            <a:endParaRPr lang="fr-FR" sz="1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477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d/ Objectifs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065315"/>
          </a:xfrm>
        </p:spPr>
        <p:txBody>
          <a:bodyPr>
            <a:normAutofit/>
          </a:bodyPr>
          <a:lstStyle/>
          <a:p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Objectifs et résultats attendus : </a:t>
            </a:r>
            <a:r>
              <a:rPr lang="fr-FR" sz="1800" dirty="0">
                <a:solidFill>
                  <a:schemeClr val="bg1">
                    <a:lumMod val="50000"/>
                  </a:schemeClr>
                </a:solidFill>
              </a:rPr>
              <a:t>………………………………………………………………………………………………………………………………................................................................. ……………………………………………………………………………………………………………………………….................................................................</a:t>
            </a:r>
          </a:p>
          <a:p>
            <a:endParaRPr lang="fr-FR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fr-FR" sz="1800" dirty="0" smtClean="0">
              <a:solidFill>
                <a:schemeClr val="bg1">
                  <a:lumMod val="50000"/>
                </a:schemeClr>
              </a:solidFill>
            </a:endParaRPr>
          </a:p>
          <a:p>
            <a:r>
              <a:rPr lang="fr-FR" dirty="0" smtClean="0">
                <a:solidFill>
                  <a:schemeClr val="bg1">
                    <a:lumMod val="50000"/>
                  </a:schemeClr>
                </a:solidFill>
              </a:rPr>
              <a:t>Compétences mises en œuvre : </a:t>
            </a:r>
            <a:r>
              <a:rPr lang="fr-FR" sz="1800" dirty="0" smtClean="0">
                <a:solidFill>
                  <a:srgbClr val="8A8889"/>
                </a:solidFill>
              </a:rPr>
              <a:t>……………………………………………………………………………………………………………………………….................................................................……………………………………………………………………………………………………………………………….................................................................</a:t>
            </a:r>
            <a:endParaRPr lang="fr-FR" sz="1800" dirty="0">
              <a:solidFill>
                <a:schemeClr val="bg1">
                  <a:lumMod val="50000"/>
                </a:schemeClr>
              </a:solidFill>
            </a:endParaRPr>
          </a:p>
          <a:p>
            <a:endParaRPr lang="fr-FR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8507566" y="64533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0357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e/ Engagement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40653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400" dirty="0" smtClean="0">
                <a:solidFill>
                  <a:schemeClr val="bg1">
                    <a:lumMod val="50000"/>
                  </a:schemeClr>
                </a:solidFill>
              </a:rPr>
              <a:t>Je, soussigné</a:t>
            </a:r>
            <a:r>
              <a:rPr lang="fr-FR" dirty="0" smtClean="0"/>
              <a:t>, (</a:t>
            </a:r>
            <a:r>
              <a:rPr lang="fr-FR" i="1" dirty="0" smtClean="0">
                <a:solidFill>
                  <a:schemeClr val="bg1">
                    <a:lumMod val="75000"/>
                  </a:schemeClr>
                </a:solidFill>
              </a:rPr>
              <a:t>Nom Prénom</a:t>
            </a:r>
            <a:r>
              <a:rPr lang="fr-FR" dirty="0" smtClean="0"/>
              <a:t>), membre </a:t>
            </a:r>
            <a:r>
              <a:rPr lang="fr-FR" dirty="0"/>
              <a:t>du groupe de travail, m’engage à aller au bout de la réalisation de cette étude et à respecter le règlement du challenge disponible sur le site </a:t>
            </a:r>
            <a:r>
              <a:rPr lang="fr-FR" dirty="0" smtClean="0"/>
              <a:t>www.hts-france.org</a:t>
            </a:r>
            <a:endParaRPr lang="fr-FR" dirty="0"/>
          </a:p>
          <a:p>
            <a:pPr marL="0" indent="0" algn="ctr">
              <a:buNone/>
            </a:pPr>
            <a:endParaRPr lang="fr-FR" dirty="0"/>
          </a:p>
          <a:p>
            <a:pPr marL="0" indent="0" algn="ctr">
              <a:buNone/>
            </a:pPr>
            <a:r>
              <a:rPr lang="fr-FR" dirty="0"/>
              <a:t>Nom et signature des  membres du groupe projet (scan</a:t>
            </a:r>
            <a:r>
              <a:rPr lang="fr-FR" dirty="0" smtClean="0"/>
              <a:t>)</a:t>
            </a:r>
            <a:endParaRPr lang="fr-FR" sz="2400" dirty="0" smtClean="0">
              <a:solidFill>
                <a:schemeClr val="bg1">
                  <a:lumMod val="50000"/>
                </a:schemeClr>
              </a:solidFill>
            </a:endParaRP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8507566" y="6453336"/>
            <a:ext cx="3129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endParaRPr lang="fr-FR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8180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2947303"/>
            <a:ext cx="9144000" cy="1921857"/>
          </a:xfrm>
        </p:spPr>
        <p:txBody>
          <a:bodyPr>
            <a:noAutofit/>
          </a:bodyPr>
          <a:lstStyle/>
          <a:p>
            <a:r>
              <a:rPr lang="fr-F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Mail : </a:t>
            </a:r>
            <a:r>
              <a:rPr lang="fr-FR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handitudiant@hts-france.org</a:t>
            </a:r>
            <a:br>
              <a:rPr lang="fr-FR" sz="16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fr-FR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Site Internet :</a:t>
            </a:r>
            <a:br>
              <a:rPr lang="fr-F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16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fr-FR" sz="2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1628800"/>
            <a:ext cx="9144000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7500" dirty="0" smtClean="0">
                <a:solidFill>
                  <a:schemeClr val="bg1">
                    <a:alpha val="16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</a:t>
            </a:r>
            <a:endParaRPr lang="fr-FR" sz="7500" dirty="0">
              <a:solidFill>
                <a:schemeClr val="bg1">
                  <a:alpha val="16000"/>
                </a:schemeClr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-1547664" y="5805264"/>
            <a:ext cx="9144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Suivez-nous sur les réseaux sociaux : </a:t>
            </a:r>
            <a:endParaRPr lang="fr-FR" sz="14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Image 6">
            <a:hlinkClick r:id="rId3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0723" y="5864046"/>
            <a:ext cx="239436" cy="239436"/>
          </a:xfrm>
          <a:prstGeom prst="rect">
            <a:avLst/>
          </a:prstGeom>
        </p:spPr>
      </p:pic>
      <p:grpSp>
        <p:nvGrpSpPr>
          <p:cNvPr id="17" name="Groupe 16"/>
          <p:cNvGrpSpPr/>
          <p:nvPr/>
        </p:nvGrpSpPr>
        <p:grpSpPr>
          <a:xfrm>
            <a:off x="4578920" y="5815450"/>
            <a:ext cx="1152128" cy="307777"/>
            <a:chOff x="4578920" y="5553688"/>
            <a:chExt cx="1152128" cy="307777"/>
          </a:xfrm>
        </p:grpSpPr>
        <p:pic>
          <p:nvPicPr>
            <p:cNvPr id="6" name="Image 5">
              <a:hlinkClick r:id="rId5"/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8920" y="5593179"/>
              <a:ext cx="239436" cy="238478"/>
            </a:xfrm>
            <a:prstGeom prst="rect">
              <a:avLst/>
            </a:prstGeom>
          </p:spPr>
        </p:pic>
        <p:sp>
          <p:nvSpPr>
            <p:cNvPr id="8" name="ZoneTexte 7"/>
            <p:cNvSpPr txBox="1"/>
            <p:nvPr/>
          </p:nvSpPr>
          <p:spPr>
            <a:xfrm>
              <a:off x="4810603" y="5553688"/>
              <a:ext cx="920445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sz="1400" i="1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  <a:hlinkClick r:id="rId5"/>
                </a:rPr>
                <a:t>htsfrance</a:t>
              </a:r>
              <a:endParaRPr lang="fr-FR" sz="1400" i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ZoneTexte 8"/>
          <p:cNvSpPr txBox="1"/>
          <p:nvPr/>
        </p:nvSpPr>
        <p:spPr>
          <a:xfrm>
            <a:off x="6106747" y="5815450"/>
            <a:ext cx="12025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@</a:t>
            </a:r>
            <a:r>
              <a:rPr lang="fr-FR" sz="1400" i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hts_france</a:t>
            </a:r>
            <a:endParaRPr lang="fr-FR" sz="1400" i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Rectangle 17">
            <a:hlinkClick r:id="rId7"/>
          </p:cNvPr>
          <p:cNvSpPr/>
          <p:nvPr/>
        </p:nvSpPr>
        <p:spPr>
          <a:xfrm>
            <a:off x="3638683" y="4293096"/>
            <a:ext cx="1941429" cy="338554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lang="fr-FR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www.hts-france.org</a:t>
            </a:r>
            <a:endParaRPr lang="fr-FR" dirty="0" smtClean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ZoneTexte 2"/>
          <p:cNvSpPr txBox="1"/>
          <p:nvPr/>
        </p:nvSpPr>
        <p:spPr>
          <a:xfrm>
            <a:off x="3851920" y="476672"/>
            <a:ext cx="50337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b="1" i="1" dirty="0" smtClean="0">
                <a:solidFill>
                  <a:srgbClr val="B001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Inscription à retourner avant le 30 novembre 2015</a:t>
            </a:r>
            <a:endParaRPr lang="fr-FR" sz="1600" b="1" i="1" dirty="0">
              <a:solidFill>
                <a:srgbClr val="B001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388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819</TotalTime>
  <Words>253</Words>
  <Application>Microsoft Office PowerPoint</Application>
  <PresentationFormat>Affichage à l'écran (4:3)</PresentationFormat>
  <Paragraphs>90</Paragraphs>
  <Slides>8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Présentation PowerPoint</vt:lpstr>
      <vt:lpstr>a/ Projet</vt:lpstr>
      <vt:lpstr>b/ Présentation de votre équipe projet</vt:lpstr>
      <vt:lpstr>b/ Présentation de votre équipe projet</vt:lpstr>
      <vt:lpstr>c/ Présentation de l’EA-ESAT partenaire</vt:lpstr>
      <vt:lpstr>d/ Objectifs</vt:lpstr>
      <vt:lpstr>e/ Engagement</vt:lpstr>
      <vt:lpstr>Mail :  handitudiant@hts-france.org  Site Internet :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Fab'</dc:creator>
  <cp:lastModifiedBy>cbourian</cp:lastModifiedBy>
  <cp:revision>59</cp:revision>
  <dcterms:created xsi:type="dcterms:W3CDTF">2015-09-16T07:49:27Z</dcterms:created>
  <dcterms:modified xsi:type="dcterms:W3CDTF">2015-11-25T09:59:29Z</dcterms:modified>
</cp:coreProperties>
</file>