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4" r:id="rId1"/>
    <p:sldMasterId id="2147483693" r:id="rId2"/>
  </p:sldMasterIdLst>
  <p:notesMasterIdLst>
    <p:notesMasterId r:id="rId15"/>
  </p:notesMasterIdLst>
  <p:sldIdLst>
    <p:sldId id="259" r:id="rId3"/>
    <p:sldId id="271" r:id="rId4"/>
    <p:sldId id="288" r:id="rId5"/>
    <p:sldId id="281" r:id="rId6"/>
    <p:sldId id="280" r:id="rId7"/>
    <p:sldId id="286" r:id="rId8"/>
    <p:sldId id="289" r:id="rId9"/>
    <p:sldId id="290" r:id="rId10"/>
    <p:sldId id="278" r:id="rId11"/>
    <p:sldId id="287" r:id="rId12"/>
    <p:sldId id="282" r:id="rId13"/>
    <p:sldId id="270" r:id="rId14"/>
  </p:sldIdLst>
  <p:sldSz cx="9144000" cy="5143500" type="screen16x9"/>
  <p:notesSz cx="6858000" cy="9144000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0814"/>
    <a:srgbClr val="CD042E"/>
    <a:srgbClr val="E2AD78"/>
    <a:srgbClr val="D47E8C"/>
    <a:srgbClr val="C95B6D"/>
    <a:srgbClr val="D64242"/>
    <a:srgbClr val="D13B56"/>
    <a:srgbClr val="920000"/>
    <a:srgbClr val="55983A"/>
    <a:srgbClr val="896F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37" autoAdjust="0"/>
    <p:restoredTop sz="96405" autoAdjust="0"/>
  </p:normalViewPr>
  <p:slideViewPr>
    <p:cSldViewPr snapToGrid="0">
      <p:cViewPr varScale="1">
        <p:scale>
          <a:sx n="126" d="100"/>
          <a:sy n="126" d="100"/>
        </p:scale>
        <p:origin x="132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32E50C-DBD1-4A61-B40F-E0BFE4CDFA2E}" type="datetimeFigureOut">
              <a:rPr lang="fr-FR" smtClean="0"/>
              <a:t>11/02/2025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9425A6-5353-44E0-8AE8-CE386C6BAD7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626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41340"/>
            <a:ext cx="6270922" cy="1573670"/>
          </a:xfrm>
        </p:spPr>
        <p:txBody>
          <a:bodyPr anchor="b">
            <a:noAutofit/>
          </a:bodyPr>
          <a:lstStyle>
            <a:lvl1pPr algn="ctr">
              <a:defRPr sz="5400" cap="all" baseline="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009930" y="2967210"/>
            <a:ext cx="5123755" cy="81467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dirty="0"/>
              <a:t>Modifier le texte des sous-titres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4840039"/>
            <a:ext cx="1205958" cy="30346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4840039"/>
            <a:ext cx="5267533" cy="303461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4840039"/>
            <a:ext cx="1197219" cy="30346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564644" y="558352"/>
            <a:ext cx="8005588" cy="4012253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2032000"/>
              <a:ext cx="3275013" cy="4062140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rgbClr val="DC0814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rgbClr val="DC0814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228907" y="4071409"/>
            <a:ext cx="685800" cy="685800"/>
          </a:xfrm>
          <a:prstGeom prst="rect">
            <a:avLst/>
          </a:prstGeom>
        </p:spPr>
      </p:pic>
      <p:pic>
        <p:nvPicPr>
          <p:cNvPr id="12" name="Espace réservé du contenu 3"/>
          <p:cNvPicPr>
            <a:picLocks noChangeAspect="1"/>
          </p:cNvPicPr>
          <p:nvPr/>
        </p:nvPicPr>
        <p:blipFill>
          <a:blip r:embed="rId3">
            <a:lum bright="70000" contrast="-70000"/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7727194" y="173686"/>
            <a:ext cx="1272590" cy="1273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6296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41340"/>
            <a:ext cx="6270922" cy="1573670"/>
          </a:xfrm>
        </p:spPr>
        <p:txBody>
          <a:bodyPr anchor="b">
            <a:noAutofit/>
          </a:bodyPr>
          <a:lstStyle>
            <a:lvl1pPr algn="ctr">
              <a:defRPr sz="5400" cap="all" baseline="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009930" y="2967210"/>
            <a:ext cx="5123755" cy="81467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dirty="0"/>
              <a:t>Modifier le texte des sous-titres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4840039"/>
            <a:ext cx="1205958" cy="30346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4840039"/>
            <a:ext cx="5267533" cy="303461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4840039"/>
            <a:ext cx="1197219" cy="30346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564644" y="558352"/>
            <a:ext cx="8005588" cy="4012253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2032000"/>
              <a:ext cx="3275013" cy="4062140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rgbClr val="DC0814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rgbClr val="DC0814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228907" y="4071409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3152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A1C4DC37-D636-FEC9-658F-B938DC6845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189" y="1387743"/>
            <a:ext cx="8151470" cy="3631933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445DC1-8F0D-80A0-8A3F-5D5801844BB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343150" y="141685"/>
            <a:ext cx="5828699" cy="228719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3000"/>
            </a:lvl1pPr>
          </a:lstStyle>
          <a:p>
            <a:pPr lvl="0"/>
            <a:r>
              <a:rPr lang="fr-FR" altLang="fr-FR" noProof="0" dirty="0"/>
              <a:t>Modifiez le style du titre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843EF88E-8536-6792-E6CB-4BAA880957E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217959" y="4079081"/>
            <a:ext cx="4953890" cy="7810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Wingdings" pitchFamily="2" charset="2"/>
              <a:buNone/>
              <a:defRPr sz="1500" b="1">
                <a:solidFill>
                  <a:srgbClr val="B2B2B2"/>
                </a:solidFill>
              </a:defRPr>
            </a:lvl1pPr>
          </a:lstStyle>
          <a:p>
            <a:pPr lvl="0"/>
            <a:r>
              <a:rPr lang="fr-FR" altLang="fr-FR" noProof="0" dirty="0"/>
              <a:t>Modifiez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1759800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0174" y="4840039"/>
            <a:ext cx="4153625" cy="3034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47555" y="4840039"/>
            <a:ext cx="707438" cy="303461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792C41D-0DD3-1946-3753-0170596E37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280133" y="4305970"/>
            <a:ext cx="685800" cy="68580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C58FF9A-BC0D-3C90-221F-EB920A127A1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28700" y="1728259"/>
            <a:ext cx="7200900" cy="2686050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545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514350"/>
            <a:ext cx="7200900" cy="11144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1744873"/>
            <a:ext cx="3332988" cy="61793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1755648"/>
            <a:ext cx="3332988" cy="61793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56AEBCB-9565-95CB-46FE-F050511483E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028700" y="2478904"/>
            <a:ext cx="3332988" cy="1921646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79CF9ED-219F-F280-00FC-C440FCA86BCD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893761" y="2478904"/>
            <a:ext cx="3332988" cy="1921646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F3BF43-5001-A22F-64A7-1A47BCA75C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2987" y="4840039"/>
            <a:ext cx="903429" cy="303461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EAB663F-075E-480A-6974-849558500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70174" y="4840039"/>
            <a:ext cx="4153625" cy="3034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2448889-66EB-AF5F-3797-1AAC6873C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47555" y="4840039"/>
            <a:ext cx="707438" cy="303461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F944EDB3-BBCA-3A52-A725-18C4FD8C98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280133" y="4305970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3808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16066DC0-F1DF-8289-B94E-B31C806396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42988" y="925436"/>
            <a:ext cx="2949178" cy="80248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dirty="0"/>
              <a:t>Modifiez le texte </a:t>
            </a:r>
            <a:br>
              <a:rPr lang="fr-FR" dirty="0"/>
            </a:br>
            <a:r>
              <a:rPr lang="fr-FR" dirty="0"/>
              <a:t>du titre</a:t>
            </a:r>
          </a:p>
        </p:txBody>
      </p:sp>
      <p:sp>
        <p:nvSpPr>
          <p:cNvPr id="6" name="Espace réservé pour une image  2">
            <a:extLst>
              <a:ext uri="{FF2B5EF4-FFF2-40B4-BE49-F238E27FC236}">
                <a16:creationId xmlns:a16="http://schemas.microsoft.com/office/drawing/2014/main" id="{70D24D67-1935-BE34-0E40-7E07CE5D70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00537" y="925437"/>
            <a:ext cx="4001234" cy="3655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 dirty="0"/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72F1419-14CA-F824-8A6A-3D2170D4F88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42988" y="1860605"/>
            <a:ext cx="2949178" cy="272600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dirty="0"/>
              <a:t>Cliquez pour modifier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188864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282"/>
            <a:ext cx="3977640" cy="5143218"/>
          </a:xfrm>
          <a:prstGeom prst="rect">
            <a:avLst/>
          </a:prstGeom>
          <a:solidFill>
            <a:srgbClr val="DC0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925" y="514350"/>
            <a:ext cx="2891790" cy="1618413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42925" y="2142258"/>
            <a:ext cx="2891790" cy="22582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125"/>
              </a:spcAft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dirty="0"/>
              <a:t>Cliquez pour modifier le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4840039"/>
            <a:ext cx="90342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4840039"/>
            <a:ext cx="1780256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/>
        </p:nvPicPr>
        <p:blipFill>
          <a:blip r:embed="rId2">
            <a:lum bright="70000" contrast="-70000"/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7240889" y="91174"/>
            <a:ext cx="1771683" cy="1772556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14A7E6D-ACE3-0797-0442-4475AA562B4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677586" y="514350"/>
            <a:ext cx="3931988" cy="3886200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383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/>
        </p:nvPicPr>
        <p:blipFill>
          <a:blip r:embed="rId2">
            <a:lum bright="70000" contrast="-70000"/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7240889" y="91174"/>
            <a:ext cx="1771683" cy="1772556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2B5618F-F2E2-B3EF-F2B3-9BECBD2D0FA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677586" y="514350"/>
            <a:ext cx="3931988" cy="3886200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Espace réservé pour une image  2">
            <a:extLst>
              <a:ext uri="{FF2B5EF4-FFF2-40B4-BE49-F238E27FC236}">
                <a16:creationId xmlns:a16="http://schemas.microsoft.com/office/drawing/2014/main" id="{D9D6E82B-6DBA-416A-49B3-0251499BB5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4287741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187241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E9DB50D-1898-841B-4B82-62CE771DD4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2987" y="4840039"/>
            <a:ext cx="903429" cy="303461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1713492-8589-2E2A-528E-F2A6DD208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70174" y="4840039"/>
            <a:ext cx="4153625" cy="3034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233401C-9A32-4960-ED21-9B9B6D23B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47555" y="4840039"/>
            <a:ext cx="707438" cy="303461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357BB025-E303-4F98-669A-60DE8E826F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280133" y="4305970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6712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505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 13">
            <a:extLst>
              <a:ext uri="{FF2B5EF4-FFF2-40B4-BE49-F238E27FC236}">
                <a16:creationId xmlns:a16="http://schemas.microsoft.com/office/drawing/2014/main" id="{A1C4DC37-D636-FEC9-658F-B938DC6845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189" y="1387743"/>
            <a:ext cx="8151470" cy="3631933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445DC1-8F0D-80A0-8A3F-5D5801844BB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343150" y="141685"/>
            <a:ext cx="5828699" cy="228719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3000"/>
            </a:lvl1pPr>
          </a:lstStyle>
          <a:p>
            <a:pPr lvl="0"/>
            <a:r>
              <a:rPr lang="fr-FR" altLang="fr-FR" noProof="0"/>
              <a:t>Modifiez le style du titre</a:t>
            </a:r>
            <a:endParaRPr lang="fr-FR" altLang="fr-FR" noProof="0" dirty="0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843EF88E-8536-6792-E6CB-4BAA880957E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217959" y="4079081"/>
            <a:ext cx="4953890" cy="7810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Wingdings" pitchFamily="2" charset="2"/>
              <a:buNone/>
              <a:defRPr sz="1500" b="1">
                <a:solidFill>
                  <a:srgbClr val="B2B2B2"/>
                </a:solidFill>
              </a:defRPr>
            </a:lvl1pPr>
          </a:lstStyle>
          <a:p>
            <a:pPr lvl="0"/>
            <a:r>
              <a:rPr lang="fr-FR" altLang="fr-FR" noProof="0"/>
              <a:t>Modifiez le style des sous-titres du masque</a:t>
            </a:r>
            <a:endParaRPr lang="fr-FR" altLang="fr-FR" noProof="0" dirty="0"/>
          </a:p>
        </p:txBody>
      </p:sp>
    </p:spTree>
    <p:extLst>
      <p:ext uri="{BB962C8B-B14F-4D97-AF65-F5344CB8AC3E}">
        <p14:creationId xmlns:p14="http://schemas.microsoft.com/office/powerpoint/2010/main" val="3426372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0174" y="4840039"/>
            <a:ext cx="4153625" cy="3034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47555" y="4840039"/>
            <a:ext cx="707438" cy="303461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7792C41D-0DD3-1946-3753-0170596E370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280133" y="4305970"/>
            <a:ext cx="685800" cy="685800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C58FF9A-BC0D-3C90-221F-EB920A127A1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028700" y="1728259"/>
            <a:ext cx="7200900" cy="2686050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602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514350"/>
            <a:ext cx="7200900" cy="11144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1744873"/>
            <a:ext cx="3332988" cy="61793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1755648"/>
            <a:ext cx="3332988" cy="617934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56AEBCB-9565-95CB-46FE-F050511483E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028700" y="2478904"/>
            <a:ext cx="3332988" cy="1921646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79CF9ED-219F-F280-00FC-C440FCA86BCD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4893761" y="2478904"/>
            <a:ext cx="3332988" cy="1921646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F3BF43-5001-A22F-64A7-1A47BCA75C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2987" y="4840039"/>
            <a:ext cx="903429" cy="303461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EAB663F-075E-480A-6974-849558500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70174" y="4840039"/>
            <a:ext cx="4153625" cy="3034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62448889-66EB-AF5F-3797-1AAC6873C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47555" y="4840039"/>
            <a:ext cx="707438" cy="303461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F944EDB3-BBCA-3A52-A725-18C4FD8C98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280133" y="4305970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837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16066DC0-F1DF-8289-B94E-B31C8063966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42988" y="925436"/>
            <a:ext cx="2949178" cy="80248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dirty="0"/>
              <a:t>Modifiez le texte </a:t>
            </a:r>
            <a:br>
              <a:rPr lang="fr-FR" dirty="0"/>
            </a:br>
            <a:r>
              <a:rPr lang="fr-FR" dirty="0"/>
              <a:t>du titre</a:t>
            </a:r>
          </a:p>
        </p:txBody>
      </p:sp>
      <p:sp>
        <p:nvSpPr>
          <p:cNvPr id="6" name="Espace réservé pour une image  2">
            <a:extLst>
              <a:ext uri="{FF2B5EF4-FFF2-40B4-BE49-F238E27FC236}">
                <a16:creationId xmlns:a16="http://schemas.microsoft.com/office/drawing/2014/main" id="{70D24D67-1935-BE34-0E40-7E07CE5D70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300537" y="925437"/>
            <a:ext cx="4001234" cy="3655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72F1419-14CA-F824-8A6A-3D2170D4F88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42988" y="1860605"/>
            <a:ext cx="2949178" cy="272600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dirty="0"/>
              <a:t>Cliquez pour modifier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440189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282"/>
            <a:ext cx="3977640" cy="5143218"/>
          </a:xfrm>
          <a:prstGeom prst="rect">
            <a:avLst/>
          </a:prstGeom>
          <a:solidFill>
            <a:srgbClr val="DC0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42925" y="514350"/>
            <a:ext cx="2891790" cy="1618413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texte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42925" y="2142258"/>
            <a:ext cx="2891790" cy="22582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125"/>
              </a:spcAft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dirty="0"/>
              <a:t>Cliquez pour modifier le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4840039"/>
            <a:ext cx="90342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4840039"/>
            <a:ext cx="1780256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/>
        </p:nvPicPr>
        <p:blipFill>
          <a:blip r:embed="rId2">
            <a:lum bright="70000" contrast="-70000"/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7240889" y="91174"/>
            <a:ext cx="1771683" cy="1772556"/>
          </a:xfrm>
          <a:prstGeom prst="rect">
            <a:avLst/>
          </a:prstGeo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14A7E6D-ACE3-0797-0442-4475AA562B4C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677586" y="514350"/>
            <a:ext cx="3931988" cy="3886200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908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4840039"/>
            <a:ext cx="1197219" cy="30346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/>
        </p:nvPicPr>
        <p:blipFill>
          <a:blip r:embed="rId2">
            <a:lum bright="70000" contrast="-70000"/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7240889" y="91174"/>
            <a:ext cx="1771683" cy="1772556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42B5618F-F2E2-B3EF-F2B3-9BECBD2D0FA8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4677586" y="514350"/>
            <a:ext cx="3931988" cy="3886200"/>
          </a:xfrm>
          <a:prstGeom prst="rect">
            <a:avLst/>
          </a:prstGeom>
        </p:spPr>
        <p:txBody>
          <a:bodyPr/>
          <a:lstStyle>
            <a:lvl1pPr marL="288036" indent="-288036">
              <a:buFont typeface="Police système Courant"/>
              <a:buChar char="■"/>
              <a:defRPr b="1">
                <a:solidFill>
                  <a:srgbClr val="DC0814"/>
                </a:solidFill>
              </a:defRPr>
            </a:lvl1pPr>
            <a:lvl2pPr marL="654939" indent="-257175">
              <a:buClr>
                <a:srgbClr val="C00000"/>
              </a:buClr>
              <a:buFont typeface="Police système Courant"/>
              <a:buChar char="●"/>
              <a:defRPr i="0"/>
            </a:lvl2pPr>
            <a:lvl3pPr marL="954977" indent="-214313">
              <a:buClr>
                <a:srgbClr val="C00000"/>
              </a:buClr>
              <a:buFont typeface="Arial" panose="020B0604020202020204" pitchFamily="34" charset="0"/>
              <a:buChar char="•"/>
              <a:defRPr sz="1200" i="0"/>
            </a:lvl3pPr>
            <a:lvl4pPr marL="1297877" indent="-214313">
              <a:buClr>
                <a:srgbClr val="C00000"/>
              </a:buClr>
              <a:buFont typeface="Police système Courant"/>
              <a:buChar char="‣"/>
              <a:defRPr sz="1125" i="0" baseline="0"/>
            </a:lvl4pPr>
            <a:lvl5pPr marL="1426464" indent="0">
              <a:buClr>
                <a:srgbClr val="C00000"/>
              </a:buClr>
              <a:buFontTx/>
              <a:buNone/>
              <a:defRPr sz="1050" i="0"/>
            </a:lvl5pPr>
          </a:lstStyle>
          <a:p>
            <a:pPr lvl="0"/>
            <a:r>
              <a:rPr lang="fr-FR" dirty="0"/>
              <a:t>Premier niveau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Espace réservé pour une image  2">
            <a:extLst>
              <a:ext uri="{FF2B5EF4-FFF2-40B4-BE49-F238E27FC236}">
                <a16:creationId xmlns:a16="http://schemas.microsoft.com/office/drawing/2014/main" id="{D9D6E82B-6DBA-416A-49B3-0251499BB5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4287741" cy="51435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88192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E9DB50D-1898-841B-4B82-62CE771DD4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2987" y="4840039"/>
            <a:ext cx="903429" cy="303461"/>
          </a:xfrm>
        </p:spPr>
        <p:txBody>
          <a:bodyPr/>
          <a:lstStyle/>
          <a:p>
            <a:fld id="{87DE6118-2437-4B30-8E3C-4D2BE6020583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1713492-8589-2E2A-528E-F2A6DD208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70174" y="4840039"/>
            <a:ext cx="4153625" cy="30346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233401C-9A32-4960-ED21-9B9B6D23B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47555" y="4840039"/>
            <a:ext cx="707438" cy="303461"/>
          </a:xfrm>
        </p:spPr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357BB025-E303-4F98-669A-60DE8E826F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8280133" y="4305970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481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441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w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1.wmf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514350"/>
            <a:ext cx="7200900" cy="11144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4840039"/>
            <a:ext cx="903429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4840039"/>
            <a:ext cx="4710623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4840039"/>
            <a:ext cx="1197219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1" y="0"/>
            <a:ext cx="530021" cy="5143500"/>
          </a:xfrm>
          <a:prstGeom prst="rect">
            <a:avLst/>
          </a:prstGeom>
          <a:solidFill>
            <a:srgbClr val="DC081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Espace réservé du contenu 3"/>
          <p:cNvPicPr>
            <a:picLocks noChangeAspect="1"/>
          </p:cNvPicPr>
          <p:nvPr/>
        </p:nvPicPr>
        <p:blipFill>
          <a:blip r:embed="rId11">
            <a:lum bright="70000" contrast="-70000"/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7286987" y="210932"/>
            <a:ext cx="1771683" cy="1772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125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92" r:id="rId2"/>
    <p:sldLayoutId id="2147483676" r:id="rId3"/>
    <p:sldLayoutId id="2147483677" r:id="rId4"/>
    <p:sldLayoutId id="2147483682" r:id="rId5"/>
    <p:sldLayoutId id="2147483680" r:id="rId6"/>
    <p:sldLayoutId id="2147483681" r:id="rId7"/>
    <p:sldLayoutId id="2147483679" r:id="rId8"/>
    <p:sldLayoutId id="2147483678" r:id="rId9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36" indent="-288036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Franklin Gothic Book" panose="020B0503020102020204" pitchFamily="34" charset="0"/>
        <a:buChar char="■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0287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35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7145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2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026" userDrawn="1">
          <p15:clr>
            <a:srgbClr val="F26B43"/>
          </p15:clr>
        </p15:guide>
        <p15:guide id="4" orient="horz" pos="1080" userDrawn="1">
          <p15:clr>
            <a:srgbClr val="F26B43"/>
          </p15:clr>
        </p15:guide>
        <p15:guide id="6" orient="horz" pos="2772" userDrawn="1">
          <p15:clr>
            <a:srgbClr val="F26B43"/>
          </p15:clr>
        </p15:guide>
        <p15:guide id="7" orient="horz" pos="324" userDrawn="1">
          <p15:clr>
            <a:srgbClr val="F26B43"/>
          </p15:clr>
        </p15:guide>
        <p15:guide id="8" orient="horz" pos="1134" userDrawn="1">
          <p15:clr>
            <a:srgbClr val="F26B43"/>
          </p15:clr>
        </p15:guide>
        <p15:guide id="9" pos="5184" userDrawn="1">
          <p15:clr>
            <a:srgbClr val="F26B43"/>
          </p15:clr>
        </p15:guide>
        <p15:guide id="10" pos="702" userDrawn="1">
          <p15:clr>
            <a:srgbClr val="F26B43"/>
          </p15:clr>
        </p15:guide>
        <p15:guide id="11" pos="64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514350"/>
            <a:ext cx="7200900" cy="11144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4840039"/>
            <a:ext cx="903429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4840039"/>
            <a:ext cx="4710623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4840039"/>
            <a:ext cx="1197219" cy="3034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‹N°›</a:t>
            </a:fld>
            <a:endParaRPr lang="en-US" dirty="0"/>
          </a:p>
        </p:txBody>
      </p:sp>
      <p:pic>
        <p:nvPicPr>
          <p:cNvPr id="10" name="Espace réservé du contenu 3"/>
          <p:cNvPicPr>
            <a:picLocks noChangeAspect="1"/>
          </p:cNvPicPr>
          <p:nvPr userDrawn="1"/>
        </p:nvPicPr>
        <p:blipFill>
          <a:blip r:embed="rId11">
            <a:lum bright="70000" contrast="-70000"/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0067">
            <a:off x="7286987" y="210932"/>
            <a:ext cx="1771683" cy="1772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424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88036" indent="-288036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Franklin Gothic Book" panose="020B0503020102020204" pitchFamily="34" charset="0"/>
        <a:buChar char="■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0287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35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7145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2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026" userDrawn="1">
          <p15:clr>
            <a:srgbClr val="F26B43"/>
          </p15:clr>
        </p15:guide>
        <p15:guide id="4" orient="horz" pos="1080" userDrawn="1">
          <p15:clr>
            <a:srgbClr val="F26B43"/>
          </p15:clr>
        </p15:guide>
        <p15:guide id="6" orient="horz" pos="2772" userDrawn="1">
          <p15:clr>
            <a:srgbClr val="F26B43"/>
          </p15:clr>
        </p15:guide>
        <p15:guide id="7" orient="horz" pos="324" userDrawn="1">
          <p15:clr>
            <a:srgbClr val="F26B43"/>
          </p15:clr>
        </p15:guide>
        <p15:guide id="8" orient="horz" pos="1134" userDrawn="1">
          <p15:clr>
            <a:srgbClr val="F26B43"/>
          </p15:clr>
        </p15:guide>
        <p15:guide id="9" pos="5184" userDrawn="1">
          <p15:clr>
            <a:srgbClr val="F26B43"/>
          </p15:clr>
        </p15:guide>
        <p15:guide id="10" pos="702" userDrawn="1">
          <p15:clr>
            <a:srgbClr val="F26B43"/>
          </p15:clr>
        </p15:guide>
        <p15:guide id="11" pos="6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jp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jpg"/><Relationship Id="rId10" Type="http://schemas.openxmlformats.org/officeDocument/2006/relationships/image" Target="../media/image16.png"/><Relationship Id="rId4" Type="http://schemas.openxmlformats.org/officeDocument/2006/relationships/image" Target="../media/image10.jp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9C5245DA-FB12-43CA-90E0-A0285B0165C3}"/>
              </a:ext>
            </a:extLst>
          </p:cNvPr>
          <p:cNvSpPr txBox="1">
            <a:spLocks/>
          </p:cNvSpPr>
          <p:nvPr/>
        </p:nvSpPr>
        <p:spPr>
          <a:xfrm>
            <a:off x="0" y="1515979"/>
            <a:ext cx="9144000" cy="1791739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6858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5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800" dirty="0"/>
              <a:t>Journée de l’EPE</a:t>
            </a:r>
          </a:p>
          <a:p>
            <a:br>
              <a:rPr lang="fr-FR" sz="6000" dirty="0"/>
            </a:br>
            <a:r>
              <a:rPr lang="fr-FR" sz="2000" b="1" dirty="0"/>
              <a:t>UTC face aux défis des transitions écologiques et de l'IA</a:t>
            </a:r>
            <a:endParaRPr lang="fr-FR" sz="6000" dirty="0"/>
          </a:p>
        </p:txBody>
      </p:sp>
      <p:sp>
        <p:nvSpPr>
          <p:cNvPr id="6" name="Titre 1">
            <a:extLst>
              <a:ext uri="{FF2B5EF4-FFF2-40B4-BE49-F238E27FC236}">
                <a16:creationId xmlns:a16="http://schemas.microsoft.com/office/drawing/2014/main" id="{C0A23E60-4990-445F-929C-35BF19D71E98}"/>
              </a:ext>
            </a:extLst>
          </p:cNvPr>
          <p:cNvSpPr txBox="1">
            <a:spLocks/>
          </p:cNvSpPr>
          <p:nvPr/>
        </p:nvSpPr>
        <p:spPr>
          <a:xfrm>
            <a:off x="0" y="4743043"/>
            <a:ext cx="3200400" cy="4004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6858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5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100" dirty="0"/>
              <a:t>Jeudi 13 février 2025</a:t>
            </a:r>
          </a:p>
        </p:txBody>
      </p:sp>
    </p:spTree>
    <p:extLst>
      <p:ext uri="{BB962C8B-B14F-4D97-AF65-F5344CB8AC3E}">
        <p14:creationId xmlns:p14="http://schemas.microsoft.com/office/powerpoint/2010/main" val="1672661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DC1A90-3B93-43F9-87C6-69D1DFFE6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Points de vigilance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86D50C-0494-438B-94FC-40D1FC7A2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RGPD et sensibilité des données impliquent de ne pas saisir dans une IAG</a:t>
            </a:r>
          </a:p>
          <a:p>
            <a:pPr lvl="1"/>
            <a:r>
              <a:rPr lang="fr-FR" dirty="0"/>
              <a:t>Des données personnelles (étudiants, membres d’une réunion etc…)</a:t>
            </a:r>
          </a:p>
          <a:p>
            <a:pPr lvl="1"/>
            <a:r>
              <a:rPr lang="fr-FR" dirty="0"/>
              <a:t>Des données sensibles relatives à des contrats, des brevets, des thématiques de recherche (CNRS a interdit l’usage de </a:t>
            </a:r>
            <a:r>
              <a:rPr lang="fr-FR" dirty="0" err="1"/>
              <a:t>ChatGPT</a:t>
            </a:r>
            <a:r>
              <a:rPr lang="fr-FR" dirty="0"/>
              <a:t> en juin 2024) </a:t>
            </a:r>
          </a:p>
          <a:p>
            <a:r>
              <a:rPr lang="fr-FR" dirty="0"/>
              <a:t>Problématique du droit d’auteur</a:t>
            </a:r>
          </a:p>
          <a:p>
            <a:pPr lvl="1"/>
            <a:r>
              <a:rPr lang="fr-FR" dirty="0"/>
              <a:t>De ce que vous partagez avec l’IAG</a:t>
            </a:r>
          </a:p>
          <a:p>
            <a:pPr lvl="1"/>
            <a:r>
              <a:rPr lang="fr-FR" dirty="0"/>
              <a:t>De ce qui est généré par l’IAG (données d’entrainement, votre contribution, la sienne)</a:t>
            </a:r>
          </a:p>
          <a:p>
            <a:r>
              <a:rPr lang="fr-FR" dirty="0"/>
              <a:t>Ne pas utiliser son adresse capitole pour créer un compte !!!</a:t>
            </a:r>
          </a:p>
        </p:txBody>
      </p:sp>
    </p:spTree>
    <p:extLst>
      <p:ext uri="{BB962C8B-B14F-4D97-AF65-F5344CB8AC3E}">
        <p14:creationId xmlns:p14="http://schemas.microsoft.com/office/powerpoint/2010/main" val="441970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60FD04-B608-4BA2-AC66-5E8A86E19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Situation à Capitole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FC33D2-1EB3-4947-921D-454A250070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1071562"/>
            <a:ext cx="7200900" cy="2686050"/>
          </a:xfrm>
        </p:spPr>
        <p:txBody>
          <a:bodyPr/>
          <a:lstStyle/>
          <a:p>
            <a:r>
              <a:rPr lang="fr-FR" dirty="0"/>
              <a:t>Page recommandation (inspirée Harvard mais contexte un peu différent)</a:t>
            </a:r>
          </a:p>
          <a:p>
            <a:pPr lvl="1"/>
            <a:r>
              <a:rPr lang="fr-FR" dirty="0"/>
              <a:t>Charte nationale en cours de rédaction (DEMOES, Univ Orléans octobre 2024)</a:t>
            </a:r>
          </a:p>
          <a:p>
            <a:r>
              <a:rPr lang="fr-FR" dirty="0"/>
              <a:t>Solution IA générative utilisable</a:t>
            </a:r>
          </a:p>
          <a:p>
            <a:pPr lvl="1"/>
            <a:r>
              <a:rPr lang="fr-FR" dirty="0"/>
              <a:t>Mistral DROCC Est</a:t>
            </a:r>
          </a:p>
          <a:p>
            <a:pPr lvl="1"/>
            <a:r>
              <a:rPr lang="fr-FR" dirty="0"/>
              <a:t>En attendant solution nationale</a:t>
            </a:r>
          </a:p>
          <a:p>
            <a:pPr lvl="2"/>
            <a:r>
              <a:rPr lang="fr-FR" dirty="0" err="1"/>
              <a:t>RAGARennes</a:t>
            </a:r>
            <a:endParaRPr lang="fr-FR" dirty="0"/>
          </a:p>
          <a:p>
            <a:pPr lvl="2"/>
            <a:r>
              <a:rPr lang="fr-FR" dirty="0"/>
              <a:t>Lucie</a:t>
            </a:r>
          </a:p>
          <a:p>
            <a:r>
              <a:rPr lang="fr-FR" dirty="0"/>
              <a:t>Formations à l’utilisation des IAG</a:t>
            </a:r>
          </a:p>
          <a:p>
            <a:pPr lvl="1"/>
            <a:r>
              <a:rPr lang="fr-FR" dirty="0"/>
              <a:t>Prochainement organisées par l’Ecole de Droit</a:t>
            </a:r>
          </a:p>
          <a:p>
            <a:pPr lvl="1"/>
            <a:r>
              <a:rPr lang="fr-FR" dirty="0"/>
              <a:t>Compétences informationnelles (BU)</a:t>
            </a:r>
          </a:p>
          <a:p>
            <a:r>
              <a:rPr lang="fr-FR" dirty="0"/>
              <a:t>Découverte des opportunités / des difficultés</a:t>
            </a:r>
          </a:p>
          <a:p>
            <a:pPr lvl="1"/>
            <a:r>
              <a:rPr lang="fr-FR" dirty="0"/>
              <a:t>Partage de pratiques éducatives</a:t>
            </a:r>
          </a:p>
          <a:p>
            <a:pPr lvl="1"/>
            <a:r>
              <a:rPr lang="fr-FR" dirty="0"/>
              <a:t>Droit d’auteur</a:t>
            </a:r>
          </a:p>
        </p:txBody>
      </p:sp>
    </p:spTree>
    <p:extLst>
      <p:ext uri="{BB962C8B-B14F-4D97-AF65-F5344CB8AC3E}">
        <p14:creationId xmlns:p14="http://schemas.microsoft.com/office/powerpoint/2010/main" val="6508100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E467E7-7DE4-F128-E803-D3F07E9039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3435"/>
            <a:ext cx="9144000" cy="2287190"/>
          </a:xfrm>
        </p:spPr>
        <p:txBody>
          <a:bodyPr>
            <a:normAutofit/>
          </a:bodyPr>
          <a:lstStyle/>
          <a:p>
            <a:r>
              <a:rPr lang="fr-FR" sz="6000" cap="all" dirty="0"/>
              <a:t>MERCI</a:t>
            </a:r>
            <a:r>
              <a:rPr lang="fr-FR" sz="8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11002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755A8318-21AB-42D6-954D-510D6F3C537F}"/>
              </a:ext>
            </a:extLst>
          </p:cNvPr>
          <p:cNvSpPr txBox="1">
            <a:spLocks/>
          </p:cNvSpPr>
          <p:nvPr/>
        </p:nvSpPr>
        <p:spPr>
          <a:xfrm>
            <a:off x="7683500" y="4832146"/>
            <a:ext cx="1631950" cy="22225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6858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5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100" dirty="0"/>
              <a:t>Jeudi 13 février 2025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2E41154-CC55-4B1C-A48B-14C736E54E7D}"/>
              </a:ext>
            </a:extLst>
          </p:cNvPr>
          <p:cNvSpPr txBox="1"/>
          <p:nvPr/>
        </p:nvSpPr>
        <p:spPr>
          <a:xfrm>
            <a:off x="0" y="4679746"/>
            <a:ext cx="3708400" cy="52705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fr-FR" sz="1200" b="1" dirty="0">
                <a:solidFill>
                  <a:schemeClr val="tx2"/>
                </a:solidFill>
              </a:rPr>
              <a:t>UTC face aux défis des transitions écologiques et de l'IA</a:t>
            </a:r>
            <a:endParaRPr lang="fr-FR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C7C6CFA-371A-48B3-86FD-FBA8E8E138F3}"/>
              </a:ext>
            </a:extLst>
          </p:cNvPr>
          <p:cNvSpPr txBox="1"/>
          <p:nvPr/>
        </p:nvSpPr>
        <p:spPr>
          <a:xfrm>
            <a:off x="0" y="0"/>
            <a:ext cx="3282950" cy="6604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fr-FR" sz="11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Frédéric Amblard</a:t>
            </a:r>
          </a:p>
          <a:p>
            <a:r>
              <a:rPr lang="fr-FR" sz="1000" dirty="0">
                <a:solidFill>
                  <a:schemeClr val="tx2"/>
                </a:solidFill>
              </a:rPr>
              <a:t>Poste</a:t>
            </a:r>
            <a:br>
              <a:rPr lang="fr-FR" sz="1000" dirty="0">
                <a:solidFill>
                  <a:schemeClr val="tx2"/>
                </a:solidFill>
              </a:rPr>
            </a:br>
            <a:r>
              <a:rPr lang="fr-FR" sz="1000" dirty="0">
                <a:solidFill>
                  <a:schemeClr val="tx2"/>
                </a:solidFill>
              </a:rPr>
              <a:t>STRUCTURE</a:t>
            </a:r>
            <a:endParaRPr lang="fr-FR" sz="8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000" b="1" dirty="0">
              <a:solidFill>
                <a:srgbClr val="E46C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CAF69416-A912-4B98-BB51-74F4F142C766}"/>
              </a:ext>
            </a:extLst>
          </p:cNvPr>
          <p:cNvSpPr txBox="1"/>
          <p:nvPr/>
        </p:nvSpPr>
        <p:spPr>
          <a:xfrm>
            <a:off x="908050" y="914400"/>
            <a:ext cx="7232650" cy="3086100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endParaRPr lang="fr-FR" sz="11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1600" b="1" dirty="0">
              <a:solidFill>
                <a:srgbClr val="E46C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D0F64CC-8D18-42D5-870B-93FCAD61B681}"/>
              </a:ext>
            </a:extLst>
          </p:cNvPr>
          <p:cNvSpPr txBox="1"/>
          <p:nvPr/>
        </p:nvSpPr>
        <p:spPr>
          <a:xfrm>
            <a:off x="955675" y="914400"/>
            <a:ext cx="7232650" cy="3086100"/>
          </a:xfrm>
          <a:prstGeom prst="rect">
            <a:avLst/>
          </a:prstGeom>
          <a:noFill/>
        </p:spPr>
        <p:txBody>
          <a:bodyPr wrap="square" rtlCol="0" anchor="t" anchorCtr="0">
            <a:noAutofit/>
          </a:bodyPr>
          <a:lstStyle/>
          <a:p>
            <a:r>
              <a:rPr lang="fr-FR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Capitole face aux défis des transitions de l’IA </a:t>
            </a:r>
          </a:p>
          <a:p>
            <a:endParaRPr lang="fr-FR" sz="2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345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11597A-6DE4-4297-B809-9F9C4AB7C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IA Générative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B0AD51-C50C-4C4D-B7CF-48F1D8EA4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1408219"/>
            <a:ext cx="7200900" cy="2686050"/>
          </a:xfrm>
        </p:spPr>
        <p:txBody>
          <a:bodyPr/>
          <a:lstStyle/>
          <a:p>
            <a:r>
              <a:rPr lang="fr-FR" dirty="0"/>
              <a:t>Ca marche comment ?</a:t>
            </a:r>
          </a:p>
          <a:p>
            <a:pPr lvl="1"/>
            <a:r>
              <a:rPr lang="fr-FR" dirty="0"/>
              <a:t>Raisonnement probabiliste : donne la séquence de caractères (réponse) la plus probable suite à une séquence de caractères donnée (question)</a:t>
            </a:r>
          </a:p>
          <a:p>
            <a:pPr lvl="2"/>
            <a:r>
              <a:rPr lang="fr-FR" dirty="0"/>
              <a:t>Ex: Qui ne saute pas n’est pas ? Toulousain 50% Kangourou 30% Une crêpe 20% </a:t>
            </a:r>
          </a:p>
          <a:p>
            <a:pPr lvl="2"/>
            <a:r>
              <a:rPr lang="fr-FR" dirty="0"/>
              <a:t>Non sourcée</a:t>
            </a:r>
          </a:p>
          <a:p>
            <a:pPr lvl="1"/>
            <a:r>
              <a:rPr lang="fr-FR" dirty="0"/>
              <a:t>Existence de biais documentés: </a:t>
            </a:r>
          </a:p>
          <a:p>
            <a:pPr lvl="2"/>
            <a:r>
              <a:rPr lang="fr-FR" dirty="0"/>
              <a:t>Hallucinations, discrimination…</a:t>
            </a:r>
          </a:p>
          <a:p>
            <a:pPr lvl="1"/>
            <a:r>
              <a:rPr lang="fr-FR" dirty="0"/>
              <a:t>Nécessité d’une relecture, d’un recul critique </a:t>
            </a:r>
          </a:p>
          <a:p>
            <a:r>
              <a:rPr lang="fr-FR" dirty="0"/>
              <a:t>Ca coute combien ?</a:t>
            </a:r>
          </a:p>
          <a:p>
            <a:pPr lvl="1"/>
            <a:r>
              <a:rPr lang="fr-FR" dirty="0"/>
              <a:t>De l’argent </a:t>
            </a:r>
          </a:p>
          <a:p>
            <a:pPr lvl="2"/>
            <a:r>
              <a:rPr lang="fr-FR" dirty="0"/>
              <a:t>personnel 20$/mois, </a:t>
            </a:r>
            <a:r>
              <a:rPr lang="fr-FR" dirty="0" err="1"/>
              <a:t>indiv</a:t>
            </a:r>
            <a:r>
              <a:rPr lang="fr-FR" dirty="0"/>
              <a:t> pro 200$/mois, intégration/déploiement: 200k$</a:t>
            </a:r>
          </a:p>
          <a:p>
            <a:pPr lvl="1"/>
            <a:r>
              <a:rPr lang="fr-FR" dirty="0"/>
              <a:t>De l’énergie </a:t>
            </a:r>
          </a:p>
          <a:p>
            <a:pPr lvl="2"/>
            <a:r>
              <a:rPr lang="fr-FR" dirty="0"/>
              <a:t>une question IAG &gt; 10* recherche Google, cf. fresque du numérique</a:t>
            </a:r>
          </a:p>
        </p:txBody>
      </p:sp>
    </p:spTree>
    <p:extLst>
      <p:ext uri="{BB962C8B-B14F-4D97-AF65-F5344CB8AC3E}">
        <p14:creationId xmlns:p14="http://schemas.microsoft.com/office/powerpoint/2010/main" val="2564904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C2C978-919A-4D5E-A922-2EDCAD287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Ecosystème en évolution rapide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120D60-36E2-43EA-8CA1-DD2BC2C25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1169459"/>
            <a:ext cx="7200900" cy="2686050"/>
          </a:xfrm>
        </p:spPr>
        <p:txBody>
          <a:bodyPr/>
          <a:lstStyle/>
          <a:p>
            <a:r>
              <a:rPr lang="fr-FR" dirty="0"/>
              <a:t>Des acteurs</a:t>
            </a:r>
          </a:p>
          <a:p>
            <a:pPr lvl="1"/>
            <a:r>
              <a:rPr lang="fr-FR" dirty="0" err="1"/>
              <a:t>ChatGPT</a:t>
            </a:r>
            <a:r>
              <a:rPr lang="fr-FR" dirty="0"/>
              <a:t> (GPT-4 </a:t>
            </a:r>
            <a:r>
              <a:rPr lang="fr-FR" dirty="0" err="1"/>
              <a:t>OpenAI</a:t>
            </a:r>
            <a:r>
              <a:rPr lang="fr-FR" dirty="0"/>
              <a:t>)</a:t>
            </a:r>
          </a:p>
          <a:p>
            <a:pPr lvl="1"/>
            <a:r>
              <a:rPr lang="fr-FR" dirty="0"/>
              <a:t>Mistral</a:t>
            </a:r>
          </a:p>
          <a:p>
            <a:pPr lvl="1"/>
            <a:r>
              <a:rPr lang="fr-FR" dirty="0" err="1"/>
              <a:t>DeepSeek</a:t>
            </a:r>
            <a:endParaRPr lang="fr-FR" dirty="0"/>
          </a:p>
          <a:p>
            <a:r>
              <a:rPr lang="fr-FR" dirty="0"/>
              <a:t>Des services </a:t>
            </a:r>
          </a:p>
          <a:p>
            <a:pPr lvl="1"/>
            <a:r>
              <a:rPr lang="fr-FR" dirty="0"/>
              <a:t>texte, image, </a:t>
            </a:r>
            <a:r>
              <a:rPr lang="fr-FR" dirty="0" err="1"/>
              <a:t>video</a:t>
            </a:r>
            <a:r>
              <a:rPr lang="fr-FR" dirty="0"/>
              <a:t>, voix … </a:t>
            </a:r>
          </a:p>
          <a:p>
            <a:r>
              <a:rPr lang="fr-FR" dirty="0"/>
              <a:t>En France</a:t>
            </a:r>
          </a:p>
          <a:p>
            <a:pPr lvl="1"/>
            <a:r>
              <a:rPr lang="fr-FR" dirty="0"/>
              <a:t>Le chat : Mistral-Free</a:t>
            </a:r>
          </a:p>
          <a:p>
            <a:pPr lvl="1"/>
            <a:r>
              <a:rPr lang="fr-FR" dirty="0" err="1"/>
              <a:t>Compar:IA</a:t>
            </a:r>
            <a:endParaRPr lang="fr-FR" dirty="0"/>
          </a:p>
          <a:p>
            <a:pPr lvl="1"/>
            <a:r>
              <a:rPr lang="fr-FR" dirty="0"/>
              <a:t>Lucie </a:t>
            </a:r>
          </a:p>
        </p:txBody>
      </p:sp>
      <p:pic>
        <p:nvPicPr>
          <p:cNvPr id="4" name="Espace réservé du contenu 4">
            <a:extLst>
              <a:ext uri="{FF2B5EF4-FFF2-40B4-BE49-F238E27FC236}">
                <a16:creationId xmlns:a16="http://schemas.microsoft.com/office/drawing/2014/main" id="{851FFECF-0A7D-4A3D-BA6C-A7E63A4170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2283884"/>
            <a:ext cx="3528480" cy="2130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27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0AFC38-FCE0-4893-8CAE-BDA415C3B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IA Générative : usages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8D43FC-6FCC-4848-80BA-A1E015BA3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60% des enseignants du supérieur disent avoir testé l'IA</a:t>
            </a:r>
          </a:p>
          <a:p>
            <a:r>
              <a:rPr lang="fr-FR" dirty="0"/>
              <a:t>86% des étudiants du supérieur</a:t>
            </a:r>
          </a:p>
          <a:p>
            <a:r>
              <a:rPr lang="fr-FR" dirty="0"/>
              <a:t>90% des lycéens l’utilisent quotidiennement (Google =&gt; </a:t>
            </a:r>
            <a:r>
              <a:rPr lang="fr-FR" dirty="0" err="1"/>
              <a:t>ChatGPT</a:t>
            </a:r>
            <a:r>
              <a:rPr lang="fr-FR" dirty="0"/>
              <a:t>)</a:t>
            </a:r>
          </a:p>
          <a:p>
            <a:r>
              <a:rPr lang="fr-FR" dirty="0"/>
              <a:t>Pour faire quoi ?</a:t>
            </a:r>
          </a:p>
          <a:p>
            <a:pPr lvl="1"/>
            <a:r>
              <a:rPr lang="fr-FR" dirty="0"/>
              <a:t>Aide à la rédaction (traduction, synthèse …)</a:t>
            </a:r>
          </a:p>
          <a:p>
            <a:pPr lvl="1"/>
            <a:r>
              <a:rPr lang="fr-FR" dirty="0"/>
              <a:t>Générer du texte (commentaire, rapport, évaluation, …)</a:t>
            </a:r>
          </a:p>
          <a:p>
            <a:pPr lvl="1"/>
            <a:r>
              <a:rPr lang="fr-FR" dirty="0"/>
              <a:t>Générer des images, des </a:t>
            </a:r>
            <a:r>
              <a:rPr lang="fr-FR" dirty="0" err="1"/>
              <a:t>videos</a:t>
            </a:r>
            <a:endParaRPr lang="fr-FR" dirty="0"/>
          </a:p>
          <a:p>
            <a:pPr lvl="1"/>
            <a:r>
              <a:rPr lang="fr-FR" dirty="0"/>
              <a:t>Stagiaire, assistant … </a:t>
            </a:r>
          </a:p>
          <a:p>
            <a:pPr lvl="1"/>
            <a:r>
              <a:rPr lang="fr-FR" dirty="0"/>
              <a:t>…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37866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D06627-4896-467D-A4A0-FA3548E0D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Premiers impacts/actions en 2022-2023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9FF994-14FD-427F-8ADC-CB8838BA9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Evaluation et IA</a:t>
            </a:r>
          </a:p>
          <a:p>
            <a:pPr lvl="1"/>
            <a:r>
              <a:rPr lang="fr-FR" dirty="0"/>
              <a:t>Commission disciplinaire UTC</a:t>
            </a:r>
          </a:p>
          <a:p>
            <a:pPr lvl="1"/>
            <a:r>
              <a:rPr lang="fr-FR" dirty="0"/>
              <a:t>Ne plus évaluer le travail asynchrone</a:t>
            </a:r>
          </a:p>
          <a:p>
            <a:pPr lvl="1"/>
            <a:r>
              <a:rPr lang="fr-FR" dirty="0"/>
              <a:t>Eventuellement QCM avec </a:t>
            </a:r>
            <a:r>
              <a:rPr lang="fr-FR" dirty="0" err="1"/>
              <a:t>SelfExamBrowser</a:t>
            </a:r>
            <a:r>
              <a:rPr lang="fr-FR" dirty="0"/>
              <a:t> </a:t>
            </a:r>
          </a:p>
          <a:p>
            <a:pPr lvl="1"/>
            <a:r>
              <a:rPr lang="fr-FR" dirty="0"/>
              <a:t>Retour au papier stylo</a:t>
            </a:r>
          </a:p>
        </p:txBody>
      </p:sp>
    </p:spTree>
    <p:extLst>
      <p:ext uri="{BB962C8B-B14F-4D97-AF65-F5344CB8AC3E}">
        <p14:creationId xmlns:p14="http://schemas.microsoft.com/office/powerpoint/2010/main" val="3310124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BB7D9437-F4FD-4959-9CB1-43E3324B7D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64" y="1927786"/>
            <a:ext cx="1287928" cy="1287928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B59A94EF-A682-485A-A6B0-68CCB7B18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Des projets : Tuteurs et IAG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1F36A40C-3AF9-48FA-B961-BF9255E8F3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b="19502"/>
          <a:stretch/>
        </p:blipFill>
        <p:spPr>
          <a:xfrm>
            <a:off x="3879647" y="1240959"/>
            <a:ext cx="4750995" cy="3446251"/>
          </a:xfr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4B5EBB33-BEDD-4140-9F76-097B42C68E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8687" y="1214834"/>
            <a:ext cx="1767563" cy="1330791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27F4B58B-F1BC-48F8-9674-BF45F00F4CDA}"/>
              </a:ext>
            </a:extLst>
          </p:cNvPr>
          <p:cNvSpPr txBox="1"/>
          <p:nvPr/>
        </p:nvSpPr>
        <p:spPr>
          <a:xfrm>
            <a:off x="784927" y="2670372"/>
            <a:ext cx="2103930" cy="1958777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fr-FR" sz="1800" dirty="0">
                <a:solidFill>
                  <a:srgbClr val="E46C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Tuteurs Moodle </a:t>
            </a:r>
          </a:p>
          <a:p>
            <a:pPr algn="ctr"/>
            <a:r>
              <a:rPr lang="fr-FR" sz="1800" dirty="0">
                <a:solidFill>
                  <a:srgbClr val="E46C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(IA conversationnelle) </a:t>
            </a:r>
          </a:p>
          <a:p>
            <a:pPr algn="ctr"/>
            <a:r>
              <a:rPr lang="fr-FR" sz="1800" dirty="0">
                <a:solidFill>
                  <a:srgbClr val="E46C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disponible 24/24 7/7</a:t>
            </a:r>
          </a:p>
          <a:p>
            <a:pPr algn="ctr"/>
            <a:r>
              <a:rPr lang="fr-FR" sz="1800" dirty="0">
                <a:solidFill>
                  <a:srgbClr val="E46C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répondre </a:t>
            </a:r>
          </a:p>
          <a:p>
            <a:pPr algn="ctr"/>
            <a:r>
              <a:rPr lang="fr-FR" sz="1800" dirty="0">
                <a:solidFill>
                  <a:srgbClr val="E46C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aux questions </a:t>
            </a:r>
          </a:p>
          <a:p>
            <a:pPr algn="ctr"/>
            <a:r>
              <a:rPr lang="fr-FR" sz="1800" dirty="0">
                <a:solidFill>
                  <a:srgbClr val="E46C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 apprenants</a:t>
            </a:r>
          </a:p>
        </p:txBody>
      </p:sp>
    </p:spTree>
    <p:extLst>
      <p:ext uri="{BB962C8B-B14F-4D97-AF65-F5344CB8AC3E}">
        <p14:creationId xmlns:p14="http://schemas.microsoft.com/office/powerpoint/2010/main" val="34945569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6F78AA-228F-4E81-8A07-4F52C47E0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IAG pour l’accompagnement des étudiants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CE7FE9B-19D5-41DD-82D2-6EE336E09A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Prise de notes</a:t>
            </a:r>
          </a:p>
          <a:p>
            <a:r>
              <a:rPr lang="fr-FR" dirty="0"/>
              <a:t>Rédaction de notes de synthèse</a:t>
            </a:r>
          </a:p>
          <a:p>
            <a:r>
              <a:rPr lang="fr-FR" dirty="0"/>
              <a:t>Construction d’exercices de compréhension (QCM, textes à trous …)</a:t>
            </a:r>
          </a:p>
          <a:p>
            <a:r>
              <a:rPr lang="fr-FR" dirty="0"/>
              <a:t>Génération de présentations</a:t>
            </a:r>
          </a:p>
        </p:txBody>
      </p:sp>
    </p:spTree>
    <p:extLst>
      <p:ext uri="{BB962C8B-B14F-4D97-AF65-F5344CB8AC3E}">
        <p14:creationId xmlns:p14="http://schemas.microsoft.com/office/powerpoint/2010/main" val="1605025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 32">
            <a:extLst>
              <a:ext uri="{FF2B5EF4-FFF2-40B4-BE49-F238E27FC236}">
                <a16:creationId xmlns:a16="http://schemas.microsoft.com/office/drawing/2014/main" id="{FC538C13-97DB-48E7-8DF4-36757A3FA7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605" y="3652943"/>
            <a:ext cx="926474" cy="926474"/>
          </a:xfrm>
          <a:prstGeom prst="rect">
            <a:avLst/>
          </a:prstGeom>
        </p:spPr>
      </p:pic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BE4EC221-AD68-41E3-862A-9080D3BE4A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94577" y="1973905"/>
            <a:ext cx="2889260" cy="1909538"/>
          </a:xfr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959D7880-6C93-4F23-841A-F710A9EE2C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8628" y="1628775"/>
            <a:ext cx="3018150" cy="2030783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72F7E101-2F57-4179-9E71-F304E3383FB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b="7013"/>
          <a:stretch/>
        </p:blipFill>
        <p:spPr>
          <a:xfrm>
            <a:off x="3327751" y="1099762"/>
            <a:ext cx="2999099" cy="2911049"/>
          </a:xfrm>
          <a:prstGeom prst="rect">
            <a:avLst/>
          </a:prstGeom>
        </p:spPr>
      </p:pic>
      <p:pic>
        <p:nvPicPr>
          <p:cNvPr id="12" name="Espace réservé du contenu 4">
            <a:extLst>
              <a:ext uri="{FF2B5EF4-FFF2-40B4-BE49-F238E27FC236}">
                <a16:creationId xmlns:a16="http://schemas.microsoft.com/office/drawing/2014/main" id="{C2061A03-7CE4-4F11-AF32-A4A77800906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32083" t="74941" r="50551"/>
          <a:stretch/>
        </p:blipFill>
        <p:spPr>
          <a:xfrm>
            <a:off x="3917961" y="2987977"/>
            <a:ext cx="571500" cy="480786"/>
          </a:xfrm>
          <a:prstGeom prst="rect">
            <a:avLst/>
          </a:prstGeom>
        </p:spPr>
      </p:pic>
      <p:pic>
        <p:nvPicPr>
          <p:cNvPr id="13" name="Espace réservé du contenu 4">
            <a:extLst>
              <a:ext uri="{FF2B5EF4-FFF2-40B4-BE49-F238E27FC236}">
                <a16:creationId xmlns:a16="http://schemas.microsoft.com/office/drawing/2014/main" id="{E2414359-EA4B-478E-8D6C-604F3DF6E7D6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34977" t="20272" r="32496" b="34575"/>
          <a:stretch/>
        </p:blipFill>
        <p:spPr>
          <a:xfrm>
            <a:off x="1028701" y="2567070"/>
            <a:ext cx="849354" cy="687401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2BCEDA6C-2FB3-4A25-8650-571F61231A4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07539" y="2708899"/>
            <a:ext cx="315912" cy="315912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9410CB68-7116-410E-9454-EBC269DBFB2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74215" y="3336966"/>
            <a:ext cx="395198" cy="263594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6BBE6B4C-7258-43B5-A9E5-0CF5FF14A5A3}"/>
              </a:ext>
            </a:extLst>
          </p:cNvPr>
          <p:cNvSpPr txBox="1"/>
          <p:nvPr/>
        </p:nvSpPr>
        <p:spPr>
          <a:xfrm>
            <a:off x="1061718" y="1973904"/>
            <a:ext cx="914400" cy="9144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fr-FR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Cloud-</a:t>
            </a:r>
            <a:r>
              <a:rPr lang="fr-FR" sz="16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</a:t>
            </a:r>
            <a:endParaRPr lang="fr-FR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Espace réservé du contenu 4">
            <a:extLst>
              <a:ext uri="{FF2B5EF4-FFF2-40B4-BE49-F238E27FC236}">
                <a16:creationId xmlns:a16="http://schemas.microsoft.com/office/drawing/2014/main" id="{D5065CA4-4BE0-43AC-86A2-064F22E0F864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34977" t="20272" r="32496" b="34575"/>
          <a:stretch/>
        </p:blipFill>
        <p:spPr>
          <a:xfrm>
            <a:off x="7244087" y="2584973"/>
            <a:ext cx="849354" cy="687401"/>
          </a:xfrm>
          <a:prstGeom prst="rect">
            <a:avLst/>
          </a:prstGeom>
        </p:spPr>
      </p:pic>
      <p:pic>
        <p:nvPicPr>
          <p:cNvPr id="20" name="Espace réservé du contenu 4">
            <a:extLst>
              <a:ext uri="{FF2B5EF4-FFF2-40B4-BE49-F238E27FC236}">
                <a16:creationId xmlns:a16="http://schemas.microsoft.com/office/drawing/2014/main" id="{A68BE81F-6BEA-41B2-B2A6-1B6FB3A14637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34977" t="20272" r="32496" b="34575"/>
          <a:stretch/>
        </p:blipFill>
        <p:spPr>
          <a:xfrm>
            <a:off x="4492619" y="1721068"/>
            <a:ext cx="624811" cy="505673"/>
          </a:xfrm>
          <a:prstGeom prst="rect">
            <a:avLst/>
          </a:prstGeom>
        </p:spPr>
      </p:pic>
      <p:pic>
        <p:nvPicPr>
          <p:cNvPr id="21" name="Espace réservé du contenu 4">
            <a:extLst>
              <a:ext uri="{FF2B5EF4-FFF2-40B4-BE49-F238E27FC236}">
                <a16:creationId xmlns:a16="http://schemas.microsoft.com/office/drawing/2014/main" id="{8F1F8ABE-1DF6-494B-88C9-CD1E72C6DC08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34977" t="20272" r="32496" b="34575"/>
          <a:stretch/>
        </p:blipFill>
        <p:spPr>
          <a:xfrm>
            <a:off x="3879284" y="2405097"/>
            <a:ext cx="624811" cy="505673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F092054C-09D4-4CCD-8573-388E90DCAF7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57235" y="2427017"/>
            <a:ext cx="315912" cy="315912"/>
          </a:xfrm>
          <a:prstGeom prst="rect">
            <a:avLst/>
          </a:prstGeom>
        </p:spPr>
      </p:pic>
      <p:sp>
        <p:nvSpPr>
          <p:cNvPr id="23" name="ZoneTexte 22">
            <a:extLst>
              <a:ext uri="{FF2B5EF4-FFF2-40B4-BE49-F238E27FC236}">
                <a16:creationId xmlns:a16="http://schemas.microsoft.com/office/drawing/2014/main" id="{5A7F142C-BDA0-4B48-A32C-74D0566ED894}"/>
              </a:ext>
            </a:extLst>
          </p:cNvPr>
          <p:cNvSpPr txBox="1"/>
          <p:nvPr/>
        </p:nvSpPr>
        <p:spPr>
          <a:xfrm>
            <a:off x="3475395" y="1875808"/>
            <a:ext cx="914400" cy="914400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/>
            <a:r>
              <a:rPr lang="fr-FR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Cloud-</a:t>
            </a:r>
            <a:r>
              <a:rPr lang="fr-FR" sz="16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</a:t>
            </a:r>
            <a:endParaRPr lang="fr-FR" sz="16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" name="Image 24">
            <a:extLst>
              <a:ext uri="{FF2B5EF4-FFF2-40B4-BE49-F238E27FC236}">
                <a16:creationId xmlns:a16="http://schemas.microsoft.com/office/drawing/2014/main" id="{B9B0D6E6-34AB-4A96-98C0-3FDF557EAFF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85395" y="3314931"/>
            <a:ext cx="352646" cy="357390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9877D4F1-700A-4996-8A67-CCF2CD30C69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866491" y="2208355"/>
            <a:ext cx="538384" cy="394541"/>
          </a:xfrm>
          <a:prstGeom prst="rect">
            <a:avLst/>
          </a:prstGeom>
        </p:spPr>
      </p:pic>
      <p:pic>
        <p:nvPicPr>
          <p:cNvPr id="29" name="Image 28">
            <a:extLst>
              <a:ext uri="{FF2B5EF4-FFF2-40B4-BE49-F238E27FC236}">
                <a16:creationId xmlns:a16="http://schemas.microsoft.com/office/drawing/2014/main" id="{8B88DC23-6E42-4299-B714-21FF7AC73E2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383622" y="1287205"/>
            <a:ext cx="759460" cy="486487"/>
          </a:xfrm>
          <a:prstGeom prst="rect">
            <a:avLst/>
          </a:prstGeom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63EE78FC-A3E5-4F4B-9269-A4034D50FF8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344797" y="3394277"/>
            <a:ext cx="703725" cy="258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701504"/>
      </p:ext>
    </p:extLst>
  </p:cSld>
  <p:clrMapOvr>
    <a:masterClrMapping/>
  </p:clrMapOvr>
</p:sld>
</file>

<file path=ppt/theme/theme1.xml><?xml version="1.0" encoding="utf-8"?>
<a:theme xmlns:a="http://schemas.openxmlformats.org/drawingml/2006/main" name="ThèmeUTC2023">
  <a:themeElements>
    <a:clrScheme name="UTC">
      <a:dk1>
        <a:srgbClr val="DB0814"/>
      </a:dk1>
      <a:lt1>
        <a:srgbClr val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dra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 anchor="ctr">
        <a:noAutofit/>
      </a:bodyPr>
      <a:lstStyle>
        <a:defPPr algn="ctr">
          <a:defRPr sz="1600" b="1" dirty="0">
            <a:solidFill>
              <a:srgbClr val="E46C0A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oint_UTC_2023" id="{1E1AAFA6-CEE0-D948-A146-99CBB9C272C2}" vid="{4D2121E5-AB32-FA4A-8D63-A15D3A4CE2C0}"/>
    </a:ext>
  </a:extLst>
</a:theme>
</file>

<file path=ppt/theme/theme2.xml><?xml version="1.0" encoding="utf-8"?>
<a:theme xmlns:a="http://schemas.openxmlformats.org/drawingml/2006/main" name="1_ThèmeUTC2023">
  <a:themeElements>
    <a:clrScheme name="UTC">
      <a:dk1>
        <a:srgbClr val="DB0814"/>
      </a:dk1>
      <a:lt1>
        <a:srgbClr val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dra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 anchor="ctr">
        <a:noAutofit/>
      </a:bodyPr>
      <a:lstStyle>
        <a:defPPr algn="ctr">
          <a:defRPr sz="1600" b="1" dirty="0">
            <a:solidFill>
              <a:srgbClr val="E46C0A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oint_UTC_2023" id="{1E1AAFA6-CEE0-D948-A146-99CBB9C272C2}" vid="{1375AA85-EC08-B247-9AC5-64BF4757D786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PPoint_UTC_2023</Template>
  <TotalTime>4347</TotalTime>
  <Words>488</Words>
  <Application>Microsoft Office PowerPoint</Application>
  <PresentationFormat>Affichage à l'écran (16:9)</PresentationFormat>
  <Paragraphs>86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19" baseType="lpstr">
      <vt:lpstr>Arial</vt:lpstr>
      <vt:lpstr>Calibri</vt:lpstr>
      <vt:lpstr>Franklin Gothic Book</vt:lpstr>
      <vt:lpstr>Police système Courant</vt:lpstr>
      <vt:lpstr>Wingdings</vt:lpstr>
      <vt:lpstr>ThèmeUTC2023</vt:lpstr>
      <vt:lpstr>1_ThèmeUTC2023</vt:lpstr>
      <vt:lpstr>Présentation PowerPoint</vt:lpstr>
      <vt:lpstr>Présentation PowerPoint</vt:lpstr>
      <vt:lpstr>IA Générative</vt:lpstr>
      <vt:lpstr>Ecosystème en évolution rapide</vt:lpstr>
      <vt:lpstr>IA Générative : usages</vt:lpstr>
      <vt:lpstr>Premiers impacts/actions en 2022-2023</vt:lpstr>
      <vt:lpstr>Des projets : Tuteurs et IAG</vt:lpstr>
      <vt:lpstr>IAG pour l’accompagnement des étudiants</vt:lpstr>
      <vt:lpstr>Présentation PowerPoint</vt:lpstr>
      <vt:lpstr>Points de vigilance</vt:lpstr>
      <vt:lpstr>Situation à Capitole</vt:lpstr>
      <vt:lpstr>MERCI </vt:lpstr>
    </vt:vector>
  </TitlesOfParts>
  <Company>UT1C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ELISE CRASSAT</dc:creator>
  <cp:lastModifiedBy>FREDERIC AMBLARD</cp:lastModifiedBy>
  <cp:revision>69</cp:revision>
  <dcterms:created xsi:type="dcterms:W3CDTF">2024-02-05T09:18:44Z</dcterms:created>
  <dcterms:modified xsi:type="dcterms:W3CDTF">2025-02-14T09:28:22Z</dcterms:modified>
</cp:coreProperties>
</file>