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3.xml" ContentType="application/vnd.openxmlformats-officedocument.theme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4" r:id="rId1"/>
    <p:sldMasterId id="2147483693" r:id="rId2"/>
    <p:sldMasterId id="2147483703" r:id="rId3"/>
    <p:sldMasterId id="2147483715" r:id="rId4"/>
  </p:sldMasterIdLst>
  <p:notesMasterIdLst>
    <p:notesMasterId r:id="rId25"/>
  </p:notesMasterIdLst>
  <p:sldIdLst>
    <p:sldId id="257" r:id="rId5"/>
    <p:sldId id="271" r:id="rId6"/>
    <p:sldId id="272" r:id="rId7"/>
    <p:sldId id="261" r:id="rId8"/>
    <p:sldId id="263" r:id="rId9"/>
    <p:sldId id="262" r:id="rId10"/>
    <p:sldId id="275" r:id="rId11"/>
    <p:sldId id="264" r:id="rId12"/>
    <p:sldId id="259" r:id="rId13"/>
    <p:sldId id="276" r:id="rId14"/>
    <p:sldId id="277" r:id="rId15"/>
    <p:sldId id="278" r:id="rId16"/>
    <p:sldId id="279" r:id="rId17"/>
    <p:sldId id="258" r:id="rId18"/>
    <p:sldId id="280" r:id="rId19"/>
    <p:sldId id="260" r:id="rId20"/>
    <p:sldId id="281" r:id="rId21"/>
    <p:sldId id="273" r:id="rId22"/>
    <p:sldId id="274" r:id="rId23"/>
    <p:sldId id="270" r:id="rId24"/>
  </p:sldIdLst>
  <p:sldSz cx="9144000" cy="5143500" type="screen16x9"/>
  <p:notesSz cx="6858000" cy="9144000"/>
  <p:defaultTextStyle>
    <a:defPPr>
      <a:defRPr lang="en-US"/>
    </a:defPPr>
    <a:lvl1pPr marL="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0814"/>
    <a:srgbClr val="CD042E"/>
    <a:srgbClr val="E2AD78"/>
    <a:srgbClr val="D47E8C"/>
    <a:srgbClr val="C95B6D"/>
    <a:srgbClr val="D64242"/>
    <a:srgbClr val="D13B56"/>
    <a:srgbClr val="920000"/>
    <a:srgbClr val="55983A"/>
    <a:srgbClr val="896F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6405" autoAdjust="0"/>
  </p:normalViewPr>
  <p:slideViewPr>
    <p:cSldViewPr snapToGrid="0">
      <p:cViewPr varScale="1">
        <p:scale>
          <a:sx n="150" d="100"/>
          <a:sy n="150" d="100"/>
        </p:scale>
        <p:origin x="456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0CC1EEB-5FC6-4514-8F5E-98D31153087E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0611EB28-F5CE-465F-9E78-0AC02411477D}">
      <dgm:prSet phldrT="[Texte]"/>
      <dgm:spPr/>
      <dgm:t>
        <a:bodyPr/>
        <a:lstStyle/>
        <a:p>
          <a:r>
            <a:rPr lang="fr-FR" dirty="0"/>
            <a:t>Ouverture</a:t>
          </a:r>
        </a:p>
        <a:p>
          <a:r>
            <a:rPr lang="fr-FR" dirty="0"/>
            <a:t>18/3</a:t>
          </a:r>
          <a:endParaRPr lang="en-US" dirty="0"/>
        </a:p>
      </dgm:t>
    </dgm:pt>
    <dgm:pt modelId="{360867B1-7E32-4D6C-A642-51CC7765359E}" type="parTrans" cxnId="{FA3B53E9-592B-41AF-A2A9-4CE2A61690B7}">
      <dgm:prSet/>
      <dgm:spPr/>
      <dgm:t>
        <a:bodyPr/>
        <a:lstStyle/>
        <a:p>
          <a:endParaRPr lang="en-US"/>
        </a:p>
      </dgm:t>
    </dgm:pt>
    <dgm:pt modelId="{C6F0905A-E556-4B65-8AED-77370AEBE19C}" type="sibTrans" cxnId="{FA3B53E9-592B-41AF-A2A9-4CE2A61690B7}">
      <dgm:prSet/>
      <dgm:spPr/>
      <dgm:t>
        <a:bodyPr/>
        <a:lstStyle/>
        <a:p>
          <a:endParaRPr lang="en-US"/>
        </a:p>
      </dgm:t>
    </dgm:pt>
    <dgm:pt modelId="{61A04B19-3552-4EA2-A073-90AE43BBA2DB}">
      <dgm:prSet phldrT="[Texte]"/>
      <dgm:spPr/>
      <dgm:t>
        <a:bodyPr/>
        <a:lstStyle/>
        <a:p>
          <a:r>
            <a:rPr lang="fr-FR" dirty="0"/>
            <a:t>Dépôt</a:t>
          </a:r>
        </a:p>
        <a:p>
          <a:r>
            <a:rPr lang="fr-FR" dirty="0"/>
            <a:t>30/5</a:t>
          </a:r>
          <a:endParaRPr lang="en-US" dirty="0"/>
        </a:p>
      </dgm:t>
    </dgm:pt>
    <dgm:pt modelId="{1C688676-7DC5-42FB-94EE-C17DCC8096C5}" type="parTrans" cxnId="{2B754608-1D3D-4539-8258-C1D355A6DA72}">
      <dgm:prSet/>
      <dgm:spPr/>
      <dgm:t>
        <a:bodyPr/>
        <a:lstStyle/>
        <a:p>
          <a:endParaRPr lang="en-US"/>
        </a:p>
      </dgm:t>
    </dgm:pt>
    <dgm:pt modelId="{30E59B55-B485-4617-A880-71CB2074E091}" type="sibTrans" cxnId="{2B754608-1D3D-4539-8258-C1D355A6DA72}">
      <dgm:prSet/>
      <dgm:spPr/>
      <dgm:t>
        <a:bodyPr/>
        <a:lstStyle/>
        <a:p>
          <a:endParaRPr lang="en-US"/>
        </a:p>
      </dgm:t>
    </dgm:pt>
    <dgm:pt modelId="{AFFAB3AB-B0EC-4AF9-A6D0-5F5FD29D10AC}">
      <dgm:prSet phldrT="[Texte]" custT="1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fr-FR" sz="1100" dirty="0"/>
            <a:t>Mobilisation des communautés scientifiques</a:t>
          </a:r>
          <a:endParaRPr lang="en-US" sz="1100" dirty="0"/>
        </a:p>
      </dgm:t>
    </dgm:pt>
    <dgm:pt modelId="{1E2485A2-FC2A-4178-8C82-8D5CF3DF0DD2}" type="parTrans" cxnId="{74668045-B920-4AA2-A571-9CE112A87EC6}">
      <dgm:prSet/>
      <dgm:spPr/>
      <dgm:t>
        <a:bodyPr/>
        <a:lstStyle/>
        <a:p>
          <a:endParaRPr lang="en-US"/>
        </a:p>
      </dgm:t>
    </dgm:pt>
    <dgm:pt modelId="{9ADF8DAB-A36A-47C5-A86A-C15DFE49DDBD}" type="sibTrans" cxnId="{74668045-B920-4AA2-A571-9CE112A87EC6}">
      <dgm:prSet/>
      <dgm:spPr/>
      <dgm:t>
        <a:bodyPr/>
        <a:lstStyle/>
        <a:p>
          <a:endParaRPr lang="en-US"/>
        </a:p>
      </dgm:t>
    </dgm:pt>
    <dgm:pt modelId="{DD27E31F-DD49-45B8-B797-203ABCA1BECB}" type="pres">
      <dgm:prSet presAssocID="{20CC1EEB-5FC6-4514-8F5E-98D31153087E}" presName="Name0" presStyleCnt="0">
        <dgm:presLayoutVars>
          <dgm:dir/>
          <dgm:animLvl val="lvl"/>
          <dgm:resizeHandles val="exact"/>
        </dgm:presLayoutVars>
      </dgm:prSet>
      <dgm:spPr/>
    </dgm:pt>
    <dgm:pt modelId="{4AE355B4-40EB-407F-8D59-6A27DD86580F}" type="pres">
      <dgm:prSet presAssocID="{0611EB28-F5CE-465F-9E78-0AC02411477D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481188F6-9B6C-4BA7-93E7-F2F6EF9FE49A}" type="pres">
      <dgm:prSet presAssocID="{C6F0905A-E556-4B65-8AED-77370AEBE19C}" presName="parTxOnlySpace" presStyleCnt="0"/>
      <dgm:spPr/>
    </dgm:pt>
    <dgm:pt modelId="{55BB113C-4AB0-4A48-A15A-56A96017F394}" type="pres">
      <dgm:prSet presAssocID="{61A04B19-3552-4EA2-A073-90AE43BBA2DB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FDE17C00-A221-4694-B9F0-1454A72706CC}" type="pres">
      <dgm:prSet presAssocID="{30E59B55-B485-4617-A880-71CB2074E091}" presName="parTxOnlySpace" presStyleCnt="0"/>
      <dgm:spPr/>
    </dgm:pt>
    <dgm:pt modelId="{CC848D86-1EDC-4C79-A26F-3F800B0A8481}" type="pres">
      <dgm:prSet presAssocID="{AFFAB3AB-B0EC-4AF9-A6D0-5F5FD29D10AC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2B754608-1D3D-4539-8258-C1D355A6DA72}" srcId="{20CC1EEB-5FC6-4514-8F5E-98D31153087E}" destId="{61A04B19-3552-4EA2-A073-90AE43BBA2DB}" srcOrd="1" destOrd="0" parTransId="{1C688676-7DC5-42FB-94EE-C17DCC8096C5}" sibTransId="{30E59B55-B485-4617-A880-71CB2074E091}"/>
    <dgm:cxn modelId="{796CC937-CBFA-4AD6-9E5B-88BEDD73964B}" type="presOf" srcId="{61A04B19-3552-4EA2-A073-90AE43BBA2DB}" destId="{55BB113C-4AB0-4A48-A15A-56A96017F394}" srcOrd="0" destOrd="0" presId="urn:microsoft.com/office/officeart/2005/8/layout/chevron1"/>
    <dgm:cxn modelId="{74668045-B920-4AA2-A571-9CE112A87EC6}" srcId="{20CC1EEB-5FC6-4514-8F5E-98D31153087E}" destId="{AFFAB3AB-B0EC-4AF9-A6D0-5F5FD29D10AC}" srcOrd="2" destOrd="0" parTransId="{1E2485A2-FC2A-4178-8C82-8D5CF3DF0DD2}" sibTransId="{9ADF8DAB-A36A-47C5-A86A-C15DFE49DDBD}"/>
    <dgm:cxn modelId="{4D69FF66-7CA3-4B86-B4A8-A155FD73646E}" type="presOf" srcId="{AFFAB3AB-B0EC-4AF9-A6D0-5F5FD29D10AC}" destId="{CC848D86-1EDC-4C79-A26F-3F800B0A8481}" srcOrd="0" destOrd="0" presId="urn:microsoft.com/office/officeart/2005/8/layout/chevron1"/>
    <dgm:cxn modelId="{851DE59A-6343-4064-8D6E-A145AD96F349}" type="presOf" srcId="{20CC1EEB-5FC6-4514-8F5E-98D31153087E}" destId="{DD27E31F-DD49-45B8-B797-203ABCA1BECB}" srcOrd="0" destOrd="0" presId="urn:microsoft.com/office/officeart/2005/8/layout/chevron1"/>
    <dgm:cxn modelId="{6F3657E1-5F7D-447A-A6ED-AFFC1D957B59}" type="presOf" srcId="{0611EB28-F5CE-465F-9E78-0AC02411477D}" destId="{4AE355B4-40EB-407F-8D59-6A27DD86580F}" srcOrd="0" destOrd="0" presId="urn:microsoft.com/office/officeart/2005/8/layout/chevron1"/>
    <dgm:cxn modelId="{FA3B53E9-592B-41AF-A2A9-4CE2A61690B7}" srcId="{20CC1EEB-5FC6-4514-8F5E-98D31153087E}" destId="{0611EB28-F5CE-465F-9E78-0AC02411477D}" srcOrd="0" destOrd="0" parTransId="{360867B1-7E32-4D6C-A642-51CC7765359E}" sibTransId="{C6F0905A-E556-4B65-8AED-77370AEBE19C}"/>
    <dgm:cxn modelId="{8C373115-DD21-4C17-91A1-27DB9C9DFD9B}" type="presParOf" srcId="{DD27E31F-DD49-45B8-B797-203ABCA1BECB}" destId="{4AE355B4-40EB-407F-8D59-6A27DD86580F}" srcOrd="0" destOrd="0" presId="urn:microsoft.com/office/officeart/2005/8/layout/chevron1"/>
    <dgm:cxn modelId="{27C48F82-1A32-4A12-9771-F23FC157D648}" type="presParOf" srcId="{DD27E31F-DD49-45B8-B797-203ABCA1BECB}" destId="{481188F6-9B6C-4BA7-93E7-F2F6EF9FE49A}" srcOrd="1" destOrd="0" presId="urn:microsoft.com/office/officeart/2005/8/layout/chevron1"/>
    <dgm:cxn modelId="{B695FFAF-22DC-430A-BFD6-04E9F40C8709}" type="presParOf" srcId="{DD27E31F-DD49-45B8-B797-203ABCA1BECB}" destId="{55BB113C-4AB0-4A48-A15A-56A96017F394}" srcOrd="2" destOrd="0" presId="urn:microsoft.com/office/officeart/2005/8/layout/chevron1"/>
    <dgm:cxn modelId="{EFA52F63-92C0-4926-8CDE-44C2ECD8A6A9}" type="presParOf" srcId="{DD27E31F-DD49-45B8-B797-203ABCA1BECB}" destId="{FDE17C00-A221-4694-B9F0-1454A72706CC}" srcOrd="3" destOrd="0" presId="urn:microsoft.com/office/officeart/2005/8/layout/chevron1"/>
    <dgm:cxn modelId="{128ECAE6-F150-49CB-9FA4-6007EF3B9A3B}" type="presParOf" srcId="{DD27E31F-DD49-45B8-B797-203ABCA1BECB}" destId="{CC848D86-1EDC-4C79-A26F-3F800B0A8481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0CC1EEB-5FC6-4514-8F5E-98D31153087E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0611EB28-F5CE-465F-9E78-0AC02411477D}">
      <dgm:prSet phldrT="[Texte]" custT="1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fr-FR" sz="1100" kern="1200" dirty="0">
              <a:solidFill>
                <a:prstClr val="white"/>
              </a:solidFill>
              <a:latin typeface="Aptos" panose="02110004020202020204"/>
              <a:ea typeface="+mn-ea"/>
              <a:cs typeface="+mn-cs"/>
            </a:rPr>
            <a:t>Mobilisation partenaires du consortium</a:t>
          </a:r>
          <a:endParaRPr lang="en-US" sz="1100" kern="1200" dirty="0">
            <a:solidFill>
              <a:prstClr val="white"/>
            </a:solidFill>
            <a:latin typeface="Aptos" panose="02110004020202020204"/>
            <a:ea typeface="+mn-ea"/>
            <a:cs typeface="+mn-cs"/>
          </a:endParaRPr>
        </a:p>
      </dgm:t>
    </dgm:pt>
    <dgm:pt modelId="{360867B1-7E32-4D6C-A642-51CC7765359E}" type="parTrans" cxnId="{FA3B53E9-592B-41AF-A2A9-4CE2A61690B7}">
      <dgm:prSet/>
      <dgm:spPr/>
      <dgm:t>
        <a:bodyPr/>
        <a:lstStyle/>
        <a:p>
          <a:endParaRPr lang="en-US"/>
        </a:p>
      </dgm:t>
    </dgm:pt>
    <dgm:pt modelId="{C6F0905A-E556-4B65-8AED-77370AEBE19C}" type="sibTrans" cxnId="{FA3B53E9-592B-41AF-A2A9-4CE2A61690B7}">
      <dgm:prSet/>
      <dgm:spPr/>
      <dgm:t>
        <a:bodyPr/>
        <a:lstStyle/>
        <a:p>
          <a:endParaRPr lang="en-US"/>
        </a:p>
      </dgm:t>
    </dgm:pt>
    <dgm:pt modelId="{61A04B19-3552-4EA2-A073-90AE43BBA2DB}">
      <dgm:prSet phldrT="[Texte]" custT="1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fr-FR" sz="1600" dirty="0"/>
            <a:t>Dépôt</a:t>
          </a:r>
        </a:p>
        <a:p>
          <a:r>
            <a:rPr lang="fr-FR" sz="1600" dirty="0"/>
            <a:t>1/10</a:t>
          </a:r>
          <a:endParaRPr lang="en-US" sz="1600" dirty="0"/>
        </a:p>
      </dgm:t>
    </dgm:pt>
    <dgm:pt modelId="{1C688676-7DC5-42FB-94EE-C17DCC8096C5}" type="parTrans" cxnId="{2B754608-1D3D-4539-8258-C1D355A6DA72}">
      <dgm:prSet/>
      <dgm:spPr/>
      <dgm:t>
        <a:bodyPr/>
        <a:lstStyle/>
        <a:p>
          <a:endParaRPr lang="en-US"/>
        </a:p>
      </dgm:t>
    </dgm:pt>
    <dgm:pt modelId="{30E59B55-B485-4617-A880-71CB2074E091}" type="sibTrans" cxnId="{2B754608-1D3D-4539-8258-C1D355A6DA72}">
      <dgm:prSet/>
      <dgm:spPr/>
      <dgm:t>
        <a:bodyPr/>
        <a:lstStyle/>
        <a:p>
          <a:endParaRPr lang="en-US"/>
        </a:p>
      </dgm:t>
    </dgm:pt>
    <dgm:pt modelId="{AFFAB3AB-B0EC-4AF9-A6D0-5F5FD29D10AC}">
      <dgm:prSet phldrT="[Texte]" custT="1"/>
      <dgm:spPr>
        <a:solidFill>
          <a:srgbClr val="00B050"/>
        </a:solidFill>
      </dgm:spPr>
      <dgm:t>
        <a:bodyPr/>
        <a:lstStyle/>
        <a:p>
          <a:r>
            <a:rPr lang="fr-FR" sz="1600" dirty="0"/>
            <a:t>Lancement</a:t>
          </a:r>
        </a:p>
        <a:p>
          <a:r>
            <a:rPr lang="en-US" sz="1600" dirty="0"/>
            <a:t>01/1</a:t>
          </a:r>
          <a:endParaRPr lang="en-US" sz="1800" dirty="0"/>
        </a:p>
      </dgm:t>
    </dgm:pt>
    <dgm:pt modelId="{1E2485A2-FC2A-4178-8C82-8D5CF3DF0DD2}" type="parTrans" cxnId="{74668045-B920-4AA2-A571-9CE112A87EC6}">
      <dgm:prSet/>
      <dgm:spPr/>
      <dgm:t>
        <a:bodyPr/>
        <a:lstStyle/>
        <a:p>
          <a:endParaRPr lang="en-US"/>
        </a:p>
      </dgm:t>
    </dgm:pt>
    <dgm:pt modelId="{9ADF8DAB-A36A-47C5-A86A-C15DFE49DDBD}" type="sibTrans" cxnId="{74668045-B920-4AA2-A571-9CE112A87EC6}">
      <dgm:prSet/>
      <dgm:spPr/>
      <dgm:t>
        <a:bodyPr/>
        <a:lstStyle/>
        <a:p>
          <a:endParaRPr lang="en-US"/>
        </a:p>
      </dgm:t>
    </dgm:pt>
    <dgm:pt modelId="{DD27E31F-DD49-45B8-B797-203ABCA1BECB}" type="pres">
      <dgm:prSet presAssocID="{20CC1EEB-5FC6-4514-8F5E-98D31153087E}" presName="Name0" presStyleCnt="0">
        <dgm:presLayoutVars>
          <dgm:dir/>
          <dgm:animLvl val="lvl"/>
          <dgm:resizeHandles val="exact"/>
        </dgm:presLayoutVars>
      </dgm:prSet>
      <dgm:spPr/>
    </dgm:pt>
    <dgm:pt modelId="{4AE355B4-40EB-407F-8D59-6A27DD86580F}" type="pres">
      <dgm:prSet presAssocID="{0611EB28-F5CE-465F-9E78-0AC02411477D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481188F6-9B6C-4BA7-93E7-F2F6EF9FE49A}" type="pres">
      <dgm:prSet presAssocID="{C6F0905A-E556-4B65-8AED-77370AEBE19C}" presName="parTxOnlySpace" presStyleCnt="0"/>
      <dgm:spPr/>
    </dgm:pt>
    <dgm:pt modelId="{55BB113C-4AB0-4A48-A15A-56A96017F394}" type="pres">
      <dgm:prSet presAssocID="{61A04B19-3552-4EA2-A073-90AE43BBA2DB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FDE17C00-A221-4694-B9F0-1454A72706CC}" type="pres">
      <dgm:prSet presAssocID="{30E59B55-B485-4617-A880-71CB2074E091}" presName="parTxOnlySpace" presStyleCnt="0"/>
      <dgm:spPr/>
    </dgm:pt>
    <dgm:pt modelId="{CC848D86-1EDC-4C79-A26F-3F800B0A8481}" type="pres">
      <dgm:prSet presAssocID="{AFFAB3AB-B0EC-4AF9-A6D0-5F5FD29D10AC}" presName="parTxOnly" presStyleLbl="node1" presStyleIdx="2" presStyleCnt="3" custScaleX="109086">
        <dgm:presLayoutVars>
          <dgm:chMax val="0"/>
          <dgm:chPref val="0"/>
          <dgm:bulletEnabled val="1"/>
        </dgm:presLayoutVars>
      </dgm:prSet>
      <dgm:spPr/>
    </dgm:pt>
  </dgm:ptLst>
  <dgm:cxnLst>
    <dgm:cxn modelId="{2B754608-1D3D-4539-8258-C1D355A6DA72}" srcId="{20CC1EEB-5FC6-4514-8F5E-98D31153087E}" destId="{61A04B19-3552-4EA2-A073-90AE43BBA2DB}" srcOrd="1" destOrd="0" parTransId="{1C688676-7DC5-42FB-94EE-C17DCC8096C5}" sibTransId="{30E59B55-B485-4617-A880-71CB2074E091}"/>
    <dgm:cxn modelId="{796CC937-CBFA-4AD6-9E5B-88BEDD73964B}" type="presOf" srcId="{61A04B19-3552-4EA2-A073-90AE43BBA2DB}" destId="{55BB113C-4AB0-4A48-A15A-56A96017F394}" srcOrd="0" destOrd="0" presId="urn:microsoft.com/office/officeart/2005/8/layout/chevron1"/>
    <dgm:cxn modelId="{74668045-B920-4AA2-A571-9CE112A87EC6}" srcId="{20CC1EEB-5FC6-4514-8F5E-98D31153087E}" destId="{AFFAB3AB-B0EC-4AF9-A6D0-5F5FD29D10AC}" srcOrd="2" destOrd="0" parTransId="{1E2485A2-FC2A-4178-8C82-8D5CF3DF0DD2}" sibTransId="{9ADF8DAB-A36A-47C5-A86A-C15DFE49DDBD}"/>
    <dgm:cxn modelId="{4D69FF66-7CA3-4B86-B4A8-A155FD73646E}" type="presOf" srcId="{AFFAB3AB-B0EC-4AF9-A6D0-5F5FD29D10AC}" destId="{CC848D86-1EDC-4C79-A26F-3F800B0A8481}" srcOrd="0" destOrd="0" presId="urn:microsoft.com/office/officeart/2005/8/layout/chevron1"/>
    <dgm:cxn modelId="{851DE59A-6343-4064-8D6E-A145AD96F349}" type="presOf" srcId="{20CC1EEB-5FC6-4514-8F5E-98D31153087E}" destId="{DD27E31F-DD49-45B8-B797-203ABCA1BECB}" srcOrd="0" destOrd="0" presId="urn:microsoft.com/office/officeart/2005/8/layout/chevron1"/>
    <dgm:cxn modelId="{6F3657E1-5F7D-447A-A6ED-AFFC1D957B59}" type="presOf" srcId="{0611EB28-F5CE-465F-9E78-0AC02411477D}" destId="{4AE355B4-40EB-407F-8D59-6A27DD86580F}" srcOrd="0" destOrd="0" presId="urn:microsoft.com/office/officeart/2005/8/layout/chevron1"/>
    <dgm:cxn modelId="{FA3B53E9-592B-41AF-A2A9-4CE2A61690B7}" srcId="{20CC1EEB-5FC6-4514-8F5E-98D31153087E}" destId="{0611EB28-F5CE-465F-9E78-0AC02411477D}" srcOrd="0" destOrd="0" parTransId="{360867B1-7E32-4D6C-A642-51CC7765359E}" sibTransId="{C6F0905A-E556-4B65-8AED-77370AEBE19C}"/>
    <dgm:cxn modelId="{8C373115-DD21-4C17-91A1-27DB9C9DFD9B}" type="presParOf" srcId="{DD27E31F-DD49-45B8-B797-203ABCA1BECB}" destId="{4AE355B4-40EB-407F-8D59-6A27DD86580F}" srcOrd="0" destOrd="0" presId="urn:microsoft.com/office/officeart/2005/8/layout/chevron1"/>
    <dgm:cxn modelId="{27C48F82-1A32-4A12-9771-F23FC157D648}" type="presParOf" srcId="{DD27E31F-DD49-45B8-B797-203ABCA1BECB}" destId="{481188F6-9B6C-4BA7-93E7-F2F6EF9FE49A}" srcOrd="1" destOrd="0" presId="urn:microsoft.com/office/officeart/2005/8/layout/chevron1"/>
    <dgm:cxn modelId="{B695FFAF-22DC-430A-BFD6-04E9F40C8709}" type="presParOf" srcId="{DD27E31F-DD49-45B8-B797-203ABCA1BECB}" destId="{55BB113C-4AB0-4A48-A15A-56A96017F394}" srcOrd="2" destOrd="0" presId="urn:microsoft.com/office/officeart/2005/8/layout/chevron1"/>
    <dgm:cxn modelId="{EFA52F63-92C0-4926-8CDE-44C2ECD8A6A9}" type="presParOf" srcId="{DD27E31F-DD49-45B8-B797-203ABCA1BECB}" destId="{FDE17C00-A221-4694-B9F0-1454A72706CC}" srcOrd="3" destOrd="0" presId="urn:microsoft.com/office/officeart/2005/8/layout/chevron1"/>
    <dgm:cxn modelId="{128ECAE6-F150-49CB-9FA4-6007EF3B9A3B}" type="presParOf" srcId="{DD27E31F-DD49-45B8-B797-203ABCA1BECB}" destId="{CC848D86-1EDC-4C79-A26F-3F800B0A8481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E355B4-40EB-407F-8D59-6A27DD86580F}">
      <dsp:nvSpPr>
        <dsp:cNvPr id="0" name=""/>
        <dsp:cNvSpPr/>
      </dsp:nvSpPr>
      <dsp:spPr>
        <a:xfrm>
          <a:off x="1319" y="450000"/>
          <a:ext cx="1607716" cy="64308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/>
            <a:t>Ouverture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/>
            <a:t>18/3</a:t>
          </a:r>
          <a:endParaRPr lang="en-US" sz="1600" kern="1200" dirty="0"/>
        </a:p>
      </dsp:txBody>
      <dsp:txXfrm>
        <a:off x="322862" y="450000"/>
        <a:ext cx="964630" cy="643086"/>
      </dsp:txXfrm>
    </dsp:sp>
    <dsp:sp modelId="{55BB113C-4AB0-4A48-A15A-56A96017F394}">
      <dsp:nvSpPr>
        <dsp:cNvPr id="0" name=""/>
        <dsp:cNvSpPr/>
      </dsp:nvSpPr>
      <dsp:spPr>
        <a:xfrm>
          <a:off x="1448264" y="450000"/>
          <a:ext cx="1607716" cy="64308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/>
            <a:t>Dépôt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/>
            <a:t>30/5</a:t>
          </a:r>
          <a:endParaRPr lang="en-US" sz="1600" kern="1200" dirty="0"/>
        </a:p>
      </dsp:txBody>
      <dsp:txXfrm>
        <a:off x="1769807" y="450000"/>
        <a:ext cx="964630" cy="643086"/>
      </dsp:txXfrm>
    </dsp:sp>
    <dsp:sp modelId="{CC848D86-1EDC-4C79-A26F-3F800B0A8481}">
      <dsp:nvSpPr>
        <dsp:cNvPr id="0" name=""/>
        <dsp:cNvSpPr/>
      </dsp:nvSpPr>
      <dsp:spPr>
        <a:xfrm>
          <a:off x="2895209" y="450000"/>
          <a:ext cx="1607716" cy="643086"/>
        </a:xfrm>
        <a:prstGeom prst="chevron">
          <a:avLst/>
        </a:prstGeom>
        <a:solidFill>
          <a:schemeClr val="accent5">
            <a:lumMod val="40000"/>
            <a:lumOff val="6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/>
            <a:t>Mobilisation des communautés scientifiques</a:t>
          </a:r>
          <a:endParaRPr lang="en-US" sz="1100" kern="1200" dirty="0"/>
        </a:p>
      </dsp:txBody>
      <dsp:txXfrm>
        <a:off x="3216752" y="450000"/>
        <a:ext cx="964630" cy="64308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E355B4-40EB-407F-8D59-6A27DD86580F}">
      <dsp:nvSpPr>
        <dsp:cNvPr id="0" name=""/>
        <dsp:cNvSpPr/>
      </dsp:nvSpPr>
      <dsp:spPr>
        <a:xfrm>
          <a:off x="1397" y="460117"/>
          <a:ext cx="1557131" cy="622852"/>
        </a:xfrm>
        <a:prstGeom prst="chevron">
          <a:avLst/>
        </a:prstGeom>
        <a:solidFill>
          <a:schemeClr val="accent5">
            <a:lumMod val="40000"/>
            <a:lumOff val="6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>
              <a:solidFill>
                <a:prstClr val="white"/>
              </a:solidFill>
              <a:latin typeface="Aptos" panose="02110004020202020204"/>
              <a:ea typeface="+mn-ea"/>
              <a:cs typeface="+mn-cs"/>
            </a:rPr>
            <a:t>Mobilisation partenaires du consortium</a:t>
          </a:r>
          <a:endParaRPr lang="en-US" sz="1100" kern="1200" dirty="0">
            <a:solidFill>
              <a:prstClr val="white"/>
            </a:solidFill>
            <a:latin typeface="Aptos" panose="02110004020202020204"/>
            <a:ea typeface="+mn-ea"/>
            <a:cs typeface="+mn-cs"/>
          </a:endParaRPr>
        </a:p>
      </dsp:txBody>
      <dsp:txXfrm>
        <a:off x="312823" y="460117"/>
        <a:ext cx="934279" cy="622852"/>
      </dsp:txXfrm>
    </dsp:sp>
    <dsp:sp modelId="{55BB113C-4AB0-4A48-A15A-56A96017F394}">
      <dsp:nvSpPr>
        <dsp:cNvPr id="0" name=""/>
        <dsp:cNvSpPr/>
      </dsp:nvSpPr>
      <dsp:spPr>
        <a:xfrm>
          <a:off x="1402816" y="460117"/>
          <a:ext cx="1557131" cy="622852"/>
        </a:xfrm>
        <a:prstGeom prst="chevron">
          <a:avLst/>
        </a:prstGeom>
        <a:solidFill>
          <a:schemeClr val="accent5">
            <a:lumMod val="40000"/>
            <a:lumOff val="6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/>
            <a:t>Dépôt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/>
            <a:t>1/10</a:t>
          </a:r>
          <a:endParaRPr lang="en-US" sz="1600" kern="1200" dirty="0"/>
        </a:p>
      </dsp:txBody>
      <dsp:txXfrm>
        <a:off x="1714242" y="460117"/>
        <a:ext cx="934279" cy="622852"/>
      </dsp:txXfrm>
    </dsp:sp>
    <dsp:sp modelId="{CC848D86-1EDC-4C79-A26F-3F800B0A8481}">
      <dsp:nvSpPr>
        <dsp:cNvPr id="0" name=""/>
        <dsp:cNvSpPr/>
      </dsp:nvSpPr>
      <dsp:spPr>
        <a:xfrm>
          <a:off x="2804234" y="460117"/>
          <a:ext cx="1698612" cy="622852"/>
        </a:xfrm>
        <a:prstGeom prst="chevron">
          <a:avLst/>
        </a:prstGeom>
        <a:solidFill>
          <a:srgbClr val="00B05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/>
            <a:t>Lancement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01/1</a:t>
          </a:r>
          <a:endParaRPr lang="en-US" sz="1800" kern="1200" dirty="0"/>
        </a:p>
      </dsp:txBody>
      <dsp:txXfrm>
        <a:off x="3115660" y="460117"/>
        <a:ext cx="1075760" cy="6228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32E50C-DBD1-4A61-B40F-E0BFE4CDFA2E}" type="datetimeFigureOut">
              <a:rPr lang="fr-FR" smtClean="0"/>
              <a:t>13/06/2024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9425A6-5353-44E0-8AE8-CE386C6BAD7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56262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36346" y="1341340"/>
            <a:ext cx="6270922" cy="1573670"/>
          </a:xfrm>
        </p:spPr>
        <p:txBody>
          <a:bodyPr anchor="b">
            <a:noAutofit/>
          </a:bodyPr>
          <a:lstStyle>
            <a:lvl1pPr algn="ctr">
              <a:defRPr sz="5400" cap="all" baseline="0">
                <a:solidFill>
                  <a:schemeClr val="tx2"/>
                </a:solidFill>
              </a:defRPr>
            </a:lvl1pPr>
          </a:lstStyle>
          <a:p>
            <a:r>
              <a:rPr lang="fr-FR" dirty="0"/>
              <a:t>Modifiez le texte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009930" y="2967210"/>
            <a:ext cx="5123755" cy="81467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725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 dirty="0"/>
              <a:t>Modifier le texte des sous-titres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4840039"/>
            <a:ext cx="1205958" cy="30346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6/13/2024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1" y="4840039"/>
            <a:ext cx="5267533" cy="303461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4840039"/>
            <a:ext cx="1197219" cy="30346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‹N°›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564644" y="558352"/>
            <a:ext cx="8005588" cy="4012253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2032000"/>
              <a:ext cx="3275013" cy="4062140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rgbClr val="DC0814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rgbClr val="DC0814"/>
            </a:solidFill>
            <a:ln w="0">
              <a:noFill/>
              <a:prstDash val="solid"/>
              <a:round/>
              <a:headEnd/>
              <a:tailEnd/>
            </a:ln>
          </p:spPr>
        </p:sp>
      </p:grpSp>
      <p:pic>
        <p:nvPicPr>
          <p:cNvPr id="10" name="Image 9"/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4228907" y="4071409"/>
            <a:ext cx="685800" cy="685800"/>
          </a:xfrm>
          <a:prstGeom prst="rect">
            <a:avLst/>
          </a:prstGeom>
        </p:spPr>
      </p:pic>
      <p:pic>
        <p:nvPicPr>
          <p:cNvPr id="12" name="Espace réservé du contenu 3"/>
          <p:cNvPicPr>
            <a:picLocks noChangeAspect="1"/>
          </p:cNvPicPr>
          <p:nvPr/>
        </p:nvPicPr>
        <p:blipFill>
          <a:blip r:embed="rId3">
            <a:lum bright="70000" contrast="-70000"/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10067">
            <a:off x="7727194" y="173686"/>
            <a:ext cx="1272590" cy="1273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86296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36346" y="1341340"/>
            <a:ext cx="6270922" cy="1573670"/>
          </a:xfrm>
        </p:spPr>
        <p:txBody>
          <a:bodyPr anchor="b">
            <a:noAutofit/>
          </a:bodyPr>
          <a:lstStyle>
            <a:lvl1pPr algn="ctr">
              <a:defRPr sz="5400" cap="all" baseline="0">
                <a:solidFill>
                  <a:schemeClr val="tx2"/>
                </a:solidFill>
              </a:defRPr>
            </a:lvl1pPr>
          </a:lstStyle>
          <a:p>
            <a:r>
              <a:rPr lang="fr-FR" dirty="0"/>
              <a:t>Modifiez le texte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009930" y="2967210"/>
            <a:ext cx="5123755" cy="81467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725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 dirty="0"/>
              <a:t>Modifier le texte des sous-titres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4840039"/>
            <a:ext cx="1205958" cy="30346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6/13/2024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1" y="4840039"/>
            <a:ext cx="5267533" cy="303461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4840039"/>
            <a:ext cx="1197219" cy="30346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‹N°›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564644" y="558352"/>
            <a:ext cx="8005588" cy="4012253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2032000"/>
              <a:ext cx="3275013" cy="4062140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rgbClr val="DC0814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rgbClr val="DC0814"/>
            </a:solidFill>
            <a:ln w="0">
              <a:noFill/>
              <a:prstDash val="solid"/>
              <a:round/>
              <a:headEnd/>
              <a:tailEnd/>
            </a:ln>
          </p:spPr>
        </p:sp>
      </p:grpSp>
      <p:pic>
        <p:nvPicPr>
          <p:cNvPr id="10" name="Image 9"/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4228907" y="4071409"/>
            <a:ext cx="6858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33152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 13">
            <a:extLst>
              <a:ext uri="{FF2B5EF4-FFF2-40B4-BE49-F238E27FC236}">
                <a16:creationId xmlns:a16="http://schemas.microsoft.com/office/drawing/2014/main" id="{A1C4DC37-D636-FEC9-658F-B938DC6845B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189" y="1387743"/>
            <a:ext cx="8151470" cy="3631933"/>
          </a:xfrm>
          <a:prstGeom prst="rect">
            <a:avLst/>
          </a:prstGeom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4840039"/>
            <a:ext cx="1197219" cy="30346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F445DC1-8F0D-80A0-8A3F-5D5801844BB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343150" y="141685"/>
            <a:ext cx="5828699" cy="228719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3000"/>
            </a:lvl1pPr>
          </a:lstStyle>
          <a:p>
            <a:pPr lvl="0"/>
            <a:r>
              <a:rPr lang="fr-FR" altLang="fr-FR" noProof="0" dirty="0"/>
              <a:t>Modifiez le style du titre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843EF88E-8536-6792-E6CB-4BAA880957E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217959" y="4079081"/>
            <a:ext cx="4953890" cy="7810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0" indent="0" algn="ctr">
              <a:buFont typeface="Wingdings" pitchFamily="2" charset="2"/>
              <a:buNone/>
              <a:defRPr sz="1500" b="1">
                <a:solidFill>
                  <a:srgbClr val="B2B2B2"/>
                </a:solidFill>
              </a:defRPr>
            </a:lvl1pPr>
          </a:lstStyle>
          <a:p>
            <a:pPr lvl="0"/>
            <a:r>
              <a:rPr lang="fr-FR" altLang="fr-FR" noProof="0" dirty="0"/>
              <a:t>Modifiez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17598001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dirty="0"/>
              <a:t>Modifiez le texte du titre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6/13/2024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70174" y="4840039"/>
            <a:ext cx="4153625" cy="30346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47555" y="4840039"/>
            <a:ext cx="707438" cy="303461"/>
          </a:xfrm>
        </p:spPr>
        <p:txBody>
          <a:bodyPr/>
          <a:lstStyle/>
          <a:p>
            <a:fld id="{69E57DC2-970A-4B3E-BB1C-7A09969E49DF}" type="slidenum">
              <a:rPr lang="en-US" smtClean="0"/>
              <a:t>‹N°›</a:t>
            </a:fld>
            <a:endParaRPr lang="en-US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7792C41D-0DD3-1946-3753-0170596E370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8280133" y="4305970"/>
            <a:ext cx="685800" cy="685800"/>
          </a:xfrm>
          <a:prstGeom prst="rect">
            <a:avLst/>
          </a:prstGeo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BC58FF9A-BC0D-3C90-221F-EB920A127A1A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028700" y="1728259"/>
            <a:ext cx="7200900" cy="2686050"/>
          </a:xfrm>
          <a:prstGeom prst="rect">
            <a:avLst/>
          </a:prstGeom>
        </p:spPr>
        <p:txBody>
          <a:bodyPr/>
          <a:lstStyle>
            <a:lvl1pPr marL="288036" indent="-288036">
              <a:buFont typeface="Police système Courant"/>
              <a:buChar char="■"/>
              <a:defRPr b="1">
                <a:solidFill>
                  <a:srgbClr val="DC0814"/>
                </a:solidFill>
              </a:defRPr>
            </a:lvl1pPr>
            <a:lvl2pPr marL="654939" indent="-257175">
              <a:buClr>
                <a:srgbClr val="C00000"/>
              </a:buClr>
              <a:buFont typeface="Police système Courant"/>
              <a:buChar char="●"/>
              <a:defRPr i="0"/>
            </a:lvl2pPr>
            <a:lvl3pPr marL="954977" indent="-214313">
              <a:buClr>
                <a:srgbClr val="C00000"/>
              </a:buClr>
              <a:buFont typeface="Arial" panose="020B0604020202020204" pitchFamily="34" charset="0"/>
              <a:buChar char="•"/>
              <a:defRPr sz="1200" i="0"/>
            </a:lvl3pPr>
            <a:lvl4pPr marL="1297877" indent="-214313">
              <a:buClr>
                <a:srgbClr val="C00000"/>
              </a:buClr>
              <a:buFont typeface="Police système Courant"/>
              <a:buChar char="‣"/>
              <a:defRPr sz="1125" i="0" baseline="0"/>
            </a:lvl4pPr>
            <a:lvl5pPr marL="1426464" indent="0">
              <a:buClr>
                <a:srgbClr val="C00000"/>
              </a:buClr>
              <a:buFontTx/>
              <a:buNone/>
              <a:defRPr sz="1050" i="0"/>
            </a:lvl5pPr>
          </a:lstStyle>
          <a:p>
            <a:pPr lvl="0"/>
            <a:r>
              <a:rPr lang="fr-FR" dirty="0"/>
              <a:t>Premier niveau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1545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514350"/>
            <a:ext cx="7200900" cy="11144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1744873"/>
            <a:ext cx="3332988" cy="617934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25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3761" y="1755648"/>
            <a:ext cx="3332988" cy="617934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25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656AEBCB-9565-95CB-46FE-F050511483EC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1028700" y="2478904"/>
            <a:ext cx="3332988" cy="1921646"/>
          </a:xfrm>
          <a:prstGeom prst="rect">
            <a:avLst/>
          </a:prstGeom>
        </p:spPr>
        <p:txBody>
          <a:bodyPr/>
          <a:lstStyle>
            <a:lvl1pPr marL="288036" indent="-288036">
              <a:buFont typeface="Police système Courant"/>
              <a:buChar char="■"/>
              <a:defRPr b="1">
                <a:solidFill>
                  <a:srgbClr val="DC0814"/>
                </a:solidFill>
              </a:defRPr>
            </a:lvl1pPr>
            <a:lvl2pPr marL="654939" indent="-257175">
              <a:buClr>
                <a:srgbClr val="C00000"/>
              </a:buClr>
              <a:buFont typeface="Police système Courant"/>
              <a:buChar char="●"/>
              <a:defRPr i="0"/>
            </a:lvl2pPr>
            <a:lvl3pPr marL="954977" indent="-214313">
              <a:buClr>
                <a:srgbClr val="C00000"/>
              </a:buClr>
              <a:buFont typeface="Arial" panose="020B0604020202020204" pitchFamily="34" charset="0"/>
              <a:buChar char="•"/>
              <a:defRPr sz="1200" i="0"/>
            </a:lvl3pPr>
            <a:lvl4pPr marL="1297877" indent="-214313">
              <a:buClr>
                <a:srgbClr val="C00000"/>
              </a:buClr>
              <a:buFont typeface="Police système Courant"/>
              <a:buChar char="‣"/>
              <a:defRPr sz="1125" i="0" baseline="0"/>
            </a:lvl4pPr>
            <a:lvl5pPr marL="1426464" indent="0">
              <a:buClr>
                <a:srgbClr val="C00000"/>
              </a:buClr>
              <a:buFontTx/>
              <a:buNone/>
              <a:defRPr sz="1050" i="0"/>
            </a:lvl5pPr>
          </a:lstStyle>
          <a:p>
            <a:pPr lvl="0"/>
            <a:r>
              <a:rPr lang="fr-FR" dirty="0"/>
              <a:t>Premier niveau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79CF9ED-219F-F280-00FC-C440FCA86BCD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4893761" y="2478904"/>
            <a:ext cx="3332988" cy="1921646"/>
          </a:xfrm>
          <a:prstGeom prst="rect">
            <a:avLst/>
          </a:prstGeom>
        </p:spPr>
        <p:txBody>
          <a:bodyPr/>
          <a:lstStyle>
            <a:lvl1pPr marL="288036" indent="-288036">
              <a:buFont typeface="Police système Courant"/>
              <a:buChar char="■"/>
              <a:defRPr b="1">
                <a:solidFill>
                  <a:srgbClr val="DC0814"/>
                </a:solidFill>
              </a:defRPr>
            </a:lvl1pPr>
            <a:lvl2pPr marL="654939" indent="-257175">
              <a:buClr>
                <a:srgbClr val="C00000"/>
              </a:buClr>
              <a:buFont typeface="Police système Courant"/>
              <a:buChar char="●"/>
              <a:defRPr i="0"/>
            </a:lvl2pPr>
            <a:lvl3pPr marL="954977" indent="-214313">
              <a:buClr>
                <a:srgbClr val="C00000"/>
              </a:buClr>
              <a:buFont typeface="Arial" panose="020B0604020202020204" pitchFamily="34" charset="0"/>
              <a:buChar char="•"/>
              <a:defRPr sz="1200" i="0"/>
            </a:lvl3pPr>
            <a:lvl4pPr marL="1297877" indent="-214313">
              <a:buClr>
                <a:srgbClr val="C00000"/>
              </a:buClr>
              <a:buFont typeface="Police système Courant"/>
              <a:buChar char="‣"/>
              <a:defRPr sz="1125" i="0" baseline="0"/>
            </a:lvl4pPr>
            <a:lvl5pPr marL="1426464" indent="0">
              <a:buClr>
                <a:srgbClr val="C00000"/>
              </a:buClr>
              <a:buFontTx/>
              <a:buNone/>
              <a:defRPr sz="1050" i="0"/>
            </a:lvl5pPr>
          </a:lstStyle>
          <a:p>
            <a:pPr lvl="0"/>
            <a:r>
              <a:rPr lang="fr-FR" dirty="0"/>
              <a:t>Premier niveau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F3BF43-5001-A22F-64A7-1A47BCA75CE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42987" y="4840039"/>
            <a:ext cx="903429" cy="303461"/>
          </a:xfrm>
        </p:spPr>
        <p:txBody>
          <a:bodyPr/>
          <a:lstStyle/>
          <a:p>
            <a:fld id="{87DE6118-2437-4B30-8E3C-4D2BE6020583}" type="datetimeFigureOut">
              <a:rPr lang="en-US" smtClean="0"/>
              <a:t>6/13/2024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EAB663F-075E-480A-6974-849558500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70174" y="4840039"/>
            <a:ext cx="4153625" cy="30346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62448889-66EB-AF5F-3797-1AAC6873C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47555" y="4840039"/>
            <a:ext cx="707438" cy="303461"/>
          </a:xfrm>
        </p:spPr>
        <p:txBody>
          <a:bodyPr/>
          <a:lstStyle/>
          <a:p>
            <a:fld id="{69E57DC2-970A-4B3E-BB1C-7A09969E49DF}" type="slidenum">
              <a:rPr lang="en-US" smtClean="0"/>
              <a:t>‹N°›</a:t>
            </a:fld>
            <a:endParaRPr lang="en-US" dirty="0"/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F944EDB3-BBCA-3A52-A725-18C4FD8C989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8280133" y="4305970"/>
            <a:ext cx="6858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38085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6/13/2024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‹N°›</a:t>
            </a:fld>
            <a:endParaRPr lang="en-US" dirty="0"/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16066DC0-F1DF-8289-B94E-B31C8063966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42988" y="925436"/>
            <a:ext cx="2949178" cy="80248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 dirty="0"/>
              <a:t>Modifiez le texte </a:t>
            </a:r>
            <a:br>
              <a:rPr lang="fr-FR" dirty="0"/>
            </a:br>
            <a:r>
              <a:rPr lang="fr-FR" dirty="0"/>
              <a:t>du titre</a:t>
            </a:r>
          </a:p>
        </p:txBody>
      </p:sp>
      <p:sp>
        <p:nvSpPr>
          <p:cNvPr id="6" name="Espace réservé pour une image  2">
            <a:extLst>
              <a:ext uri="{FF2B5EF4-FFF2-40B4-BE49-F238E27FC236}">
                <a16:creationId xmlns:a16="http://schemas.microsoft.com/office/drawing/2014/main" id="{70D24D67-1935-BE34-0E40-7E07CE5D70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300537" y="925437"/>
            <a:ext cx="4001234" cy="365521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fr-FR" dirty="0"/>
          </a:p>
        </p:txBody>
      </p:sp>
      <p:sp>
        <p:nvSpPr>
          <p:cNvPr id="7" name="Espace réservé du texte 3">
            <a:extLst>
              <a:ext uri="{FF2B5EF4-FFF2-40B4-BE49-F238E27FC236}">
                <a16:creationId xmlns:a16="http://schemas.microsoft.com/office/drawing/2014/main" id="{F72F1419-14CA-F824-8A6A-3D2170D4F880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042988" y="1860605"/>
            <a:ext cx="2949178" cy="272600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dirty="0"/>
              <a:t>Cliquez pour modifier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1888645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282"/>
            <a:ext cx="3977640" cy="5143218"/>
          </a:xfrm>
          <a:prstGeom prst="rect">
            <a:avLst/>
          </a:prstGeom>
          <a:solidFill>
            <a:srgbClr val="DC08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42925" y="514350"/>
            <a:ext cx="2891790" cy="1618413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Modifiez le texte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542925" y="2142258"/>
            <a:ext cx="2891790" cy="225829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125"/>
              </a:spcAft>
              <a:buNone/>
              <a:defRPr sz="1200">
                <a:solidFill>
                  <a:schemeClr val="bg1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dirty="0"/>
              <a:t>Cliquez pour modifier le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4840039"/>
            <a:ext cx="903429" cy="30346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6/13/2024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4840039"/>
            <a:ext cx="1780256" cy="30346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4840039"/>
            <a:ext cx="1197219" cy="30346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‹N°›</a:t>
            </a:fld>
            <a:endParaRPr lang="en-US" dirty="0"/>
          </a:p>
        </p:txBody>
      </p:sp>
      <p:pic>
        <p:nvPicPr>
          <p:cNvPr id="10" name="Espace réservé du contenu 3"/>
          <p:cNvPicPr>
            <a:picLocks noChangeAspect="1"/>
          </p:cNvPicPr>
          <p:nvPr/>
        </p:nvPicPr>
        <p:blipFill>
          <a:blip r:embed="rId2">
            <a:lum bright="70000" contrast="-70000"/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10067">
            <a:off x="7240889" y="91174"/>
            <a:ext cx="1771683" cy="1772556"/>
          </a:xfrm>
          <a:prstGeom prst="rect">
            <a:avLst/>
          </a:prstGeo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E14A7E6D-ACE3-0797-0442-4475AA562B4C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677586" y="514350"/>
            <a:ext cx="3931988" cy="3886200"/>
          </a:xfrm>
          <a:prstGeom prst="rect">
            <a:avLst/>
          </a:prstGeom>
        </p:spPr>
        <p:txBody>
          <a:bodyPr/>
          <a:lstStyle>
            <a:lvl1pPr marL="288036" indent="-288036">
              <a:buFont typeface="Police système Courant"/>
              <a:buChar char="■"/>
              <a:defRPr b="1">
                <a:solidFill>
                  <a:srgbClr val="DC0814"/>
                </a:solidFill>
              </a:defRPr>
            </a:lvl1pPr>
            <a:lvl2pPr marL="654939" indent="-257175">
              <a:buClr>
                <a:srgbClr val="C00000"/>
              </a:buClr>
              <a:buFont typeface="Police système Courant"/>
              <a:buChar char="●"/>
              <a:defRPr i="0"/>
            </a:lvl2pPr>
            <a:lvl3pPr marL="954977" indent="-214313">
              <a:buClr>
                <a:srgbClr val="C00000"/>
              </a:buClr>
              <a:buFont typeface="Arial" panose="020B0604020202020204" pitchFamily="34" charset="0"/>
              <a:buChar char="•"/>
              <a:defRPr sz="1200" i="0"/>
            </a:lvl3pPr>
            <a:lvl4pPr marL="1297877" indent="-214313">
              <a:buClr>
                <a:srgbClr val="C00000"/>
              </a:buClr>
              <a:buFont typeface="Police système Courant"/>
              <a:buChar char="‣"/>
              <a:defRPr sz="1125" i="0" baseline="0"/>
            </a:lvl4pPr>
            <a:lvl5pPr marL="1426464" indent="0">
              <a:buClr>
                <a:srgbClr val="C00000"/>
              </a:buClr>
              <a:buFontTx/>
              <a:buNone/>
              <a:defRPr sz="1050" i="0"/>
            </a:lvl5pPr>
          </a:lstStyle>
          <a:p>
            <a:pPr lvl="0"/>
            <a:r>
              <a:rPr lang="fr-FR" dirty="0"/>
              <a:t>Premier niveau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23832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4840039"/>
            <a:ext cx="1197219" cy="30346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‹N°›</a:t>
            </a:fld>
            <a:endParaRPr lang="en-US" dirty="0"/>
          </a:p>
        </p:txBody>
      </p:sp>
      <p:pic>
        <p:nvPicPr>
          <p:cNvPr id="10" name="Espace réservé du contenu 3"/>
          <p:cNvPicPr>
            <a:picLocks noChangeAspect="1"/>
          </p:cNvPicPr>
          <p:nvPr/>
        </p:nvPicPr>
        <p:blipFill>
          <a:blip r:embed="rId2">
            <a:lum bright="70000" contrast="-70000"/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10067">
            <a:off x="7240889" y="91174"/>
            <a:ext cx="1771683" cy="1772556"/>
          </a:xfrm>
          <a:prstGeom prst="rect">
            <a:avLst/>
          </a:prstGeom>
        </p:spPr>
      </p:pic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42B5618F-F2E2-B3EF-F2B3-9BECBD2D0FA8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677586" y="514350"/>
            <a:ext cx="3931988" cy="3886200"/>
          </a:xfrm>
          <a:prstGeom prst="rect">
            <a:avLst/>
          </a:prstGeom>
        </p:spPr>
        <p:txBody>
          <a:bodyPr/>
          <a:lstStyle>
            <a:lvl1pPr marL="288036" indent="-288036">
              <a:buFont typeface="Police système Courant"/>
              <a:buChar char="■"/>
              <a:defRPr b="1">
                <a:solidFill>
                  <a:srgbClr val="DC0814"/>
                </a:solidFill>
              </a:defRPr>
            </a:lvl1pPr>
            <a:lvl2pPr marL="654939" indent="-257175">
              <a:buClr>
                <a:srgbClr val="C00000"/>
              </a:buClr>
              <a:buFont typeface="Police système Courant"/>
              <a:buChar char="●"/>
              <a:defRPr i="0"/>
            </a:lvl2pPr>
            <a:lvl3pPr marL="954977" indent="-214313">
              <a:buClr>
                <a:srgbClr val="C00000"/>
              </a:buClr>
              <a:buFont typeface="Arial" panose="020B0604020202020204" pitchFamily="34" charset="0"/>
              <a:buChar char="•"/>
              <a:defRPr sz="1200" i="0"/>
            </a:lvl3pPr>
            <a:lvl4pPr marL="1297877" indent="-214313">
              <a:buClr>
                <a:srgbClr val="C00000"/>
              </a:buClr>
              <a:buFont typeface="Police système Courant"/>
              <a:buChar char="‣"/>
              <a:defRPr sz="1125" i="0" baseline="0"/>
            </a:lvl4pPr>
            <a:lvl5pPr marL="1426464" indent="0">
              <a:buClr>
                <a:srgbClr val="C00000"/>
              </a:buClr>
              <a:buFontTx/>
              <a:buNone/>
              <a:defRPr sz="1050" i="0"/>
            </a:lvl5pPr>
          </a:lstStyle>
          <a:p>
            <a:pPr lvl="0"/>
            <a:r>
              <a:rPr lang="fr-FR" dirty="0"/>
              <a:t>Premier niveau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4" name="Espace réservé pour une image  2">
            <a:extLst>
              <a:ext uri="{FF2B5EF4-FFF2-40B4-BE49-F238E27FC236}">
                <a16:creationId xmlns:a16="http://schemas.microsoft.com/office/drawing/2014/main" id="{D9D6E82B-6DBA-416A-49B3-0251499BB5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0"/>
            <a:ext cx="4287741" cy="51435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187241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E9DB50D-1898-841B-4B82-62CE771DD41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42987" y="4840039"/>
            <a:ext cx="903429" cy="303461"/>
          </a:xfrm>
        </p:spPr>
        <p:txBody>
          <a:bodyPr/>
          <a:lstStyle/>
          <a:p>
            <a:fld id="{87DE6118-2437-4B30-8E3C-4D2BE6020583}" type="datetimeFigureOut">
              <a:rPr lang="en-US" smtClean="0"/>
              <a:t>6/13/2024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1713492-8589-2E2A-528E-F2A6DD208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70174" y="4840039"/>
            <a:ext cx="4153625" cy="30346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233401C-9A32-4960-ED21-9B9B6D23B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47555" y="4840039"/>
            <a:ext cx="707438" cy="303461"/>
          </a:xfrm>
        </p:spPr>
        <p:txBody>
          <a:bodyPr/>
          <a:lstStyle/>
          <a:p>
            <a:fld id="{69E57DC2-970A-4B3E-BB1C-7A09969E49DF}" type="slidenum">
              <a:rPr lang="en-US" smtClean="0"/>
              <a:t>‹N°›</a:t>
            </a:fld>
            <a:endParaRPr lang="en-US" dirty="0"/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357BB025-E303-4F98-669A-60DE8E826FB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8280133" y="4305970"/>
            <a:ext cx="6858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6712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6/13/2024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5053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E1A06-8754-4870-9E44-E39BADAD98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27F020-BBC3-49BB-91C2-5B2CBD64B3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7C0C22-EBDA-4130-87AE-CB28BC19B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02424-5DDB-4465-A379-DB9C9F1011E6}" type="datetime1">
              <a:rPr lang="en-US" smtClean="0"/>
              <a:t>6/13/2024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A419A8-07CA-4A4C-AEC2-C40D4D50A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FA7B86-E610-42EA-B4DC-C2F44778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‹N°›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8A7BA06D-B3FF-4E91-8639-B4569AE3AA23}"/>
              </a:ext>
            </a:extLst>
          </p:cNvPr>
          <p:cNvSpPr/>
          <p:nvPr/>
        </p:nvSpPr>
        <p:spPr>
          <a:xfrm>
            <a:off x="7656521" y="1"/>
            <a:ext cx="851300" cy="35849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Arc 7">
            <a:extLst>
              <a:ext uri="{FF2B5EF4-FFF2-40B4-BE49-F238E27FC236}">
                <a16:creationId xmlns:a16="http://schemas.microsoft.com/office/drawing/2014/main" id="{2B30C86D-5A07-48BC-9C9D-6F9A2DB1E9E1}"/>
              </a:ext>
            </a:extLst>
          </p:cNvPr>
          <p:cNvSpPr/>
          <p:nvPr/>
        </p:nvSpPr>
        <p:spPr>
          <a:xfrm rot="10800000" flipV="1">
            <a:off x="416783" y="798622"/>
            <a:ext cx="3062575" cy="3062575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05622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 13">
            <a:extLst>
              <a:ext uri="{FF2B5EF4-FFF2-40B4-BE49-F238E27FC236}">
                <a16:creationId xmlns:a16="http://schemas.microsoft.com/office/drawing/2014/main" id="{A1C4DC37-D636-FEC9-658F-B938DC6845B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189" y="1387743"/>
            <a:ext cx="8151470" cy="3631933"/>
          </a:xfrm>
          <a:prstGeom prst="rect">
            <a:avLst/>
          </a:prstGeom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4840039"/>
            <a:ext cx="1197219" cy="30346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F445DC1-8F0D-80A0-8A3F-5D5801844BB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343150" y="141685"/>
            <a:ext cx="5828699" cy="228719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3000"/>
            </a:lvl1pPr>
          </a:lstStyle>
          <a:p>
            <a:pPr lvl="0"/>
            <a:r>
              <a:rPr lang="fr-FR" altLang="fr-FR" noProof="0"/>
              <a:t>Modifiez le style du titre</a:t>
            </a:r>
            <a:endParaRPr lang="fr-FR" altLang="fr-FR" noProof="0" dirty="0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843EF88E-8536-6792-E6CB-4BAA880957E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217959" y="4079081"/>
            <a:ext cx="4953890" cy="7810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0" indent="0" algn="ctr">
              <a:buFont typeface="Wingdings" pitchFamily="2" charset="2"/>
              <a:buNone/>
              <a:defRPr sz="1500" b="1">
                <a:solidFill>
                  <a:srgbClr val="B2B2B2"/>
                </a:solidFill>
              </a:defRPr>
            </a:lvl1pPr>
          </a:lstStyle>
          <a:p>
            <a:pPr lvl="0"/>
            <a:r>
              <a:rPr lang="fr-FR" altLang="fr-FR" noProof="0"/>
              <a:t>Modifiez le style des sous-titres du masque</a:t>
            </a:r>
            <a:endParaRPr lang="fr-FR" altLang="fr-FR" noProof="0" dirty="0"/>
          </a:p>
        </p:txBody>
      </p:sp>
    </p:spTree>
    <p:extLst>
      <p:ext uri="{BB962C8B-B14F-4D97-AF65-F5344CB8AC3E}">
        <p14:creationId xmlns:p14="http://schemas.microsoft.com/office/powerpoint/2010/main" val="342637209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FF209-11EE-4A3F-9685-A155FECD0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47AF11-F208-4FDA-9E19-D6CA347213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69218"/>
            <a:ext cx="7886700" cy="28948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E82FA1-02B7-467E-9F16-D17814940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D5D48-E98D-464D-8AC8-B42A37448AEA}" type="datetime1">
              <a:rPr lang="en-US" smtClean="0"/>
              <a:t>6/13/2024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389247-FB8A-4494-859B-B3754B02A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CA5B62-3338-46A5-B381-A63B88CB0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‹N°›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23DA7759-3209-4FE2-96D1-4EEDD81E9EA0}"/>
              </a:ext>
            </a:extLst>
          </p:cNvPr>
          <p:cNvSpPr/>
          <p:nvPr/>
        </p:nvSpPr>
        <p:spPr>
          <a:xfrm>
            <a:off x="7870825" y="2"/>
            <a:ext cx="636996" cy="268251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1460DAD-8769-4C9F-9C8C-BB0443909D76}"/>
              </a:ext>
            </a:extLst>
          </p:cNvPr>
          <p:cNvSpPr/>
          <p:nvPr/>
        </p:nvSpPr>
        <p:spPr>
          <a:xfrm flipH="1">
            <a:off x="92652" y="4288429"/>
            <a:ext cx="1328707" cy="855071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8014694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4C0001-5D76-45A0-A9F4-7172BDDD5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1462C4-0E4B-4DB7-A8BF-FE55142760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A5F313-1240-47AE-A026-7F349292B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7F503-2B6D-40F8-86F3-1C63E36BB1EB}" type="datetime1">
              <a:rPr lang="en-US" smtClean="0"/>
              <a:t>6/13/2024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448158-6132-4335-B8E1-F6A896383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94C5B6-1598-48B4-9B3A-3078FDBE9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‹N°›</a:t>
            </a:fld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FEDBDD32-D3EE-4848-A112-BA814D4631CD}"/>
              </a:ext>
            </a:extLst>
          </p:cNvPr>
          <p:cNvSpPr/>
          <p:nvPr/>
        </p:nvSpPr>
        <p:spPr>
          <a:xfrm>
            <a:off x="7656521" y="1"/>
            <a:ext cx="851300" cy="35849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Arc 9">
            <a:extLst>
              <a:ext uri="{FF2B5EF4-FFF2-40B4-BE49-F238E27FC236}">
                <a16:creationId xmlns:a16="http://schemas.microsoft.com/office/drawing/2014/main" id="{61350361-843C-49D0-BD6A-ECDBA3842BA0}"/>
              </a:ext>
            </a:extLst>
          </p:cNvPr>
          <p:cNvSpPr/>
          <p:nvPr/>
        </p:nvSpPr>
        <p:spPr>
          <a:xfrm rot="10800000" flipV="1">
            <a:off x="416783" y="798622"/>
            <a:ext cx="3062575" cy="3062575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816933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BFD05-2CB2-4A7E-89E7-57615BA82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9532B8-D460-476D-816F-725E8D96C0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F7120F-70AF-4ED5-B364-3AA55C6B44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D8B65F-F709-469F-9961-4D01896CA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6EC1F-DB56-49A2-9957-9203B7E8BE69}" type="datetime1">
              <a:rPr lang="en-US" smtClean="0"/>
              <a:t>6/13/2024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81C6BC-B23D-48BC-AD44-654DDB8D0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00D60B-86A1-479D-BCE8-06D2C3DBC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‹N°›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B4EC5136-99DA-40B5-8F79-5C3A56D38BA1}"/>
              </a:ext>
            </a:extLst>
          </p:cNvPr>
          <p:cNvSpPr/>
          <p:nvPr/>
        </p:nvSpPr>
        <p:spPr>
          <a:xfrm rot="16200000">
            <a:off x="-291700" y="3630896"/>
            <a:ext cx="1303051" cy="719652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4F8FB775-26C4-41BA-837C-4478D48D2157}"/>
              </a:ext>
            </a:extLst>
          </p:cNvPr>
          <p:cNvSpPr/>
          <p:nvPr/>
        </p:nvSpPr>
        <p:spPr>
          <a:xfrm>
            <a:off x="7870825" y="2"/>
            <a:ext cx="636996" cy="268251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7464918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92983E-E761-4429-9203-7FE8B2DB6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21E9B7-62BE-49BA-AC6B-55250D6627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41A3FD-B90A-4C31-BD6B-581F9E2E0E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0D1D55-B722-4968-B171-AF3B462DDA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1085A8-02C2-4E7F-935E-5AEECBAD19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8A5018-8A77-40E8-B159-4894ECF22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777CE-38C3-48DC-903C-7B76FB62AC8C}" type="datetime1">
              <a:rPr lang="en-US" smtClean="0"/>
              <a:t>6/13/2024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AD79441-8908-4461-9FDD-BCE638837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D29F7D-B101-4950-A2C0-F350FB26D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‹N°›</a:t>
            </a:fld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62D7398-9A79-4B24-9C7D-F0DEED57C70B}"/>
              </a:ext>
            </a:extLst>
          </p:cNvPr>
          <p:cNvSpPr/>
          <p:nvPr/>
        </p:nvSpPr>
        <p:spPr>
          <a:xfrm rot="16200000">
            <a:off x="-291700" y="3630896"/>
            <a:ext cx="1303051" cy="719652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C07F28CD-1873-4E36-A064-2D25E0A85017}"/>
              </a:ext>
            </a:extLst>
          </p:cNvPr>
          <p:cNvSpPr/>
          <p:nvPr/>
        </p:nvSpPr>
        <p:spPr>
          <a:xfrm>
            <a:off x="7870825" y="2"/>
            <a:ext cx="636996" cy="268251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8939120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11BF3-02E8-4EB7-818E-652B82CF2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4D3190-B78C-42F1-9D62-F523886BB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13B4A-336C-4758-8BC6-A7FA5EFC295D}" type="datetime1">
              <a:rPr lang="en-US" smtClean="0"/>
              <a:t>6/13/2024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381C40-F9FC-4D58-8508-F0632DF5A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01CBCC-4CC2-49BD-B155-01E0F4D79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‹N°›</a:t>
            </a:fld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DC13EF9C-0B5A-4364-91AA-E5DD5B536E54}"/>
              </a:ext>
            </a:extLst>
          </p:cNvPr>
          <p:cNvSpPr/>
          <p:nvPr/>
        </p:nvSpPr>
        <p:spPr>
          <a:xfrm rot="16200000">
            <a:off x="-291700" y="3630896"/>
            <a:ext cx="1303051" cy="719652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8F674475-6327-490A-BD7F-084F5C07F2E4}"/>
              </a:ext>
            </a:extLst>
          </p:cNvPr>
          <p:cNvSpPr/>
          <p:nvPr/>
        </p:nvSpPr>
        <p:spPr>
          <a:xfrm>
            <a:off x="7870825" y="2"/>
            <a:ext cx="636996" cy="268251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2253447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024287-C9B9-48AC-8E4D-A282DE2F4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B4D58-6B6F-446A-98FB-1BF995DEEF2C}" type="datetime1">
              <a:rPr lang="en-US" smtClean="0"/>
              <a:t>6/13/2024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34C9A2-75A7-4164-B3B8-E6A9D60BA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BE73CE-2859-4D49-A9EC-26AF3FBDF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‹N°›</a:t>
            </a:fld>
            <a:endParaRPr lang="en-US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AA5ED585-FEBB-4DAD-84C0-97BEE6C360C3}"/>
              </a:ext>
            </a:extLst>
          </p:cNvPr>
          <p:cNvSpPr/>
          <p:nvPr/>
        </p:nvSpPr>
        <p:spPr>
          <a:xfrm rot="16200000">
            <a:off x="-291700" y="3630896"/>
            <a:ext cx="1303051" cy="719652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EF6AC352-A720-4DB3-87CA-A33B0607CA2F}"/>
              </a:ext>
            </a:extLst>
          </p:cNvPr>
          <p:cNvSpPr/>
          <p:nvPr/>
        </p:nvSpPr>
        <p:spPr>
          <a:xfrm>
            <a:off x="7870825" y="2"/>
            <a:ext cx="636996" cy="268251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0572679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FC812-4DB6-4F98-9404-29C191D3B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F0855E-0CD6-47DD-B648-4C84C783D7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50082B-17D7-4D61-8AEB-81517D85D2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A70783-FF31-4C4E-9196-EB169B209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354C3-33CD-4644-AA93-89B8270022C1}" type="datetime1">
              <a:rPr lang="en-US" smtClean="0"/>
              <a:t>6/13/2024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92E260-747D-40FD-A062-9DD5E6835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7E50A0-1E05-49C5-88C9-462677512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‹N°›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2C155C63-9F58-4422-B669-F97486280671}"/>
              </a:ext>
            </a:extLst>
          </p:cNvPr>
          <p:cNvSpPr/>
          <p:nvPr/>
        </p:nvSpPr>
        <p:spPr>
          <a:xfrm rot="16200000">
            <a:off x="-291700" y="3630896"/>
            <a:ext cx="1303051" cy="719652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385DBA62-0EDB-47AA-86C7-90463BC9B308}"/>
              </a:ext>
            </a:extLst>
          </p:cNvPr>
          <p:cNvSpPr/>
          <p:nvPr/>
        </p:nvSpPr>
        <p:spPr>
          <a:xfrm>
            <a:off x="7870825" y="2"/>
            <a:ext cx="636996" cy="268251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4148329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D7521-E43D-41D1-B458-26B20DC6DD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472CF2-2653-4B98-A416-D7A0A860EC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EF87F5-0B10-4AC7-9599-F088C5E796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A07CB7-0520-4D64-B76C-C31AC5578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11C70-FCF0-4630-8C68-1FDABB784228}" type="datetime1">
              <a:rPr lang="en-US" smtClean="0"/>
              <a:t>6/13/2024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EEB226-AD45-45DF-AAB5-5513AE732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E96AEB-9481-4CCE-B110-FEDD33483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‹N°›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6BA9707F-7BCE-464F-BF45-E216527084EE}"/>
              </a:ext>
            </a:extLst>
          </p:cNvPr>
          <p:cNvSpPr/>
          <p:nvPr/>
        </p:nvSpPr>
        <p:spPr>
          <a:xfrm rot="16200000">
            <a:off x="-291700" y="3630896"/>
            <a:ext cx="1303051" cy="719652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BC589723-2CC8-49D1-B4E1-36FECED6A2D7}"/>
              </a:ext>
            </a:extLst>
          </p:cNvPr>
          <p:cNvSpPr/>
          <p:nvPr/>
        </p:nvSpPr>
        <p:spPr>
          <a:xfrm>
            <a:off x="7870825" y="2"/>
            <a:ext cx="636996" cy="268251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6999760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F6E5D1-6D19-4E7F-9B4E-42326B771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D2A06C-F91A-4ADC-9CD2-61F0A4D7EE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43AA9A-2280-4F63-8B3D-20742AE69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90BCD-DB3F-431C-9FE1-995BAF4EB446}" type="datetime1">
              <a:rPr lang="en-US" smtClean="0"/>
              <a:t>6/13/2024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0D986B-E58E-43B6-8A80-FFA9D8F74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140D36-2E71-4F27-967F-7A3E4C6EE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‹N°›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C1609904-5327-4D2C-A445-B270A00F3B5F}"/>
              </a:ext>
            </a:extLst>
          </p:cNvPr>
          <p:cNvSpPr/>
          <p:nvPr/>
        </p:nvSpPr>
        <p:spPr>
          <a:xfrm rot="16200000">
            <a:off x="-291700" y="3630896"/>
            <a:ext cx="1303051" cy="719652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30FC7BEC-08C5-4D95-9C84-B48BC8AD1C94}"/>
              </a:ext>
            </a:extLst>
          </p:cNvPr>
          <p:cNvSpPr/>
          <p:nvPr/>
        </p:nvSpPr>
        <p:spPr>
          <a:xfrm>
            <a:off x="7870825" y="2"/>
            <a:ext cx="636996" cy="268251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5278651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1FEA3D-0C7F-45CD-B6A0-942F707B36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8B8A12-BCE6-4D03-A637-1DEC8924BE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9755-9FF4-428A-AEB7-1A6477466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0120-CDC6-4EF8-8CF3-88EB092DFDD9}" type="datetime1">
              <a:rPr lang="en-US" smtClean="0"/>
              <a:t>6/13/2024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141836-11E2-49FD-877D-53B74514A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D24C42-4B05-4EEF-BE14-29041EC9C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‹N°›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5BADDEB1-F604-408B-B02A-A2814606E6AF}"/>
              </a:ext>
            </a:extLst>
          </p:cNvPr>
          <p:cNvSpPr/>
          <p:nvPr/>
        </p:nvSpPr>
        <p:spPr>
          <a:xfrm rot="16200000">
            <a:off x="-291700" y="3630896"/>
            <a:ext cx="1303051" cy="719652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D8DF7987-332F-4D6C-81C3-990F39C76C96}"/>
              </a:ext>
            </a:extLst>
          </p:cNvPr>
          <p:cNvSpPr/>
          <p:nvPr/>
        </p:nvSpPr>
        <p:spPr>
          <a:xfrm>
            <a:off x="7870825" y="2"/>
            <a:ext cx="636996" cy="268251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42228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dirty="0"/>
              <a:t>Modifiez le texte du titre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6/13/2024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70174" y="4840039"/>
            <a:ext cx="4153625" cy="30346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47555" y="4840039"/>
            <a:ext cx="707438" cy="303461"/>
          </a:xfrm>
        </p:spPr>
        <p:txBody>
          <a:bodyPr/>
          <a:lstStyle/>
          <a:p>
            <a:fld id="{69E57DC2-970A-4B3E-BB1C-7A09969E49DF}" type="slidenum">
              <a:rPr lang="en-US" smtClean="0"/>
              <a:t>‹N°›</a:t>
            </a:fld>
            <a:endParaRPr lang="en-US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7792C41D-0DD3-1946-3753-0170596E370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8280133" y="4305970"/>
            <a:ext cx="685800" cy="685800"/>
          </a:xfrm>
          <a:prstGeom prst="rect">
            <a:avLst/>
          </a:prstGeo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BC58FF9A-BC0D-3C90-221F-EB920A127A1A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028700" y="1728259"/>
            <a:ext cx="7200900" cy="2686050"/>
          </a:xfrm>
          <a:prstGeom prst="rect">
            <a:avLst/>
          </a:prstGeom>
        </p:spPr>
        <p:txBody>
          <a:bodyPr/>
          <a:lstStyle>
            <a:lvl1pPr marL="288036" indent="-288036">
              <a:buFont typeface="Police système Courant"/>
              <a:buChar char="■"/>
              <a:defRPr b="1">
                <a:solidFill>
                  <a:srgbClr val="DC0814"/>
                </a:solidFill>
              </a:defRPr>
            </a:lvl1pPr>
            <a:lvl2pPr marL="654939" indent="-257175">
              <a:buClr>
                <a:srgbClr val="C00000"/>
              </a:buClr>
              <a:buFont typeface="Police système Courant"/>
              <a:buChar char="●"/>
              <a:defRPr i="0"/>
            </a:lvl2pPr>
            <a:lvl3pPr marL="954977" indent="-214313">
              <a:buClr>
                <a:srgbClr val="C00000"/>
              </a:buClr>
              <a:buFont typeface="Arial" panose="020B0604020202020204" pitchFamily="34" charset="0"/>
              <a:buChar char="•"/>
              <a:defRPr sz="1200" i="0"/>
            </a:lvl3pPr>
            <a:lvl4pPr marL="1297877" indent="-214313">
              <a:buClr>
                <a:srgbClr val="C00000"/>
              </a:buClr>
              <a:buFont typeface="Police système Courant"/>
              <a:buChar char="‣"/>
              <a:defRPr sz="1125" i="0" baseline="0"/>
            </a:lvl4pPr>
            <a:lvl5pPr marL="1426464" indent="0">
              <a:buClr>
                <a:srgbClr val="C00000"/>
              </a:buClr>
              <a:buFontTx/>
              <a:buNone/>
              <a:defRPr sz="1050" i="0"/>
            </a:lvl5pPr>
          </a:lstStyle>
          <a:p>
            <a:pPr lvl="0"/>
            <a:r>
              <a:rPr lang="fr-FR" dirty="0"/>
              <a:t>Premier niveau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160220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DAA05E0-D7D9-6267-0142-65C2D24551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492CB08-382A-03B0-6A32-2036BAC3B5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EF04A9-E5C6-74B9-0A29-70E94B7857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24586-8E7D-43B0-A246-3C1A82963FBC}" type="datetimeFigureOut">
              <a:rPr lang="en-US" smtClean="0"/>
              <a:t>6/13/2024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872867B-3C03-7A66-C86F-5A332666CD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998D290-7697-B53D-164D-BB25C935E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A3AFC-7889-4C5B-BB40-19DAEBBC961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0430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9395643-FA3C-74E3-C0B4-BE1396E9F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6CD4588-96CF-8137-40F8-62B54D84F6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91B08E6-1587-FCEB-C8D2-A211680CC7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24586-8E7D-43B0-A246-3C1A82963FBC}" type="datetimeFigureOut">
              <a:rPr lang="en-US" smtClean="0"/>
              <a:t>6/13/2024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10EF129-07D4-B806-B370-65ABBA374E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7C08E76-0CC1-6077-0652-264FD1D8FF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A3AFC-7889-4C5B-BB40-19DAEBBC961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77107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00CB19C-E265-A416-A23E-B96C02F05C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D04244E-AA25-C55B-5E89-D07F52C9E4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A61E6FE-6F86-BF95-CA57-6D9C5AB4C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24586-8E7D-43B0-A246-3C1A82963FBC}" type="datetimeFigureOut">
              <a:rPr lang="en-US" smtClean="0"/>
              <a:t>6/13/2024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E38620A-80DA-6AFC-B43B-282DEBECD8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4ED8A84-142C-A5AE-9918-F32D7FE31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A3AFC-7889-4C5B-BB40-19DAEBBC961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35101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B2CCE2-E14C-1A1C-FAE6-93EEFF1D90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4B5CA43-AA91-8312-87FE-1295B859CF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BC412CB-734C-4AAA-EAE5-68812DA450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3A3DE1A-E525-2BFA-4606-5930AAFA35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24586-8E7D-43B0-A246-3C1A82963FBC}" type="datetimeFigureOut">
              <a:rPr lang="en-US" smtClean="0"/>
              <a:t>6/13/2024</a:t>
            </a:fld>
            <a:endParaRPr lang="en-US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37206D9-6F7C-377B-F541-AEBA2130A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6E885B8-4EDB-A4D2-306D-1A7CD2110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A3AFC-7889-4C5B-BB40-19DAEBBC961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68634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4A10DC4-3467-1B35-9E12-7F0892D0DA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F80B851-7D20-18F4-3BA4-0F74DAEE48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426FAF3-B786-908C-874B-5211E53EA8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7D82759-A564-9810-92D2-47C2D9C76A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F60A271-DE55-F67C-74B9-E84C5EC10D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BF821C33-CDF4-1F9E-3468-A98C684B3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24586-8E7D-43B0-A246-3C1A82963FBC}" type="datetimeFigureOut">
              <a:rPr lang="en-US" smtClean="0"/>
              <a:t>6/13/2024</a:t>
            </a:fld>
            <a:endParaRPr lang="en-US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9140037E-FB5F-88B2-D088-7E26DF8C8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823B4B63-146E-394C-8251-53ADCE7383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A3AFC-7889-4C5B-BB40-19DAEBBC961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91750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931335E-ED94-24A2-42EA-98DBB52416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7922487-AEB8-A9EA-E574-CE2ACFAC63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24586-8E7D-43B0-A246-3C1A82963FBC}" type="datetimeFigureOut">
              <a:rPr lang="en-US" smtClean="0"/>
              <a:t>6/13/2024</a:t>
            </a:fld>
            <a:endParaRPr lang="en-US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6C38B1E-AF23-0A12-5D1F-3350E5982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F99807F-0BB8-D6BE-7DC1-9610D87E9B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A3AFC-7889-4C5B-BB40-19DAEBBC961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95584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D43DEE82-BD22-168B-2888-13E834B91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24586-8E7D-43B0-A246-3C1A82963FBC}" type="datetimeFigureOut">
              <a:rPr lang="en-US" smtClean="0"/>
              <a:t>6/13/2024</a:t>
            </a:fld>
            <a:endParaRPr lang="en-US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1378003-A095-986D-AC57-84F2018B0B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979688C-4325-7101-9FE5-DC3783D75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A3AFC-7889-4C5B-BB40-19DAEBBC961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3987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429A24-71A1-1672-ABE4-7D63A3EC89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380ED8F-9A1C-C6BC-FAD6-2DDEBBAA73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FA72D75-CD55-F122-036E-EAB6107AF4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255A4CD-C2F3-4BE7-60F1-4951E6246B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24586-8E7D-43B0-A246-3C1A82963FBC}" type="datetimeFigureOut">
              <a:rPr lang="en-US" smtClean="0"/>
              <a:t>6/13/2024</a:t>
            </a:fld>
            <a:endParaRPr lang="en-US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E28514C-7D27-CB4A-156A-24B80B72DD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2AFC8F9-365E-1E3B-38EA-959755EEC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A3AFC-7889-4C5B-BB40-19DAEBBC961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99364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4C6D608-2BD2-21DE-0CDC-28FDD14F98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AB541AA-F0F6-C3C0-DE38-1059729005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D0D8EDF-7517-A1C8-E8E8-23DEBD0F09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658693E-2D15-03F6-1FF4-7A61E7209B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24586-8E7D-43B0-A246-3C1A82963FBC}" type="datetimeFigureOut">
              <a:rPr lang="en-US" smtClean="0"/>
              <a:t>6/13/2024</a:t>
            </a:fld>
            <a:endParaRPr lang="en-US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A107E29-3580-9753-C651-90F52399A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210A6EF-684C-01D9-0C1F-48A89655C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A3AFC-7889-4C5B-BB40-19DAEBBC961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92642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9F04604-2F2E-1559-45A6-8901C4B75B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DC471D2-091E-2C90-03DA-02BA204EF6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70DB401-B724-F035-BA83-D35CF71EAA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24586-8E7D-43B0-A246-3C1A82963FBC}" type="datetimeFigureOut">
              <a:rPr lang="en-US" smtClean="0"/>
              <a:t>6/13/2024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450C8F2-E0C6-0C48-38D3-35F9F0AD1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FE4B119-12A9-450D-88C6-F6244D3FA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A3AFC-7889-4C5B-BB40-19DAEBBC961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428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514350"/>
            <a:ext cx="7200900" cy="11144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1744873"/>
            <a:ext cx="3332988" cy="617934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25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3761" y="1755648"/>
            <a:ext cx="3332988" cy="617934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25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656AEBCB-9565-95CB-46FE-F050511483EC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1028700" y="2478904"/>
            <a:ext cx="3332988" cy="1921646"/>
          </a:xfrm>
          <a:prstGeom prst="rect">
            <a:avLst/>
          </a:prstGeom>
        </p:spPr>
        <p:txBody>
          <a:bodyPr/>
          <a:lstStyle>
            <a:lvl1pPr marL="288036" indent="-288036">
              <a:buFont typeface="Police système Courant"/>
              <a:buChar char="■"/>
              <a:defRPr b="1">
                <a:solidFill>
                  <a:srgbClr val="DC0814"/>
                </a:solidFill>
              </a:defRPr>
            </a:lvl1pPr>
            <a:lvl2pPr marL="654939" indent="-257175">
              <a:buClr>
                <a:srgbClr val="C00000"/>
              </a:buClr>
              <a:buFont typeface="Police système Courant"/>
              <a:buChar char="●"/>
              <a:defRPr i="0"/>
            </a:lvl2pPr>
            <a:lvl3pPr marL="954977" indent="-214313">
              <a:buClr>
                <a:srgbClr val="C00000"/>
              </a:buClr>
              <a:buFont typeface="Arial" panose="020B0604020202020204" pitchFamily="34" charset="0"/>
              <a:buChar char="•"/>
              <a:defRPr sz="1200" i="0"/>
            </a:lvl3pPr>
            <a:lvl4pPr marL="1297877" indent="-214313">
              <a:buClr>
                <a:srgbClr val="C00000"/>
              </a:buClr>
              <a:buFont typeface="Police système Courant"/>
              <a:buChar char="‣"/>
              <a:defRPr sz="1125" i="0" baseline="0"/>
            </a:lvl4pPr>
            <a:lvl5pPr marL="1426464" indent="0">
              <a:buClr>
                <a:srgbClr val="C00000"/>
              </a:buClr>
              <a:buFontTx/>
              <a:buNone/>
              <a:defRPr sz="1050" i="0"/>
            </a:lvl5pPr>
          </a:lstStyle>
          <a:p>
            <a:pPr lvl="0"/>
            <a:r>
              <a:rPr lang="fr-FR" dirty="0"/>
              <a:t>Premier niveau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79CF9ED-219F-F280-00FC-C440FCA86BCD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4893761" y="2478904"/>
            <a:ext cx="3332988" cy="1921646"/>
          </a:xfrm>
          <a:prstGeom prst="rect">
            <a:avLst/>
          </a:prstGeom>
        </p:spPr>
        <p:txBody>
          <a:bodyPr/>
          <a:lstStyle>
            <a:lvl1pPr marL="288036" indent="-288036">
              <a:buFont typeface="Police système Courant"/>
              <a:buChar char="■"/>
              <a:defRPr b="1">
                <a:solidFill>
                  <a:srgbClr val="DC0814"/>
                </a:solidFill>
              </a:defRPr>
            </a:lvl1pPr>
            <a:lvl2pPr marL="654939" indent="-257175">
              <a:buClr>
                <a:srgbClr val="C00000"/>
              </a:buClr>
              <a:buFont typeface="Police système Courant"/>
              <a:buChar char="●"/>
              <a:defRPr i="0"/>
            </a:lvl2pPr>
            <a:lvl3pPr marL="954977" indent="-214313">
              <a:buClr>
                <a:srgbClr val="C00000"/>
              </a:buClr>
              <a:buFont typeface="Arial" panose="020B0604020202020204" pitchFamily="34" charset="0"/>
              <a:buChar char="•"/>
              <a:defRPr sz="1200" i="0"/>
            </a:lvl3pPr>
            <a:lvl4pPr marL="1297877" indent="-214313">
              <a:buClr>
                <a:srgbClr val="C00000"/>
              </a:buClr>
              <a:buFont typeface="Police système Courant"/>
              <a:buChar char="‣"/>
              <a:defRPr sz="1125" i="0" baseline="0"/>
            </a:lvl4pPr>
            <a:lvl5pPr marL="1426464" indent="0">
              <a:buClr>
                <a:srgbClr val="C00000"/>
              </a:buClr>
              <a:buFontTx/>
              <a:buNone/>
              <a:defRPr sz="1050" i="0"/>
            </a:lvl5pPr>
          </a:lstStyle>
          <a:p>
            <a:pPr lvl="0"/>
            <a:r>
              <a:rPr lang="fr-FR" dirty="0"/>
              <a:t>Premier niveau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F3BF43-5001-A22F-64A7-1A47BCA75CE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42987" y="4840039"/>
            <a:ext cx="903429" cy="303461"/>
          </a:xfrm>
        </p:spPr>
        <p:txBody>
          <a:bodyPr/>
          <a:lstStyle/>
          <a:p>
            <a:fld id="{87DE6118-2437-4B30-8E3C-4D2BE6020583}" type="datetimeFigureOut">
              <a:rPr lang="en-US" smtClean="0"/>
              <a:t>6/13/2024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EAB663F-075E-480A-6974-849558500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70174" y="4840039"/>
            <a:ext cx="4153625" cy="30346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62448889-66EB-AF5F-3797-1AAC6873C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47555" y="4840039"/>
            <a:ext cx="707438" cy="303461"/>
          </a:xfrm>
        </p:spPr>
        <p:txBody>
          <a:bodyPr/>
          <a:lstStyle/>
          <a:p>
            <a:fld id="{69E57DC2-970A-4B3E-BB1C-7A09969E49DF}" type="slidenum">
              <a:rPr lang="en-US" smtClean="0"/>
              <a:t>‹N°›</a:t>
            </a:fld>
            <a:endParaRPr lang="en-US" dirty="0"/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F944EDB3-BBCA-3A52-A725-18C4FD8C989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8280133" y="4305970"/>
            <a:ext cx="6858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583736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5E6D7C14-C176-C050-4E1E-C7010D4617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8E4C3F1-7FA8-BDAC-978B-B5BE846531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866410A-FF62-A98E-43EA-43656C750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24586-8E7D-43B0-A246-3C1A82963FBC}" type="datetimeFigureOut">
              <a:rPr lang="en-US" smtClean="0"/>
              <a:t>6/13/2024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B45C514-C054-4597-74AA-556C20B3ED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6D58930-FAA2-74B8-3A95-29DDB87B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A3AFC-7889-4C5B-BB40-19DAEBBC961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2327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6/13/2024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‹N°›</a:t>
            </a:fld>
            <a:endParaRPr lang="en-US" dirty="0"/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16066DC0-F1DF-8289-B94E-B31C8063966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42988" y="925436"/>
            <a:ext cx="2949178" cy="80248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 dirty="0"/>
              <a:t>Modifiez le texte </a:t>
            </a:r>
            <a:br>
              <a:rPr lang="fr-FR" dirty="0"/>
            </a:br>
            <a:r>
              <a:rPr lang="fr-FR" dirty="0"/>
              <a:t>du titre</a:t>
            </a:r>
          </a:p>
        </p:txBody>
      </p:sp>
      <p:sp>
        <p:nvSpPr>
          <p:cNvPr id="6" name="Espace réservé pour une image  2">
            <a:extLst>
              <a:ext uri="{FF2B5EF4-FFF2-40B4-BE49-F238E27FC236}">
                <a16:creationId xmlns:a16="http://schemas.microsoft.com/office/drawing/2014/main" id="{70D24D67-1935-BE34-0E40-7E07CE5D70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300537" y="925437"/>
            <a:ext cx="4001234" cy="365521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fr-FR" dirty="0"/>
          </a:p>
        </p:txBody>
      </p:sp>
      <p:sp>
        <p:nvSpPr>
          <p:cNvPr id="7" name="Espace réservé du texte 3">
            <a:extLst>
              <a:ext uri="{FF2B5EF4-FFF2-40B4-BE49-F238E27FC236}">
                <a16:creationId xmlns:a16="http://schemas.microsoft.com/office/drawing/2014/main" id="{F72F1419-14CA-F824-8A6A-3D2170D4F880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042988" y="1860605"/>
            <a:ext cx="2949178" cy="272600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dirty="0"/>
              <a:t>Cliquez pour modifier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440189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282"/>
            <a:ext cx="3977640" cy="5143218"/>
          </a:xfrm>
          <a:prstGeom prst="rect">
            <a:avLst/>
          </a:prstGeom>
          <a:solidFill>
            <a:srgbClr val="DC08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42925" y="514350"/>
            <a:ext cx="2891790" cy="1618413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Modifiez le texte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542925" y="2142258"/>
            <a:ext cx="2891790" cy="225829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125"/>
              </a:spcAft>
              <a:buNone/>
              <a:defRPr sz="1200">
                <a:solidFill>
                  <a:schemeClr val="bg1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dirty="0"/>
              <a:t>Cliquez pour modifier le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4840039"/>
            <a:ext cx="903429" cy="30346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6/13/2024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4840039"/>
            <a:ext cx="1780256" cy="30346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4840039"/>
            <a:ext cx="1197219" cy="30346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‹N°›</a:t>
            </a:fld>
            <a:endParaRPr lang="en-US" dirty="0"/>
          </a:p>
        </p:txBody>
      </p:sp>
      <p:pic>
        <p:nvPicPr>
          <p:cNvPr id="10" name="Espace réservé du contenu 3"/>
          <p:cNvPicPr>
            <a:picLocks noChangeAspect="1"/>
          </p:cNvPicPr>
          <p:nvPr/>
        </p:nvPicPr>
        <p:blipFill>
          <a:blip r:embed="rId2">
            <a:lum bright="70000" contrast="-70000"/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10067">
            <a:off x="7240889" y="91174"/>
            <a:ext cx="1771683" cy="1772556"/>
          </a:xfrm>
          <a:prstGeom prst="rect">
            <a:avLst/>
          </a:prstGeo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E14A7E6D-ACE3-0797-0442-4475AA562B4C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677586" y="514350"/>
            <a:ext cx="3931988" cy="3886200"/>
          </a:xfrm>
          <a:prstGeom prst="rect">
            <a:avLst/>
          </a:prstGeom>
        </p:spPr>
        <p:txBody>
          <a:bodyPr/>
          <a:lstStyle>
            <a:lvl1pPr marL="288036" indent="-288036">
              <a:buFont typeface="Police système Courant"/>
              <a:buChar char="■"/>
              <a:defRPr b="1">
                <a:solidFill>
                  <a:srgbClr val="DC0814"/>
                </a:solidFill>
              </a:defRPr>
            </a:lvl1pPr>
            <a:lvl2pPr marL="654939" indent="-257175">
              <a:buClr>
                <a:srgbClr val="C00000"/>
              </a:buClr>
              <a:buFont typeface="Police système Courant"/>
              <a:buChar char="●"/>
              <a:defRPr i="0"/>
            </a:lvl2pPr>
            <a:lvl3pPr marL="954977" indent="-214313">
              <a:buClr>
                <a:srgbClr val="C00000"/>
              </a:buClr>
              <a:buFont typeface="Arial" panose="020B0604020202020204" pitchFamily="34" charset="0"/>
              <a:buChar char="•"/>
              <a:defRPr sz="1200" i="0"/>
            </a:lvl3pPr>
            <a:lvl4pPr marL="1297877" indent="-214313">
              <a:buClr>
                <a:srgbClr val="C00000"/>
              </a:buClr>
              <a:buFont typeface="Police système Courant"/>
              <a:buChar char="‣"/>
              <a:defRPr sz="1125" i="0" baseline="0"/>
            </a:lvl4pPr>
            <a:lvl5pPr marL="1426464" indent="0">
              <a:buClr>
                <a:srgbClr val="C00000"/>
              </a:buClr>
              <a:buFontTx/>
              <a:buNone/>
              <a:defRPr sz="1050" i="0"/>
            </a:lvl5pPr>
          </a:lstStyle>
          <a:p>
            <a:pPr lvl="0"/>
            <a:r>
              <a:rPr lang="fr-FR" dirty="0"/>
              <a:t>Premier niveau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9908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4840039"/>
            <a:ext cx="1197219" cy="30346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‹N°›</a:t>
            </a:fld>
            <a:endParaRPr lang="en-US" dirty="0"/>
          </a:p>
        </p:txBody>
      </p:sp>
      <p:pic>
        <p:nvPicPr>
          <p:cNvPr id="10" name="Espace réservé du contenu 3"/>
          <p:cNvPicPr>
            <a:picLocks noChangeAspect="1"/>
          </p:cNvPicPr>
          <p:nvPr/>
        </p:nvPicPr>
        <p:blipFill>
          <a:blip r:embed="rId2">
            <a:lum bright="70000" contrast="-70000"/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10067">
            <a:off x="7240889" y="91174"/>
            <a:ext cx="1771683" cy="1772556"/>
          </a:xfrm>
          <a:prstGeom prst="rect">
            <a:avLst/>
          </a:prstGeom>
        </p:spPr>
      </p:pic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42B5618F-F2E2-B3EF-F2B3-9BECBD2D0FA8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677586" y="514350"/>
            <a:ext cx="3931988" cy="3886200"/>
          </a:xfrm>
          <a:prstGeom prst="rect">
            <a:avLst/>
          </a:prstGeom>
        </p:spPr>
        <p:txBody>
          <a:bodyPr/>
          <a:lstStyle>
            <a:lvl1pPr marL="288036" indent="-288036">
              <a:buFont typeface="Police système Courant"/>
              <a:buChar char="■"/>
              <a:defRPr b="1">
                <a:solidFill>
                  <a:srgbClr val="DC0814"/>
                </a:solidFill>
              </a:defRPr>
            </a:lvl1pPr>
            <a:lvl2pPr marL="654939" indent="-257175">
              <a:buClr>
                <a:srgbClr val="C00000"/>
              </a:buClr>
              <a:buFont typeface="Police système Courant"/>
              <a:buChar char="●"/>
              <a:defRPr i="0"/>
            </a:lvl2pPr>
            <a:lvl3pPr marL="954977" indent="-214313">
              <a:buClr>
                <a:srgbClr val="C00000"/>
              </a:buClr>
              <a:buFont typeface="Arial" panose="020B0604020202020204" pitchFamily="34" charset="0"/>
              <a:buChar char="•"/>
              <a:defRPr sz="1200" i="0"/>
            </a:lvl3pPr>
            <a:lvl4pPr marL="1297877" indent="-214313">
              <a:buClr>
                <a:srgbClr val="C00000"/>
              </a:buClr>
              <a:buFont typeface="Police système Courant"/>
              <a:buChar char="‣"/>
              <a:defRPr sz="1125" i="0" baseline="0"/>
            </a:lvl4pPr>
            <a:lvl5pPr marL="1426464" indent="0">
              <a:buClr>
                <a:srgbClr val="C00000"/>
              </a:buClr>
              <a:buFontTx/>
              <a:buNone/>
              <a:defRPr sz="1050" i="0"/>
            </a:lvl5pPr>
          </a:lstStyle>
          <a:p>
            <a:pPr lvl="0"/>
            <a:r>
              <a:rPr lang="fr-FR" dirty="0"/>
              <a:t>Premier niveau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4" name="Espace réservé pour une image  2">
            <a:extLst>
              <a:ext uri="{FF2B5EF4-FFF2-40B4-BE49-F238E27FC236}">
                <a16:creationId xmlns:a16="http://schemas.microsoft.com/office/drawing/2014/main" id="{D9D6E82B-6DBA-416A-49B3-0251499BB5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0"/>
            <a:ext cx="4287741" cy="51435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88192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E9DB50D-1898-841B-4B82-62CE771DD41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42987" y="4840039"/>
            <a:ext cx="903429" cy="303461"/>
          </a:xfrm>
        </p:spPr>
        <p:txBody>
          <a:bodyPr/>
          <a:lstStyle/>
          <a:p>
            <a:fld id="{87DE6118-2437-4B30-8E3C-4D2BE6020583}" type="datetimeFigureOut">
              <a:rPr lang="en-US" smtClean="0"/>
              <a:t>6/13/2024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1713492-8589-2E2A-528E-F2A6DD208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70174" y="4840039"/>
            <a:ext cx="4153625" cy="30346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233401C-9A32-4960-ED21-9B9B6D23B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47555" y="4840039"/>
            <a:ext cx="707438" cy="303461"/>
          </a:xfrm>
        </p:spPr>
        <p:txBody>
          <a:bodyPr/>
          <a:lstStyle/>
          <a:p>
            <a:fld id="{69E57DC2-970A-4B3E-BB1C-7A09969E49DF}" type="slidenum">
              <a:rPr lang="en-US" smtClean="0"/>
              <a:t>‹N°›</a:t>
            </a:fld>
            <a:endParaRPr lang="en-US" dirty="0"/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357BB025-E303-4F98-669A-60DE8E826FB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8280133" y="4305970"/>
            <a:ext cx="6858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8481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6/13/2024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3441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wmf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image" Target="../media/image1.wmf"/><Relationship Id="rId5" Type="http://schemas.openxmlformats.org/officeDocument/2006/relationships/slideLayout" Target="../slideLayouts/slideLayout14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2.xml"/><Relationship Id="rId7" Type="http://schemas.openxmlformats.org/officeDocument/2006/relationships/slideLayout" Target="../slideLayouts/slideLayout36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1.xml"/><Relationship Id="rId1" Type="http://schemas.openxmlformats.org/officeDocument/2006/relationships/slideLayout" Target="../slideLayouts/slideLayout30.xml"/><Relationship Id="rId6" Type="http://schemas.openxmlformats.org/officeDocument/2006/relationships/slideLayout" Target="../slideLayouts/slideLayout35.xml"/><Relationship Id="rId11" Type="http://schemas.openxmlformats.org/officeDocument/2006/relationships/slideLayout" Target="../slideLayouts/slideLayout40.xml"/><Relationship Id="rId5" Type="http://schemas.openxmlformats.org/officeDocument/2006/relationships/slideLayout" Target="../slideLayouts/slideLayout34.xml"/><Relationship Id="rId10" Type="http://schemas.openxmlformats.org/officeDocument/2006/relationships/slideLayout" Target="../slideLayouts/slideLayout39.xml"/><Relationship Id="rId4" Type="http://schemas.openxmlformats.org/officeDocument/2006/relationships/slideLayout" Target="../slideLayouts/slideLayout33.xml"/><Relationship Id="rId9" Type="http://schemas.openxmlformats.org/officeDocument/2006/relationships/slideLayout" Target="../slideLayouts/slideLayout3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8700" y="514350"/>
            <a:ext cx="7200900" cy="111442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2987" y="4840039"/>
            <a:ext cx="903429" cy="30346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6/13/2024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0173" y="4840039"/>
            <a:ext cx="4710623" cy="30346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4552" y="4840039"/>
            <a:ext cx="1197219" cy="30346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1" y="0"/>
            <a:ext cx="530021" cy="5143500"/>
          </a:xfrm>
          <a:prstGeom prst="rect">
            <a:avLst/>
          </a:prstGeom>
          <a:solidFill>
            <a:srgbClr val="DC08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" name="Espace réservé du contenu 3"/>
          <p:cNvPicPr>
            <a:picLocks noChangeAspect="1"/>
          </p:cNvPicPr>
          <p:nvPr/>
        </p:nvPicPr>
        <p:blipFill>
          <a:blip r:embed="rId11">
            <a:lum bright="70000" contrast="-70000"/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10067">
            <a:off x="7286987" y="210932"/>
            <a:ext cx="1771683" cy="1772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4125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92" r:id="rId2"/>
    <p:sldLayoutId id="2147483676" r:id="rId3"/>
    <p:sldLayoutId id="2147483677" r:id="rId4"/>
    <p:sldLayoutId id="2147483682" r:id="rId5"/>
    <p:sldLayoutId id="2147483680" r:id="rId6"/>
    <p:sldLayoutId id="2147483681" r:id="rId7"/>
    <p:sldLayoutId id="2147483679" r:id="rId8"/>
    <p:sldLayoutId id="2147483678" r:id="rId9"/>
  </p:sldLayoutIdLst>
  <p:txStyles>
    <p:titleStyle>
      <a:lvl1pPr algn="l" defTabSz="685800" rtl="0" eaLnBrk="1" latinLnBrk="0" hangingPunct="1">
        <a:lnSpc>
          <a:spcPct val="89000"/>
        </a:lnSpc>
        <a:spcBef>
          <a:spcPct val="0"/>
        </a:spcBef>
        <a:buNone/>
        <a:defRPr sz="33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88036" indent="-288036" algn="l" defTabSz="685800" rtl="0" eaLnBrk="1" latinLnBrk="0" hangingPunct="1">
        <a:lnSpc>
          <a:spcPct val="94000"/>
        </a:lnSpc>
        <a:spcBef>
          <a:spcPts val="750"/>
        </a:spcBef>
        <a:spcAft>
          <a:spcPts val="150"/>
        </a:spcAft>
        <a:buFont typeface="Franklin Gothic Book" panose="020B0503020102020204" pitchFamily="34" charset="0"/>
        <a:buChar char="■"/>
        <a:defRPr sz="15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–"/>
        <a:defRPr sz="15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0287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■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3716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–"/>
        <a:defRPr sz="135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17145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■"/>
        <a:defRPr sz="12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0574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–"/>
        <a:defRPr sz="12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24003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■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7432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–"/>
        <a:defRPr sz="105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0861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■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026" userDrawn="1">
          <p15:clr>
            <a:srgbClr val="F26B43"/>
          </p15:clr>
        </p15:guide>
        <p15:guide id="4" orient="horz" pos="1080" userDrawn="1">
          <p15:clr>
            <a:srgbClr val="F26B43"/>
          </p15:clr>
        </p15:guide>
        <p15:guide id="6" orient="horz" pos="2772" userDrawn="1">
          <p15:clr>
            <a:srgbClr val="F26B43"/>
          </p15:clr>
        </p15:guide>
        <p15:guide id="7" orient="horz" pos="324" userDrawn="1">
          <p15:clr>
            <a:srgbClr val="F26B43"/>
          </p15:clr>
        </p15:guide>
        <p15:guide id="8" orient="horz" pos="1134" userDrawn="1">
          <p15:clr>
            <a:srgbClr val="F26B43"/>
          </p15:clr>
        </p15:guide>
        <p15:guide id="9" pos="5184" userDrawn="1">
          <p15:clr>
            <a:srgbClr val="F26B43"/>
          </p15:clr>
        </p15:guide>
        <p15:guide id="10" pos="702" userDrawn="1">
          <p15:clr>
            <a:srgbClr val="F26B43"/>
          </p15:clr>
        </p15:guide>
        <p15:guide id="11" pos="648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8700" y="514350"/>
            <a:ext cx="7200900" cy="111442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2987" y="4840039"/>
            <a:ext cx="903429" cy="30346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6/13/2024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0173" y="4840039"/>
            <a:ext cx="4710623" cy="30346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4552" y="4840039"/>
            <a:ext cx="1197219" cy="30346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‹N°›</a:t>
            </a:fld>
            <a:endParaRPr lang="en-US" dirty="0"/>
          </a:p>
        </p:txBody>
      </p:sp>
      <p:pic>
        <p:nvPicPr>
          <p:cNvPr id="10" name="Espace réservé du contenu 3"/>
          <p:cNvPicPr>
            <a:picLocks noChangeAspect="1"/>
          </p:cNvPicPr>
          <p:nvPr userDrawn="1"/>
        </p:nvPicPr>
        <p:blipFill>
          <a:blip r:embed="rId11">
            <a:lum bright="70000" contrast="-70000"/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10067">
            <a:off x="7286987" y="210932"/>
            <a:ext cx="1771683" cy="1772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7424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</p:sldLayoutIdLst>
  <p:txStyles>
    <p:titleStyle>
      <a:lvl1pPr algn="l" defTabSz="685800" rtl="0" eaLnBrk="1" latinLnBrk="0" hangingPunct="1">
        <a:lnSpc>
          <a:spcPct val="89000"/>
        </a:lnSpc>
        <a:spcBef>
          <a:spcPct val="0"/>
        </a:spcBef>
        <a:buNone/>
        <a:defRPr sz="33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88036" indent="-288036" algn="l" defTabSz="685800" rtl="0" eaLnBrk="1" latinLnBrk="0" hangingPunct="1">
        <a:lnSpc>
          <a:spcPct val="94000"/>
        </a:lnSpc>
        <a:spcBef>
          <a:spcPts val="750"/>
        </a:spcBef>
        <a:spcAft>
          <a:spcPts val="150"/>
        </a:spcAft>
        <a:buFont typeface="Franklin Gothic Book" panose="020B0503020102020204" pitchFamily="34" charset="0"/>
        <a:buChar char="■"/>
        <a:defRPr sz="15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–"/>
        <a:defRPr sz="15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0287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■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3716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–"/>
        <a:defRPr sz="135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17145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■"/>
        <a:defRPr sz="12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0574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–"/>
        <a:defRPr sz="12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24003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■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7432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–"/>
        <a:defRPr sz="105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0861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■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026" userDrawn="1">
          <p15:clr>
            <a:srgbClr val="F26B43"/>
          </p15:clr>
        </p15:guide>
        <p15:guide id="4" orient="horz" pos="1080" userDrawn="1">
          <p15:clr>
            <a:srgbClr val="F26B43"/>
          </p15:clr>
        </p15:guide>
        <p15:guide id="6" orient="horz" pos="2772" userDrawn="1">
          <p15:clr>
            <a:srgbClr val="F26B43"/>
          </p15:clr>
        </p15:guide>
        <p15:guide id="7" orient="horz" pos="324" userDrawn="1">
          <p15:clr>
            <a:srgbClr val="F26B43"/>
          </p15:clr>
        </p15:guide>
        <p15:guide id="8" orient="horz" pos="1134" userDrawn="1">
          <p15:clr>
            <a:srgbClr val="F26B43"/>
          </p15:clr>
        </p15:guide>
        <p15:guide id="9" pos="5184" userDrawn="1">
          <p15:clr>
            <a:srgbClr val="F26B43"/>
          </p15:clr>
        </p15:guide>
        <p15:guide id="10" pos="702" userDrawn="1">
          <p15:clr>
            <a:srgbClr val="F26B43"/>
          </p15:clr>
        </p15:guide>
        <p15:guide id="11" pos="648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EC5685-19F1-49DA-ADE5-D5D32F165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FC0A4D-22A1-4554-B5DE-887974F4DF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9D5CDC-F2CE-410E-AD13-DDC235C71C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8A85CB47-2747-49D2-853E-9AC3B54A66AF}" type="datetime1">
              <a:rPr lang="en-US" smtClean="0"/>
              <a:t>6/13/2024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40CD45-794A-4BB0-A427-0CE61AEAF4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B3AB91-9588-4071-92D2-364F4A6ED0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4854181D-6920-4594-9A5D-6CE56DC9F8B2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231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2" r:id="rId9"/>
    <p:sldLayoutId id="2147483713" r:id="rId10"/>
    <p:sldLayoutId id="2147483714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16C751C0-15B6-5B90-97E5-E07C41F400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017B6E1-98F3-5FB6-EC8D-4FD6FA9E77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8AC0C05-1FB0-96EE-7840-9B30B08689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4424586-8E7D-43B0-A246-3C1A82963FBC}" type="datetimeFigureOut">
              <a:rPr lang="en-US" smtClean="0"/>
              <a:t>6/13/2024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C1C604F-E4BD-E26E-E729-E1D9C27CA7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88D201B-A187-22BD-F4CE-3D5C8AE3E7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CA3AFC-7889-4C5B-BB40-19DAEBBC961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274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1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image" Target="../media/image4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3E467E7-7DE4-F128-E803-D3F07E9039B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sz="6000" dirty="0"/>
              <a:t>Journée de l’EPE 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23C5C23-49F1-D9A8-5D1A-E1415BF657B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sz="2400" dirty="0"/>
              <a:t>Jeudi 13 juin 2024</a:t>
            </a:r>
          </a:p>
        </p:txBody>
      </p:sp>
    </p:spTree>
    <p:extLst>
      <p:ext uri="{BB962C8B-B14F-4D97-AF65-F5344CB8AC3E}">
        <p14:creationId xmlns:p14="http://schemas.microsoft.com/office/powerpoint/2010/main" val="25655545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47B8AE0-93E7-1CEA-4751-6651726597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2100" b="1" dirty="0">
                <a:latin typeface="Verdana" panose="020B0604030504040204" pitchFamily="34" charset="0"/>
                <a:ea typeface="Verdana" panose="020B0604030504040204" pitchFamily="34" charset="0"/>
              </a:rPr>
              <a:t>CLIMACT: Société durable dans un contexte de changement climatique</a:t>
            </a:r>
            <a:endParaRPr lang="en-US" sz="21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5D7C351-2352-91CB-C8FC-694225F667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6025" y="1544127"/>
            <a:ext cx="8705025" cy="349924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1800" dirty="0">
                <a:latin typeface="Century Gothic" panose="020B0502020202020204" pitchFamily="34" charset="0"/>
                <a:ea typeface="Verdana" panose="020B0604030504040204" pitchFamily="34" charset="0"/>
              </a:rPr>
              <a:t>Création d’un institut de recherche interdisciplinaire en sciences sociales sur le changement climatique et l'environnement à Toulouse </a:t>
            </a:r>
          </a:p>
          <a:p>
            <a:pPr marL="0" indent="0">
              <a:buNone/>
            </a:pPr>
            <a:endParaRPr lang="fr-FR" sz="1800" dirty="0">
              <a:latin typeface="Century Gothic" panose="020B0502020202020204" pitchFamily="34" charset="0"/>
              <a:ea typeface="Verdana" panose="020B0604030504040204" pitchFamily="34" charset="0"/>
            </a:endParaRPr>
          </a:p>
          <a:p>
            <a:pPr marL="0" indent="0">
              <a:buNone/>
            </a:pPr>
            <a:r>
              <a:rPr lang="fr-FR" sz="1800" dirty="0">
                <a:latin typeface="Century Gothic" panose="020B0502020202020204" pitchFamily="34" charset="0"/>
                <a:ea typeface="Verdana" panose="020B0604030504040204" pitchFamily="34" charset="0"/>
              </a:rPr>
              <a:t>Une triple mission:</a:t>
            </a:r>
          </a:p>
          <a:p>
            <a:r>
              <a:rPr lang="fr-FR" sz="1800" dirty="0">
                <a:solidFill>
                  <a:srgbClr val="0000FF"/>
                </a:solidFill>
                <a:latin typeface="Century Gothic" panose="020B0502020202020204" pitchFamily="34" charset="0"/>
              </a:rPr>
              <a:t>Produire des recherches </a:t>
            </a:r>
            <a:r>
              <a:rPr lang="fr-FR" sz="1800" dirty="0">
                <a:latin typeface="Century Gothic" panose="020B0502020202020204" pitchFamily="34" charset="0"/>
                <a:ea typeface="Verdana" panose="020B0604030504040204" pitchFamily="34" charset="0"/>
              </a:rPr>
              <a:t>en sciences sociales sur le CC et l'environnement,</a:t>
            </a:r>
          </a:p>
          <a:p>
            <a:pPr marL="0" indent="0">
              <a:buNone/>
            </a:pPr>
            <a:r>
              <a:rPr lang="fr-FR" sz="1800" dirty="0">
                <a:latin typeface="Century Gothic" panose="020B0502020202020204" pitchFamily="34" charset="0"/>
                <a:ea typeface="Verdana" panose="020B0604030504040204" pitchFamily="34" charset="0"/>
              </a:rPr>
              <a:t> </a:t>
            </a:r>
          </a:p>
          <a:p>
            <a:r>
              <a:rPr lang="fr-FR" sz="1800" dirty="0">
                <a:solidFill>
                  <a:srgbClr val="0000FF"/>
                </a:solidFill>
                <a:latin typeface="Century Gothic" panose="020B0502020202020204" pitchFamily="34" charset="0"/>
              </a:rPr>
              <a:t>Aider à la prise de décision </a:t>
            </a:r>
            <a:r>
              <a:rPr lang="fr-FR" sz="1800" dirty="0">
                <a:latin typeface="Century Gothic" panose="020B0502020202020204" pitchFamily="34" charset="0"/>
                <a:ea typeface="Verdana" panose="020B0604030504040204" pitchFamily="34" charset="0"/>
              </a:rPr>
              <a:t>d’un large éventail de parties prenantes, </a:t>
            </a:r>
          </a:p>
          <a:p>
            <a:pPr marL="0" indent="0">
              <a:buNone/>
            </a:pPr>
            <a:endParaRPr lang="fr-FR" sz="1800" dirty="0">
              <a:latin typeface="Century Gothic" panose="020B0502020202020204" pitchFamily="34" charset="0"/>
              <a:ea typeface="Verdana" panose="020B0604030504040204" pitchFamily="34" charset="0"/>
            </a:endParaRPr>
          </a:p>
          <a:p>
            <a:r>
              <a:rPr lang="fr-FR" sz="1800" dirty="0">
                <a:solidFill>
                  <a:srgbClr val="0000FF"/>
                </a:solidFill>
                <a:latin typeface="Century Gothic" panose="020B0502020202020204" pitchFamily="34" charset="0"/>
              </a:rPr>
              <a:t>Transmettre</a:t>
            </a:r>
            <a:r>
              <a:rPr lang="fr-FR" sz="1800" dirty="0">
                <a:latin typeface="Century Gothic" panose="020B0502020202020204" pitchFamily="34" charset="0"/>
                <a:ea typeface="Verdana" panose="020B0604030504040204" pitchFamily="34" charset="0"/>
              </a:rPr>
              <a:t> ces savoirs à la société. </a:t>
            </a:r>
            <a:endParaRPr lang="en-US" sz="1800" dirty="0">
              <a:latin typeface="Century Gothic" panose="020B0502020202020204" pitchFamily="34" charset="0"/>
              <a:ea typeface="Verdana" panose="020B0604030504040204" pitchFamily="34" charset="0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D5EFAB09-D8A9-4AC9-916E-C0642CC8B93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984"/>
          <a:stretch/>
        </p:blipFill>
        <p:spPr>
          <a:xfrm>
            <a:off x="8268437" y="4301105"/>
            <a:ext cx="722613" cy="742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22831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398B4CE-1FD4-BFAD-DFCC-E60349BC0D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6976" y="158029"/>
            <a:ext cx="8510048" cy="994172"/>
          </a:xfrm>
        </p:spPr>
        <p:txBody>
          <a:bodyPr>
            <a:normAutofit/>
          </a:bodyPr>
          <a:lstStyle/>
          <a:p>
            <a:r>
              <a:rPr lang="fr-FR" sz="2100" b="1" dirty="0">
                <a:latin typeface="Verdana" panose="020B0604030504040204" pitchFamily="34" charset="0"/>
                <a:ea typeface="Verdana" panose="020B0604030504040204" pitchFamily="34" charset="0"/>
              </a:rPr>
              <a:t>EPE </a:t>
            </a:r>
            <a:r>
              <a:rPr lang="fr-FR" sz="2100" b="1" dirty="0" err="1">
                <a:latin typeface="Verdana" panose="020B0604030504040204" pitchFamily="34" charset="0"/>
                <a:ea typeface="Verdana" panose="020B0604030504040204" pitchFamily="34" charset="0"/>
              </a:rPr>
              <a:t>UT-Capitole</a:t>
            </a:r>
            <a:r>
              <a:rPr lang="fr-FR" sz="2100" b="1" dirty="0">
                <a:latin typeface="Verdana" panose="020B0604030504040204" pitchFamily="34" charset="0"/>
                <a:ea typeface="Verdana" panose="020B0604030504040204" pitchFamily="34" charset="0"/>
              </a:rPr>
              <a:t> : Un vrai potentiel scientifique</a:t>
            </a:r>
            <a:endParaRPr lang="en-US" sz="21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9372964-7454-B9C4-08DF-FB6A0DA97B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3243" y="1588385"/>
            <a:ext cx="8563781" cy="2712720"/>
          </a:xfrm>
        </p:spPr>
        <p:txBody>
          <a:bodyPr>
            <a:normAutofit lnSpcReduction="10000"/>
          </a:bodyPr>
          <a:lstStyle/>
          <a:p>
            <a:pPr algn="l"/>
            <a:r>
              <a:rPr lang="fr-FR" sz="1800" dirty="0">
                <a:latin typeface="Century Gothic" panose="020B0502020202020204" pitchFamily="34" charset="0"/>
              </a:rPr>
              <a:t>93 chercheurs ou EC en sciences sociales UT Capitole sur les thématique climat et environnement (économie, droit, gestion, science politique + informatique)</a:t>
            </a:r>
          </a:p>
          <a:p>
            <a:pPr marL="0" indent="0">
              <a:buNone/>
            </a:pPr>
            <a:endParaRPr lang="fr-FR" sz="1800" dirty="0">
              <a:latin typeface="Century Gothic" panose="020B0502020202020204" pitchFamily="34" charset="0"/>
            </a:endParaRPr>
          </a:p>
          <a:p>
            <a:pPr algn="l"/>
            <a:r>
              <a:rPr lang="fr-FR" sz="1800" dirty="0">
                <a:latin typeface="Century Gothic" panose="020B0502020202020204" pitchFamily="34" charset="0"/>
              </a:rPr>
              <a:t>Sur la période 2020-24</a:t>
            </a:r>
          </a:p>
          <a:p>
            <a:pPr marL="342900" lvl="1" indent="0">
              <a:buNone/>
            </a:pPr>
            <a:r>
              <a:rPr lang="fr-FR" dirty="0">
                <a:latin typeface="Century Gothic" panose="020B0502020202020204" pitchFamily="34" charset="0"/>
              </a:rPr>
              <a:t>- 55 projets financés (2 ERC, 6 H2020, 20 ANR et 27 autres) </a:t>
            </a:r>
          </a:p>
          <a:p>
            <a:pPr marL="342900" lvl="1" indent="0">
              <a:buNone/>
            </a:pPr>
            <a:r>
              <a:rPr lang="fr-FR" dirty="0">
                <a:latin typeface="Century Gothic" panose="020B0502020202020204" pitchFamily="34" charset="0"/>
              </a:rPr>
              <a:t>- 184 articles dans des revues scientifiques</a:t>
            </a:r>
          </a:p>
          <a:p>
            <a:pPr lvl="1">
              <a:buFontTx/>
              <a:buChar char="-"/>
            </a:pPr>
            <a:r>
              <a:rPr lang="fr-FR" dirty="0">
                <a:latin typeface="Century Gothic" panose="020B0502020202020204" pitchFamily="34" charset="0"/>
              </a:rPr>
              <a:t>350 interventions dans les médias</a:t>
            </a:r>
          </a:p>
          <a:p>
            <a:pPr lvl="1">
              <a:buFontTx/>
              <a:buChar char="-"/>
            </a:pPr>
            <a:r>
              <a:rPr lang="fr-FR" dirty="0">
                <a:latin typeface="Century Gothic" panose="020B0502020202020204" pitchFamily="34" charset="0"/>
              </a:rPr>
              <a:t>1493 stagiaires formation continue</a:t>
            </a:r>
            <a:endParaRPr lang="en-US" dirty="0">
              <a:latin typeface="Century Gothic" panose="020B0502020202020204" pitchFamily="34" charset="0"/>
            </a:endParaRPr>
          </a:p>
          <a:p>
            <a:pPr lvl="1">
              <a:buFontTx/>
              <a:buChar char="-"/>
            </a:pPr>
            <a:endParaRPr lang="en-US" dirty="0">
              <a:latin typeface="Century Gothic" panose="020B0502020202020204" pitchFamily="34" charset="0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FEC3E566-96F9-42A0-B39E-E407DFB8F9F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984"/>
          <a:stretch/>
        </p:blipFill>
        <p:spPr>
          <a:xfrm>
            <a:off x="8268437" y="4301105"/>
            <a:ext cx="722613" cy="742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16424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398B4CE-1FD4-BFAD-DFCC-E60349BC0D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459" y="1"/>
            <a:ext cx="7886700" cy="994172"/>
          </a:xfrm>
        </p:spPr>
        <p:txBody>
          <a:bodyPr>
            <a:normAutofit/>
          </a:bodyPr>
          <a:lstStyle/>
          <a:p>
            <a:r>
              <a:rPr lang="fr-FR" sz="2100" b="1" dirty="0">
                <a:latin typeface="Verdana" panose="020B0604030504040204" pitchFamily="34" charset="0"/>
                <a:ea typeface="Verdana" panose="020B0604030504040204" pitchFamily="34" charset="0"/>
              </a:rPr>
              <a:t>Les axes de l’institut</a:t>
            </a:r>
            <a:endParaRPr lang="en-US" sz="21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9372964-7454-B9C4-08DF-FB6A0DA97B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4459" y="885191"/>
            <a:ext cx="8624741" cy="41603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>
                <a:solidFill>
                  <a:srgbClr val="0000FF"/>
                </a:solidFill>
                <a:latin typeface="Century Gothic" panose="020B0502020202020204" pitchFamily="34" charset="0"/>
              </a:rPr>
              <a:t>Axe 1 « Leviers et </a:t>
            </a:r>
            <a:r>
              <a:rPr lang="fr-FR" sz="1600" dirty="0">
                <a:solidFill>
                  <a:srgbClr val="0000FF"/>
                </a:solidFill>
                <a:latin typeface="Century Gothic" panose="020B0502020202020204" pitchFamily="34" charset="0"/>
              </a:rPr>
              <a:t>freins au développement de modèles de production soutenables » </a:t>
            </a:r>
          </a:p>
          <a:p>
            <a:pPr marL="0" indent="0">
              <a:buNone/>
            </a:pPr>
            <a:r>
              <a:rPr lang="fr-FR" sz="1600" dirty="0">
                <a:latin typeface="Century Gothic" panose="020B0502020202020204" pitchFamily="34" charset="0"/>
              </a:rPr>
              <a:t>Transformation des structures productives face au changement climatique (stratégies d’innovations de produits et de services, et de modèles d’affaires)</a:t>
            </a:r>
            <a:endParaRPr lang="fr-FR" sz="1600" dirty="0">
              <a:solidFill>
                <a:srgbClr val="0000FF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fr-FR" sz="1600" dirty="0">
                <a:solidFill>
                  <a:srgbClr val="0000FF"/>
                </a:solidFill>
                <a:latin typeface="Century Gothic" panose="020B0502020202020204" pitchFamily="34" charset="0"/>
              </a:rPr>
              <a:t>Axe 2 « Évolutions des pratiques de consommation, acceptabilité sociale, santé et inégalités socio-économiques » </a:t>
            </a:r>
          </a:p>
          <a:p>
            <a:pPr marL="0" indent="0">
              <a:buNone/>
            </a:pPr>
            <a:r>
              <a:rPr lang="fr-FR" sz="1600" dirty="0">
                <a:solidFill>
                  <a:srgbClr val="000000"/>
                </a:solidFill>
                <a:latin typeface="Century Gothic" panose="020B0502020202020204" pitchFamily="34" charset="0"/>
              </a:rPr>
              <a:t>Obstacles du passage à une consommation soutenable(normes sociales et juridiques, contraintes financières, évolution des comportements, biais cognitifs et de comportements, influence de la publicité) et des leviers à activer, à différentes échelles (outils juridiques, économiques, </a:t>
            </a:r>
            <a:r>
              <a:rPr lang="fr-FR" sz="16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nudges</a:t>
            </a:r>
            <a:r>
              <a:rPr lang="fr-FR" sz="1600" dirty="0">
                <a:solidFill>
                  <a:srgbClr val="000000"/>
                </a:solidFill>
                <a:latin typeface="Century Gothic" panose="020B0502020202020204" pitchFamily="34" charset="0"/>
              </a:rPr>
              <a:t> et incitations douces, narratifs, codéveloppement). </a:t>
            </a:r>
          </a:p>
          <a:p>
            <a:pPr marL="0" indent="0">
              <a:buNone/>
            </a:pPr>
            <a:r>
              <a:rPr lang="fr-FR" sz="1600" dirty="0">
                <a:solidFill>
                  <a:srgbClr val="0000FF"/>
                </a:solidFill>
                <a:latin typeface="Century Gothic" panose="020B0502020202020204" pitchFamily="34" charset="0"/>
              </a:rPr>
              <a:t>Axe 3  « Modèles de gouvernance efficaces et acceptés en contexte d’incertitude »</a:t>
            </a:r>
          </a:p>
          <a:p>
            <a:pPr marL="0" indent="0">
              <a:buNone/>
            </a:pPr>
            <a:r>
              <a:rPr lang="fr-FR" sz="1600" dirty="0">
                <a:solidFill>
                  <a:srgbClr val="000000"/>
                </a:solidFill>
                <a:latin typeface="Century Gothic" panose="020B0502020202020204" pitchFamily="34" charset="0"/>
              </a:rPr>
              <a:t>Comment les spécificités des risques climatiques, les irréversibilités et le temps long façonnent les décisions individuelles et collectives, et les politiques publiques.    </a:t>
            </a:r>
            <a:r>
              <a:rPr lang="en-US" sz="16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Formes</a:t>
            </a:r>
            <a:r>
              <a:rPr lang="en-US" sz="1600" dirty="0">
                <a:solidFill>
                  <a:srgbClr val="000000"/>
                </a:solidFill>
                <a:latin typeface="Century Gothic" panose="020B0502020202020204" pitchFamily="34" charset="0"/>
              </a:rPr>
              <a:t> de </a:t>
            </a:r>
            <a:r>
              <a:rPr lang="fr-FR" sz="1600" dirty="0">
                <a:solidFill>
                  <a:srgbClr val="000000"/>
                </a:solidFill>
                <a:latin typeface="Century Gothic" panose="020B0502020202020204" pitchFamily="34" charset="0"/>
              </a:rPr>
              <a:t>gouvernance publiques et privées, investissements responsables et politiques de RSE. </a:t>
            </a:r>
            <a:endParaRPr lang="en-US" sz="1600" dirty="0">
              <a:solidFill>
                <a:srgbClr val="00000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32AAAE82-814C-4E0A-A5EE-9780DDE05E6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984"/>
          <a:stretch/>
        </p:blipFill>
        <p:spPr>
          <a:xfrm>
            <a:off x="8268437" y="4301105"/>
            <a:ext cx="722613" cy="742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70584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0CFC2F1B-D567-E3C5-8002-792D07B43DF7}"/>
              </a:ext>
            </a:extLst>
          </p:cNvPr>
          <p:cNvSpPr txBox="1"/>
          <p:nvPr/>
        </p:nvSpPr>
        <p:spPr>
          <a:xfrm>
            <a:off x="417136" y="378842"/>
            <a:ext cx="8427563" cy="41472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85800"/>
            <a:r>
              <a:rPr lang="fr-FR" sz="2100" b="1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4 grandes questions scientifiques</a:t>
            </a:r>
          </a:p>
          <a:p>
            <a:pPr algn="ctr" defTabSz="685800"/>
            <a:endParaRPr lang="fr-FR" sz="2100" b="1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defTabSz="685800"/>
            <a:endParaRPr lang="fr-FR" dirty="0">
              <a:solidFill>
                <a:prstClr val="black"/>
              </a:solidFill>
              <a:latin typeface="Abadi Extra Light" panose="020B0204020104020204" pitchFamily="34" charset="0"/>
            </a:endParaRPr>
          </a:p>
          <a:p>
            <a:pPr defTabSz="685800"/>
            <a:r>
              <a:rPr lang="fr-FR" sz="1600" dirty="0">
                <a:solidFill>
                  <a:srgbClr val="0000FF"/>
                </a:solidFill>
                <a:latin typeface="Century Gothic" panose="020B0502020202020204" pitchFamily="34" charset="0"/>
              </a:rPr>
              <a:t>Comment le changement climatique affecte-t-il les différents aspects des systèmes sociaux,</a:t>
            </a:r>
            <a:r>
              <a:rPr lang="fr-FR" sz="1600" dirty="0">
                <a:solidFill>
                  <a:prstClr val="black"/>
                </a:solidFill>
                <a:latin typeface="Century Gothic" panose="020B0502020202020204" pitchFamily="34" charset="0"/>
              </a:rPr>
              <a:t> notamment les structures productives, les institutions politiques, la santé (one </a:t>
            </a:r>
            <a:r>
              <a:rPr lang="fr-FR" sz="1600" dirty="0" err="1">
                <a:solidFill>
                  <a:prstClr val="black"/>
                </a:solidFill>
                <a:latin typeface="Century Gothic" panose="020B0502020202020204" pitchFamily="34" charset="0"/>
              </a:rPr>
              <a:t>health</a:t>
            </a:r>
            <a:r>
              <a:rPr lang="fr-FR" sz="1600" dirty="0">
                <a:solidFill>
                  <a:prstClr val="black"/>
                </a:solidFill>
                <a:latin typeface="Century Gothic" panose="020B0502020202020204" pitchFamily="34" charset="0"/>
              </a:rPr>
              <a:t>), les migrations, les inégalités et les équilibres territoriaux ?</a:t>
            </a:r>
          </a:p>
          <a:p>
            <a:pPr defTabSz="685800"/>
            <a:endParaRPr lang="fr-FR" sz="1600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defTabSz="685800"/>
            <a:r>
              <a:rPr lang="fr-FR" sz="1600" dirty="0">
                <a:solidFill>
                  <a:prstClr val="black"/>
                </a:solidFill>
                <a:latin typeface="Century Gothic" panose="020B0502020202020204" pitchFamily="34" charset="0"/>
              </a:rPr>
              <a:t>Quelles sont les </a:t>
            </a:r>
            <a:r>
              <a:rPr lang="fr-FR" sz="1600" dirty="0">
                <a:solidFill>
                  <a:srgbClr val="0000FF"/>
                </a:solidFill>
                <a:latin typeface="Century Gothic" panose="020B0502020202020204" pitchFamily="34" charset="0"/>
              </a:rPr>
              <a:t>stratégies d'adaptation </a:t>
            </a:r>
            <a:r>
              <a:rPr lang="fr-FR" sz="1600" dirty="0">
                <a:solidFill>
                  <a:prstClr val="black"/>
                </a:solidFill>
                <a:latin typeface="Century Gothic" panose="020B0502020202020204" pitchFamily="34" charset="0"/>
              </a:rPr>
              <a:t>à mettre en œuvre par les individus, les organisations et les gouvernements ?</a:t>
            </a:r>
          </a:p>
          <a:p>
            <a:pPr defTabSz="685800"/>
            <a:endParaRPr lang="fr-FR" sz="1600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defTabSz="685800"/>
            <a:r>
              <a:rPr lang="fr-FR" sz="1600" dirty="0">
                <a:solidFill>
                  <a:prstClr val="black"/>
                </a:solidFill>
                <a:latin typeface="Century Gothic" panose="020B0502020202020204" pitchFamily="34" charset="0"/>
              </a:rPr>
              <a:t>Comment les </a:t>
            </a:r>
            <a:r>
              <a:rPr lang="fr-FR" sz="1600" dirty="0">
                <a:solidFill>
                  <a:srgbClr val="0000FF"/>
                </a:solidFill>
                <a:latin typeface="Century Gothic" panose="020B0502020202020204" pitchFamily="34" charset="0"/>
              </a:rPr>
              <a:t>perceptions, les croyances et les valeurs des sociétés </a:t>
            </a:r>
            <a:r>
              <a:rPr lang="fr-FR" sz="1600" dirty="0">
                <a:solidFill>
                  <a:prstClr val="black"/>
                </a:solidFill>
                <a:latin typeface="Century Gothic" panose="020B0502020202020204" pitchFamily="34" charset="0"/>
              </a:rPr>
              <a:t>influencent-elles les réponses au changement climatique et les efforts pour en atténuer les effets, et comment peuvent-elles servir de leviers pour les politiques de transition ? </a:t>
            </a:r>
          </a:p>
          <a:p>
            <a:pPr defTabSz="685800"/>
            <a:endParaRPr lang="fr-FR" sz="1600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defTabSz="685800"/>
            <a:r>
              <a:rPr lang="fr-FR" sz="1600" dirty="0">
                <a:solidFill>
                  <a:prstClr val="black"/>
                </a:solidFill>
                <a:latin typeface="Century Gothic" panose="020B0502020202020204" pitchFamily="34" charset="0"/>
              </a:rPr>
              <a:t>Comment construire et mettre en œuvre une </a:t>
            </a:r>
            <a:r>
              <a:rPr lang="fr-FR" sz="1600" dirty="0">
                <a:solidFill>
                  <a:srgbClr val="0000FF"/>
                </a:solidFill>
                <a:latin typeface="Century Gothic" panose="020B0502020202020204" pitchFamily="34" charset="0"/>
              </a:rPr>
              <a:t>gouvernance efficace et acceptée </a:t>
            </a:r>
            <a:r>
              <a:rPr lang="fr-FR" sz="1600" dirty="0">
                <a:solidFill>
                  <a:prstClr val="black"/>
                </a:solidFill>
                <a:latin typeface="Century Gothic" panose="020B0502020202020204" pitchFamily="34" charset="0"/>
              </a:rPr>
              <a:t>du climat qui intègre des objectifs d'équité et de justice ?</a:t>
            </a:r>
            <a:endParaRPr lang="en-US" sz="1600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F8F4F09E-FB9A-4592-B6AF-8AE9A8E9443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984"/>
          <a:stretch/>
        </p:blipFill>
        <p:spPr>
          <a:xfrm>
            <a:off x="8268437" y="4301105"/>
            <a:ext cx="722613" cy="742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90939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4EABD9E-1829-DA0F-1CD5-E788FBDF03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96650"/>
            <a:ext cx="7886700" cy="994172"/>
          </a:xfrm>
        </p:spPr>
        <p:txBody>
          <a:bodyPr>
            <a:normAutofit/>
          </a:bodyPr>
          <a:lstStyle/>
          <a:p>
            <a:r>
              <a:rPr lang="fr-FR" sz="2100" b="1" dirty="0">
                <a:latin typeface="Verdana" panose="020B0604030504040204" pitchFamily="34" charset="0"/>
                <a:ea typeface="Verdana" panose="020B0604030504040204" pitchFamily="34" charset="0"/>
              </a:rPr>
              <a:t>Le consortium</a:t>
            </a:r>
            <a:endParaRPr lang="en-US" sz="21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E21AC4B-F96B-EFE8-7409-DDE09195FA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190822"/>
            <a:ext cx="7886700" cy="3678835"/>
          </a:xfrm>
        </p:spPr>
        <p:txBody>
          <a:bodyPr>
            <a:normAutofit/>
          </a:bodyPr>
          <a:lstStyle/>
          <a:p>
            <a:r>
              <a:rPr lang="en-US" sz="18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EPE UT-</a:t>
            </a:r>
            <a:r>
              <a:rPr lang="en-US" sz="1800" b="1" dirty="0" err="1">
                <a:solidFill>
                  <a:srgbClr val="FF0000"/>
                </a:solidFill>
                <a:latin typeface="Century Gothic" panose="020B0502020202020204" pitchFamily="34" charset="0"/>
              </a:rPr>
              <a:t>Capitole</a:t>
            </a:r>
            <a:r>
              <a:rPr lang="en-US" sz="18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 </a:t>
            </a:r>
            <a:r>
              <a:rPr lang="en-US" sz="1800" b="1" dirty="0">
                <a:latin typeface="Century Gothic" panose="020B0502020202020204" pitchFamily="34" charset="0"/>
              </a:rPr>
              <a:t>(TSE, Science Po)</a:t>
            </a:r>
          </a:p>
          <a:p>
            <a:r>
              <a:rPr lang="en-US" sz="1800" b="1" dirty="0">
                <a:solidFill>
                  <a:srgbClr val="0000FF"/>
                </a:solidFill>
                <a:latin typeface="Century Gothic" panose="020B0502020202020204" pitchFamily="34" charset="0"/>
              </a:rPr>
              <a:t>ONR</a:t>
            </a:r>
            <a:r>
              <a:rPr lang="en-US" sz="1800" dirty="0">
                <a:latin typeface="Century Gothic" panose="020B0502020202020204" pitchFamily="34" charset="0"/>
              </a:rPr>
              <a:t> : CNES*, ONERA*, INRAE*, INSERM*, </a:t>
            </a:r>
            <a:r>
              <a:rPr lang="en-US" sz="1800" dirty="0" err="1">
                <a:latin typeface="Century Gothic" panose="020B0502020202020204" pitchFamily="34" charset="0"/>
              </a:rPr>
              <a:t>Meteo</a:t>
            </a:r>
            <a:r>
              <a:rPr lang="en-US" sz="1800" dirty="0">
                <a:latin typeface="Century Gothic" panose="020B0502020202020204" pitchFamily="34" charset="0"/>
              </a:rPr>
              <a:t>-France</a:t>
            </a:r>
          </a:p>
          <a:p>
            <a:r>
              <a:rPr lang="en-US" sz="1800" b="1" dirty="0" err="1">
                <a:solidFill>
                  <a:srgbClr val="0000FF"/>
                </a:solidFill>
                <a:latin typeface="Century Gothic" panose="020B0502020202020204" pitchFamily="34" charset="0"/>
              </a:rPr>
              <a:t>Etablissements</a:t>
            </a:r>
            <a:r>
              <a:rPr lang="en-US" sz="1800" b="1" dirty="0">
                <a:solidFill>
                  <a:srgbClr val="0000FF"/>
                </a:solidFill>
                <a:latin typeface="Century Gothic" panose="020B0502020202020204" pitchFamily="34" charset="0"/>
              </a:rPr>
              <a:t> </a:t>
            </a:r>
            <a:r>
              <a:rPr lang="en-US" sz="1800" b="1" dirty="0" err="1">
                <a:solidFill>
                  <a:srgbClr val="0000FF"/>
                </a:solidFill>
                <a:latin typeface="Century Gothic" panose="020B0502020202020204" pitchFamily="34" charset="0"/>
              </a:rPr>
              <a:t>universitaires</a:t>
            </a:r>
            <a:r>
              <a:rPr lang="en-US" sz="1800" b="1" dirty="0">
                <a:solidFill>
                  <a:srgbClr val="0000FF"/>
                </a:solidFill>
                <a:latin typeface="Century Gothic" panose="020B0502020202020204" pitchFamily="34" charset="0"/>
              </a:rPr>
              <a:t> </a:t>
            </a:r>
            <a:r>
              <a:rPr lang="en-US" sz="1800" dirty="0">
                <a:latin typeface="Century Gothic" panose="020B0502020202020204" pitchFamily="34" charset="0"/>
              </a:rPr>
              <a:t>: ISAE*, </a:t>
            </a:r>
            <a:r>
              <a:rPr lang="en-US" sz="1800" dirty="0" err="1">
                <a:latin typeface="Century Gothic" panose="020B0502020202020204" pitchFamily="34" charset="0"/>
              </a:rPr>
              <a:t>Observatoire</a:t>
            </a:r>
            <a:r>
              <a:rPr lang="en-US" sz="1800" dirty="0">
                <a:latin typeface="Century Gothic" panose="020B0502020202020204" pitchFamily="34" charset="0"/>
              </a:rPr>
              <a:t> Midi </a:t>
            </a:r>
            <a:r>
              <a:rPr lang="en-US" sz="1800" dirty="0" err="1">
                <a:latin typeface="Century Gothic" panose="020B0502020202020204" pitchFamily="34" charset="0"/>
              </a:rPr>
              <a:t>Pyrénées</a:t>
            </a:r>
            <a:r>
              <a:rPr lang="en-US" sz="1800" dirty="0">
                <a:latin typeface="Century Gothic" panose="020B0502020202020204" pitchFamily="34" charset="0"/>
              </a:rPr>
              <a:t>*, CHU-Toulouse, UT Jean Jaurès</a:t>
            </a:r>
          </a:p>
          <a:p>
            <a:r>
              <a:rPr lang="en-US" sz="1800" b="1" dirty="0" err="1">
                <a:solidFill>
                  <a:srgbClr val="0000FF"/>
                </a:solidFill>
                <a:latin typeface="Century Gothic" panose="020B0502020202020204" pitchFamily="34" charset="0"/>
              </a:rPr>
              <a:t>Collectivités</a:t>
            </a:r>
            <a:r>
              <a:rPr lang="en-US" sz="1800" b="1" dirty="0">
                <a:solidFill>
                  <a:srgbClr val="0000FF"/>
                </a:solidFill>
                <a:latin typeface="Century Gothic" panose="020B0502020202020204" pitchFamily="34" charset="0"/>
              </a:rPr>
              <a:t> </a:t>
            </a:r>
            <a:r>
              <a:rPr lang="en-US" sz="1800" dirty="0">
                <a:latin typeface="Century Gothic" panose="020B0502020202020204" pitchFamily="34" charset="0"/>
              </a:rPr>
              <a:t>: </a:t>
            </a:r>
            <a:r>
              <a:rPr lang="en-US" sz="1800" dirty="0" err="1">
                <a:latin typeface="Century Gothic" panose="020B0502020202020204" pitchFamily="34" charset="0"/>
              </a:rPr>
              <a:t>Région</a:t>
            </a:r>
            <a:r>
              <a:rPr lang="en-US" sz="1800" dirty="0">
                <a:latin typeface="Century Gothic" panose="020B0502020202020204" pitchFamily="34" charset="0"/>
              </a:rPr>
              <a:t> Occitanie*, Toulouse </a:t>
            </a:r>
            <a:r>
              <a:rPr lang="en-US" sz="1800" dirty="0" err="1">
                <a:latin typeface="Century Gothic" panose="020B0502020202020204" pitchFamily="34" charset="0"/>
              </a:rPr>
              <a:t>Métropole</a:t>
            </a:r>
            <a:r>
              <a:rPr lang="en-US" sz="1800" dirty="0">
                <a:latin typeface="Century Gothic" panose="020B0502020202020204" pitchFamily="34" charset="0"/>
              </a:rPr>
              <a:t>*</a:t>
            </a:r>
          </a:p>
          <a:p>
            <a:r>
              <a:rPr lang="en-US" sz="1800" b="1" dirty="0" err="1">
                <a:solidFill>
                  <a:srgbClr val="0000FF"/>
                </a:solidFill>
                <a:latin typeface="Century Gothic" panose="020B0502020202020204" pitchFamily="34" charset="0"/>
              </a:rPr>
              <a:t>Entreprises</a:t>
            </a:r>
            <a:r>
              <a:rPr lang="en-US" sz="1800" dirty="0">
                <a:latin typeface="Century Gothic" panose="020B0502020202020204" pitchFamily="34" charset="0"/>
              </a:rPr>
              <a:t> : AIRBUS*, L’OREAL*, NUTRITION &amp; SANTE*, SCALIAN*, ATR, </a:t>
            </a:r>
            <a:r>
              <a:rPr lang="en-US" sz="1800" dirty="0" err="1">
                <a:latin typeface="Century Gothic" panose="020B0502020202020204" pitchFamily="34" charset="0"/>
              </a:rPr>
              <a:t>Eurobiomed</a:t>
            </a:r>
            <a:r>
              <a:rPr lang="en-US" sz="1800" dirty="0">
                <a:latin typeface="Century Gothic" panose="020B0502020202020204" pitchFamily="34" charset="0"/>
              </a:rPr>
              <a:t> (</a:t>
            </a:r>
            <a:r>
              <a:rPr lang="en-US" sz="1800" dirty="0" err="1">
                <a:latin typeface="Century Gothic" panose="020B0502020202020204" pitchFamily="34" charset="0"/>
              </a:rPr>
              <a:t>réseau</a:t>
            </a:r>
            <a:r>
              <a:rPr lang="en-US" sz="1800" dirty="0">
                <a:latin typeface="Century Gothic" panose="020B0502020202020204" pitchFamily="34" charset="0"/>
              </a:rPr>
              <a:t>), Clinique Pasteur, </a:t>
            </a:r>
            <a:r>
              <a:rPr lang="en-US" sz="1800" dirty="0" err="1">
                <a:latin typeface="Century Gothic" panose="020B0502020202020204" pitchFamily="34" charset="0"/>
              </a:rPr>
              <a:t>Nataïs</a:t>
            </a:r>
            <a:r>
              <a:rPr lang="en-US" sz="1800" dirty="0">
                <a:latin typeface="Century Gothic" panose="020B0502020202020204" pitchFamily="34" charset="0"/>
              </a:rPr>
              <a:t>, </a:t>
            </a:r>
            <a:r>
              <a:rPr lang="en-US" sz="1800" dirty="0" err="1">
                <a:latin typeface="Century Gothic" panose="020B0502020202020204" pitchFamily="34" charset="0"/>
              </a:rPr>
              <a:t>Eurécia</a:t>
            </a:r>
            <a:r>
              <a:rPr lang="en-US" sz="1800" dirty="0">
                <a:latin typeface="Century Gothic" panose="020B0502020202020204" pitchFamily="34" charset="0"/>
              </a:rPr>
              <a:t> </a:t>
            </a:r>
          </a:p>
          <a:p>
            <a:r>
              <a:rPr lang="en-US" sz="1800" b="1" dirty="0" err="1">
                <a:solidFill>
                  <a:srgbClr val="0000FF"/>
                </a:solidFill>
                <a:latin typeface="Century Gothic" panose="020B0502020202020204" pitchFamily="34" charset="0"/>
              </a:rPr>
              <a:t>Centres</a:t>
            </a:r>
            <a:r>
              <a:rPr lang="en-US" sz="1800" b="1" dirty="0">
                <a:solidFill>
                  <a:srgbClr val="0000FF"/>
                </a:solidFill>
                <a:latin typeface="Century Gothic" panose="020B0502020202020204" pitchFamily="34" charset="0"/>
              </a:rPr>
              <a:t> de recherche et </a:t>
            </a:r>
            <a:r>
              <a:rPr lang="en-US" sz="1800" b="1" dirty="0" err="1">
                <a:solidFill>
                  <a:srgbClr val="0000FF"/>
                </a:solidFill>
                <a:latin typeface="Century Gothic" panose="020B0502020202020204" pitchFamily="34" charset="0"/>
              </a:rPr>
              <a:t>réseaux</a:t>
            </a:r>
            <a:r>
              <a:rPr lang="en-US" sz="1800" b="1" dirty="0">
                <a:solidFill>
                  <a:srgbClr val="0000FF"/>
                </a:solidFill>
                <a:latin typeface="Century Gothic" panose="020B0502020202020204" pitchFamily="34" charset="0"/>
              </a:rPr>
              <a:t> </a:t>
            </a:r>
            <a:r>
              <a:rPr lang="en-US" sz="1800" dirty="0">
                <a:latin typeface="Century Gothic" panose="020B0502020202020204" pitchFamily="34" charset="0"/>
              </a:rPr>
              <a:t>: CLLE (CNRS, UT2J), MSHS-T, CERPOP (</a:t>
            </a:r>
            <a:r>
              <a:rPr lang="en-US" sz="1800" dirty="0" err="1">
                <a:latin typeface="Century Gothic" panose="020B0502020202020204" pitchFamily="34" charset="0"/>
              </a:rPr>
              <a:t>Inserm</a:t>
            </a:r>
            <a:r>
              <a:rPr lang="en-US" sz="1800" dirty="0">
                <a:latin typeface="Century Gothic" panose="020B0502020202020204" pitchFamily="34" charset="0"/>
              </a:rPr>
              <a:t>, UT Paul Sabatier), ISA</a:t>
            </a:r>
          </a:p>
          <a:p>
            <a:r>
              <a:rPr lang="en-US" sz="1800" b="1" dirty="0" err="1">
                <a:solidFill>
                  <a:srgbClr val="0000FF"/>
                </a:solidFill>
                <a:latin typeface="Century Gothic" panose="020B0502020202020204" pitchFamily="34" charset="0"/>
              </a:rPr>
              <a:t>Acteurs</a:t>
            </a:r>
            <a:r>
              <a:rPr lang="en-US" sz="1800" b="1" dirty="0">
                <a:solidFill>
                  <a:srgbClr val="0000FF"/>
                </a:solidFill>
                <a:latin typeface="Century Gothic" panose="020B0502020202020204" pitchFamily="34" charset="0"/>
              </a:rPr>
              <a:t> publics et Associations </a:t>
            </a:r>
            <a:r>
              <a:rPr lang="en-US" sz="1800" dirty="0">
                <a:latin typeface="Century Gothic" panose="020B0502020202020204" pitchFamily="34" charset="0"/>
              </a:rPr>
              <a:t>: ADEME, ANRAS, ASEI, ARSEAA </a:t>
            </a:r>
          </a:p>
          <a:p>
            <a:endParaRPr lang="en-US" sz="1800" dirty="0">
              <a:latin typeface="Century Gothic" panose="020B0502020202020204" pitchFamily="34" charset="0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F5CAB9FC-F5AE-448A-A913-580693F23C1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984"/>
          <a:stretch/>
        </p:blipFill>
        <p:spPr>
          <a:xfrm>
            <a:off x="8268437" y="4301105"/>
            <a:ext cx="722613" cy="742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2149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5AA7286-03EB-1F52-46BE-54547233FB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0505" y="936227"/>
            <a:ext cx="7806690" cy="4066250"/>
          </a:xfrm>
        </p:spPr>
        <p:txBody>
          <a:bodyPr>
            <a:normAutofit/>
          </a:bodyPr>
          <a:lstStyle/>
          <a:p>
            <a:pPr lvl="1"/>
            <a:r>
              <a:rPr lang="fr-FR" sz="2700" dirty="0">
                <a:latin typeface="Abadi Extra Light" panose="020B0204020104020204" pitchFamily="34" charset="0"/>
              </a:rPr>
              <a:t>séminaires invités du plus haut niveau international</a:t>
            </a:r>
          </a:p>
          <a:p>
            <a:pPr lvl="1"/>
            <a:r>
              <a:rPr lang="fr-FR" sz="2700" dirty="0">
                <a:latin typeface="Abadi Extra Light" panose="020B0204020104020204" pitchFamily="34" charset="0"/>
              </a:rPr>
              <a:t>un programme de post-docs internationaux</a:t>
            </a:r>
          </a:p>
          <a:p>
            <a:pPr lvl="1"/>
            <a:r>
              <a:rPr lang="fr-FR" sz="2700" dirty="0">
                <a:latin typeface="Abadi Extra Light" panose="020B0204020104020204" pitchFamily="34" charset="0"/>
              </a:rPr>
              <a:t>financement de doctorants</a:t>
            </a:r>
          </a:p>
          <a:p>
            <a:pPr lvl="1"/>
            <a:r>
              <a:rPr lang="fr-FR" sz="2700" dirty="0">
                <a:latin typeface="Abadi Extra Light" panose="020B0204020104020204" pitchFamily="34" charset="0"/>
              </a:rPr>
              <a:t>financements de </a:t>
            </a:r>
            <a:r>
              <a:rPr lang="fr-FR" sz="2700" dirty="0" err="1">
                <a:latin typeface="Abadi Extra Light" panose="020B0204020104020204" pitchFamily="34" charset="0"/>
              </a:rPr>
              <a:t>seed</a:t>
            </a:r>
            <a:r>
              <a:rPr lang="fr-FR" sz="2700" dirty="0">
                <a:latin typeface="Abadi Extra Light" panose="020B0204020104020204" pitchFamily="34" charset="0"/>
              </a:rPr>
              <a:t> </a:t>
            </a:r>
            <a:r>
              <a:rPr lang="fr-FR" sz="2700" dirty="0" err="1">
                <a:latin typeface="Abadi Extra Light" panose="020B0204020104020204" pitchFamily="34" charset="0"/>
              </a:rPr>
              <a:t>projects</a:t>
            </a:r>
            <a:endParaRPr lang="fr-FR" sz="2700" dirty="0">
              <a:latin typeface="Abadi Extra Light" panose="020B0204020104020204" pitchFamily="34" charset="0"/>
            </a:endParaRPr>
          </a:p>
          <a:p>
            <a:pPr lvl="1"/>
            <a:endParaRPr lang="fr-FR" sz="1275" dirty="0">
              <a:latin typeface="Abadi Extra Light" panose="020B0204020104020204" pitchFamily="34" charset="0"/>
            </a:endParaRPr>
          </a:p>
          <a:p>
            <a:pPr lvl="1"/>
            <a:r>
              <a:rPr lang="fr-FR" sz="2700" dirty="0">
                <a:latin typeface="Abadi Extra Light" panose="020B0204020104020204" pitchFamily="34" charset="0"/>
              </a:rPr>
              <a:t>mobilités entrantes et sortantes</a:t>
            </a:r>
          </a:p>
          <a:p>
            <a:pPr lvl="1"/>
            <a:r>
              <a:rPr lang="fr-FR" sz="2700" dirty="0">
                <a:latin typeface="Abadi Extra Light" panose="020B0204020104020204" pitchFamily="34" charset="0"/>
              </a:rPr>
              <a:t>conférences et workshop internationaux</a:t>
            </a:r>
          </a:p>
          <a:p>
            <a:pPr marL="342900" lvl="1" indent="0">
              <a:buNone/>
            </a:pPr>
            <a:endParaRPr lang="fr-FR" sz="1425" dirty="0">
              <a:latin typeface="Abadi Extra Light" panose="020B0204020104020204" pitchFamily="34" charset="0"/>
            </a:endParaRPr>
          </a:p>
          <a:p>
            <a:pPr lvl="1"/>
            <a:r>
              <a:rPr lang="fr-FR" sz="2700" dirty="0">
                <a:latin typeface="Abadi Extra Light" panose="020B0204020104020204" pitchFamily="34" charset="0"/>
              </a:rPr>
              <a:t>rencontres entreprises, décideurs, ONG, citoyens </a:t>
            </a:r>
          </a:p>
          <a:p>
            <a:pPr lvl="1"/>
            <a:r>
              <a:rPr lang="fr-FR" sz="2700" dirty="0" err="1">
                <a:latin typeface="Abadi Extra Light" panose="020B0204020104020204" pitchFamily="34" charset="0"/>
              </a:rPr>
              <a:t>dataverse</a:t>
            </a:r>
            <a:r>
              <a:rPr lang="fr-FR" sz="2700" dirty="0">
                <a:latin typeface="Abadi Extra Light" panose="020B0204020104020204" pitchFamily="34" charset="0"/>
              </a:rPr>
              <a:t> - interface science-société</a:t>
            </a:r>
            <a:endParaRPr lang="en-US" sz="2700" dirty="0">
              <a:latin typeface="Abadi Extra Light" panose="020B0204020104020204" pitchFamily="34" charset="0"/>
            </a:endParaRPr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B8139105-EC0E-563B-0B44-B01403558E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9090" y="151474"/>
            <a:ext cx="7886700" cy="994172"/>
          </a:xfrm>
        </p:spPr>
        <p:txBody>
          <a:bodyPr>
            <a:normAutofit/>
          </a:bodyPr>
          <a:lstStyle/>
          <a:p>
            <a:r>
              <a:rPr lang="fr-FR" sz="2100" b="1" dirty="0">
                <a:latin typeface="Verdana" panose="020B0604030504040204" pitchFamily="34" charset="0"/>
                <a:ea typeface="Verdana" panose="020B0604030504040204" pitchFamily="34" charset="0"/>
              </a:rPr>
              <a:t>Les moyens demandés : 8 951 k€ sur 8 ans</a:t>
            </a:r>
            <a:br>
              <a:rPr lang="fr-FR" sz="2100" b="1" dirty="0">
                <a:latin typeface="Verdana" panose="020B0604030504040204" pitchFamily="34" charset="0"/>
                <a:ea typeface="Verdana" panose="020B0604030504040204" pitchFamily="34" charset="0"/>
              </a:rPr>
            </a:br>
            <a:endParaRPr lang="en-US" sz="21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55C52A6-D974-568B-4524-9D5C81DBE69D}"/>
              </a:ext>
            </a:extLst>
          </p:cNvPr>
          <p:cNvSpPr/>
          <p:nvPr/>
        </p:nvSpPr>
        <p:spPr>
          <a:xfrm>
            <a:off x="769620" y="1013552"/>
            <a:ext cx="6911340" cy="1558198"/>
          </a:xfrm>
          <a:prstGeom prst="rect">
            <a:avLst/>
          </a:pr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dirty="0">
              <a:solidFill>
                <a:prstClr val="white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D4D5A8D-2F7B-BD98-C152-D68A303158B5}"/>
              </a:ext>
            </a:extLst>
          </p:cNvPr>
          <p:cNvSpPr/>
          <p:nvPr/>
        </p:nvSpPr>
        <p:spPr>
          <a:xfrm>
            <a:off x="769620" y="3900289"/>
            <a:ext cx="6911340" cy="842102"/>
          </a:xfrm>
          <a:prstGeom prst="rect">
            <a:avLst/>
          </a:prstGeom>
          <a:solidFill>
            <a:srgbClr val="FFFF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dirty="0">
              <a:solidFill>
                <a:prstClr val="white"/>
              </a:solidFill>
              <a:latin typeface="Aptos" panose="02110004020202020204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1990BE8-4058-A46D-1948-71255D0CC066}"/>
              </a:ext>
            </a:extLst>
          </p:cNvPr>
          <p:cNvSpPr/>
          <p:nvPr/>
        </p:nvSpPr>
        <p:spPr>
          <a:xfrm>
            <a:off x="769620" y="2893681"/>
            <a:ext cx="6911340" cy="842102"/>
          </a:xfrm>
          <a:prstGeom prst="rect">
            <a:avLst/>
          </a:prstGeom>
          <a:solidFill>
            <a:srgbClr val="FF0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dirty="0">
              <a:solidFill>
                <a:prstClr val="white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464F2CD2-91A2-412D-8330-DF6AEE59D90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984"/>
          <a:stretch/>
        </p:blipFill>
        <p:spPr>
          <a:xfrm>
            <a:off x="8268437" y="4301105"/>
            <a:ext cx="722613" cy="742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37079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47B8AE0-93E7-1CEA-4751-6651726597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477" y="33722"/>
            <a:ext cx="7886700" cy="994172"/>
          </a:xfrm>
        </p:spPr>
        <p:txBody>
          <a:bodyPr>
            <a:normAutofit/>
          </a:bodyPr>
          <a:lstStyle/>
          <a:p>
            <a:r>
              <a:rPr lang="fr-FR" sz="2100" b="1" dirty="0">
                <a:latin typeface="Verdana" panose="020B0604030504040204" pitchFamily="34" charset="0"/>
                <a:ea typeface="Verdana" panose="020B0604030504040204" pitchFamily="34" charset="0"/>
              </a:rPr>
              <a:t>A venir</a:t>
            </a:r>
            <a:endParaRPr lang="en-US" sz="21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8B6728E3-A0F5-A0A5-689B-E568FA3E9B4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7775284"/>
              </p:ext>
            </p:extLst>
          </p:nvPr>
        </p:nvGraphicFramePr>
        <p:xfrm>
          <a:off x="67755" y="667054"/>
          <a:ext cx="4504245" cy="15430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Espace réservé du contenu 3">
            <a:extLst>
              <a:ext uri="{FF2B5EF4-FFF2-40B4-BE49-F238E27FC236}">
                <a16:creationId xmlns:a16="http://schemas.microsoft.com/office/drawing/2014/main" id="{FD02875D-4101-4283-D695-33B389B9FDB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01282383"/>
              </p:ext>
            </p:extLst>
          </p:nvPr>
        </p:nvGraphicFramePr>
        <p:xfrm>
          <a:off x="4364021" y="667053"/>
          <a:ext cx="4504245" cy="15430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cxnSp>
        <p:nvCxnSpPr>
          <p:cNvPr id="7" name="Connecteur droit avec flèche 6">
            <a:extLst>
              <a:ext uri="{FF2B5EF4-FFF2-40B4-BE49-F238E27FC236}">
                <a16:creationId xmlns:a16="http://schemas.microsoft.com/office/drawing/2014/main" id="{CCE9460E-53A2-CEA6-4F42-E188EEDE791F}"/>
              </a:ext>
            </a:extLst>
          </p:cNvPr>
          <p:cNvCxnSpPr>
            <a:cxnSpLocks/>
          </p:cNvCxnSpPr>
          <p:nvPr/>
        </p:nvCxnSpPr>
        <p:spPr>
          <a:xfrm>
            <a:off x="503391" y="1735893"/>
            <a:ext cx="0" cy="748567"/>
          </a:xfrm>
          <a:prstGeom prst="straightConnector1">
            <a:avLst/>
          </a:prstGeom>
          <a:ln w="25400">
            <a:headEnd type="oval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oneTexte 8">
            <a:extLst>
              <a:ext uri="{FF2B5EF4-FFF2-40B4-BE49-F238E27FC236}">
                <a16:creationId xmlns:a16="http://schemas.microsoft.com/office/drawing/2014/main" id="{D2D3CB0B-6549-7F2C-1113-80712C63B49D}"/>
              </a:ext>
            </a:extLst>
          </p:cNvPr>
          <p:cNvSpPr txBox="1"/>
          <p:nvPr/>
        </p:nvSpPr>
        <p:spPr>
          <a:xfrm rot="16200000">
            <a:off x="-417310" y="3264914"/>
            <a:ext cx="1814920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85800"/>
            <a:r>
              <a:rPr lang="fr-FR" dirty="0">
                <a:solidFill>
                  <a:prstClr val="black"/>
                </a:solidFill>
                <a:latin typeface="Aptos" panose="02110004020202020204"/>
              </a:rPr>
              <a:t>Choix de la thématique</a:t>
            </a:r>
            <a:endParaRPr lang="en-US" dirty="0">
              <a:solidFill>
                <a:prstClr val="black"/>
              </a:solidFill>
              <a:latin typeface="Aptos" panose="02110004020202020204"/>
            </a:endParaRPr>
          </a:p>
        </p:txBody>
      </p:sp>
      <p:cxnSp>
        <p:nvCxnSpPr>
          <p:cNvPr id="10" name="Connecteur droit avec flèche 9">
            <a:extLst>
              <a:ext uri="{FF2B5EF4-FFF2-40B4-BE49-F238E27FC236}">
                <a16:creationId xmlns:a16="http://schemas.microsoft.com/office/drawing/2014/main" id="{73401FAE-A7F2-BE9D-28B1-F90D217BB4B6}"/>
              </a:ext>
            </a:extLst>
          </p:cNvPr>
          <p:cNvCxnSpPr>
            <a:cxnSpLocks/>
          </p:cNvCxnSpPr>
          <p:nvPr/>
        </p:nvCxnSpPr>
        <p:spPr>
          <a:xfrm>
            <a:off x="762471" y="1743513"/>
            <a:ext cx="0" cy="748567"/>
          </a:xfrm>
          <a:prstGeom prst="straightConnector1">
            <a:avLst/>
          </a:prstGeom>
          <a:ln w="25400">
            <a:headEnd type="oval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ZoneTexte 10">
            <a:extLst>
              <a:ext uri="{FF2B5EF4-FFF2-40B4-BE49-F238E27FC236}">
                <a16:creationId xmlns:a16="http://schemas.microsoft.com/office/drawing/2014/main" id="{2895C87A-D249-5975-E391-4FD496233789}"/>
              </a:ext>
            </a:extLst>
          </p:cNvPr>
          <p:cNvSpPr txBox="1"/>
          <p:nvPr/>
        </p:nvSpPr>
        <p:spPr>
          <a:xfrm rot="16200000">
            <a:off x="-301452" y="3018919"/>
            <a:ext cx="2119284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/>
            <a:r>
              <a:rPr lang="fr-FR" dirty="0">
                <a:solidFill>
                  <a:prstClr val="black"/>
                </a:solidFill>
                <a:latin typeface="Aptos" panose="02110004020202020204"/>
              </a:rPr>
              <a:t>Equipe de rédaction*</a:t>
            </a:r>
            <a:endParaRPr lang="en-US" dirty="0">
              <a:solidFill>
                <a:prstClr val="black"/>
              </a:solidFill>
              <a:latin typeface="Aptos" panose="02110004020202020204"/>
            </a:endParaRPr>
          </a:p>
        </p:txBody>
      </p:sp>
      <p:cxnSp>
        <p:nvCxnSpPr>
          <p:cNvPr id="13" name="Connecteur droit avec flèche 12">
            <a:extLst>
              <a:ext uri="{FF2B5EF4-FFF2-40B4-BE49-F238E27FC236}">
                <a16:creationId xmlns:a16="http://schemas.microsoft.com/office/drawing/2014/main" id="{43533F78-C1CB-9627-7FDF-80622D4D7F78}"/>
              </a:ext>
            </a:extLst>
          </p:cNvPr>
          <p:cNvCxnSpPr>
            <a:cxnSpLocks/>
          </p:cNvCxnSpPr>
          <p:nvPr/>
        </p:nvCxnSpPr>
        <p:spPr>
          <a:xfrm>
            <a:off x="1859751" y="1743513"/>
            <a:ext cx="0" cy="748567"/>
          </a:xfrm>
          <a:prstGeom prst="straightConnector1">
            <a:avLst/>
          </a:prstGeom>
          <a:ln w="25400">
            <a:headEnd type="oval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avec flèche 13">
            <a:extLst>
              <a:ext uri="{FF2B5EF4-FFF2-40B4-BE49-F238E27FC236}">
                <a16:creationId xmlns:a16="http://schemas.microsoft.com/office/drawing/2014/main" id="{6AB1D79B-B7CD-CA6F-568D-DAC26F64A074}"/>
              </a:ext>
            </a:extLst>
          </p:cNvPr>
          <p:cNvCxnSpPr>
            <a:cxnSpLocks/>
          </p:cNvCxnSpPr>
          <p:nvPr/>
        </p:nvCxnSpPr>
        <p:spPr>
          <a:xfrm>
            <a:off x="2484591" y="1735893"/>
            <a:ext cx="0" cy="748567"/>
          </a:xfrm>
          <a:prstGeom prst="straightConnector1">
            <a:avLst/>
          </a:prstGeom>
          <a:ln w="25400">
            <a:headEnd type="oval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ZoneTexte 14">
            <a:extLst>
              <a:ext uri="{FF2B5EF4-FFF2-40B4-BE49-F238E27FC236}">
                <a16:creationId xmlns:a16="http://schemas.microsoft.com/office/drawing/2014/main" id="{BCBEA34F-7F55-7D5D-615B-115ECB4A59B9}"/>
              </a:ext>
            </a:extLst>
          </p:cNvPr>
          <p:cNvSpPr txBox="1"/>
          <p:nvPr/>
        </p:nvSpPr>
        <p:spPr>
          <a:xfrm rot="16200000">
            <a:off x="47458" y="2736447"/>
            <a:ext cx="217479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/>
            <a:r>
              <a:rPr lang="fr-FR" dirty="0">
                <a:solidFill>
                  <a:prstClr val="black"/>
                </a:solidFill>
                <a:latin typeface="Aptos" panose="02110004020202020204"/>
              </a:rPr>
              <a:t>Mobilisation des communautés EPE</a:t>
            </a:r>
            <a:endParaRPr lang="en-US" dirty="0">
              <a:solidFill>
                <a:prstClr val="black"/>
              </a:solidFill>
              <a:latin typeface="Aptos" panose="02110004020202020204"/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FC154474-0B74-5C7E-D1EF-6772FFC968C3}"/>
              </a:ext>
            </a:extLst>
          </p:cNvPr>
          <p:cNvSpPr txBox="1"/>
          <p:nvPr/>
        </p:nvSpPr>
        <p:spPr>
          <a:xfrm rot="16200000">
            <a:off x="648396" y="2725013"/>
            <a:ext cx="2442488" cy="715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/>
            <a:r>
              <a:rPr lang="fr-FR" dirty="0">
                <a:solidFill>
                  <a:prstClr val="black"/>
                </a:solidFill>
                <a:latin typeface="Aptos" panose="02110004020202020204"/>
              </a:rPr>
              <a:t>Création du consortium  (académique et non-académique)</a:t>
            </a:r>
            <a:endParaRPr lang="en-US" dirty="0">
              <a:solidFill>
                <a:prstClr val="black"/>
              </a:solidFill>
              <a:latin typeface="Aptos" panose="02110004020202020204"/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72D610B8-4FC7-5B8A-7AE2-F595D9391233}"/>
              </a:ext>
            </a:extLst>
          </p:cNvPr>
          <p:cNvSpPr txBox="1"/>
          <p:nvPr/>
        </p:nvSpPr>
        <p:spPr>
          <a:xfrm rot="16200000">
            <a:off x="1682890" y="3120903"/>
            <a:ext cx="1576457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85800"/>
            <a:r>
              <a:rPr lang="fr-FR" b="1" dirty="0">
                <a:solidFill>
                  <a:srgbClr val="FF0000"/>
                </a:solidFill>
                <a:latin typeface="Aptos" panose="02110004020202020204"/>
              </a:rPr>
              <a:t>Soumission étape 1</a:t>
            </a:r>
            <a:endParaRPr lang="en-US" b="1" dirty="0">
              <a:solidFill>
                <a:srgbClr val="FF0000"/>
              </a:solidFill>
              <a:latin typeface="Aptos" panose="02110004020202020204"/>
            </a:endParaRPr>
          </a:p>
        </p:txBody>
      </p:sp>
      <p:cxnSp>
        <p:nvCxnSpPr>
          <p:cNvPr id="18" name="Connecteur droit avec flèche 17">
            <a:extLst>
              <a:ext uri="{FF2B5EF4-FFF2-40B4-BE49-F238E27FC236}">
                <a16:creationId xmlns:a16="http://schemas.microsoft.com/office/drawing/2014/main" id="{FD93AE65-75F2-5CCE-6902-0D1F5C83C54C}"/>
              </a:ext>
            </a:extLst>
          </p:cNvPr>
          <p:cNvCxnSpPr>
            <a:cxnSpLocks/>
          </p:cNvCxnSpPr>
          <p:nvPr/>
        </p:nvCxnSpPr>
        <p:spPr>
          <a:xfrm>
            <a:off x="1143471" y="1751133"/>
            <a:ext cx="0" cy="748567"/>
          </a:xfrm>
          <a:prstGeom prst="straightConnector1">
            <a:avLst/>
          </a:prstGeom>
          <a:ln w="25400">
            <a:headEnd type="oval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avec flèche 18">
            <a:extLst>
              <a:ext uri="{FF2B5EF4-FFF2-40B4-BE49-F238E27FC236}">
                <a16:creationId xmlns:a16="http://schemas.microsoft.com/office/drawing/2014/main" id="{A3D914B9-C0AC-5F16-9AF7-3B77704E863E}"/>
              </a:ext>
            </a:extLst>
          </p:cNvPr>
          <p:cNvCxnSpPr>
            <a:cxnSpLocks/>
          </p:cNvCxnSpPr>
          <p:nvPr/>
        </p:nvCxnSpPr>
        <p:spPr>
          <a:xfrm>
            <a:off x="5741161" y="1750749"/>
            <a:ext cx="0" cy="748567"/>
          </a:xfrm>
          <a:prstGeom prst="straightConnector1">
            <a:avLst/>
          </a:prstGeom>
          <a:ln w="25400">
            <a:headEnd type="oval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ZoneTexte 19">
            <a:extLst>
              <a:ext uri="{FF2B5EF4-FFF2-40B4-BE49-F238E27FC236}">
                <a16:creationId xmlns:a16="http://schemas.microsoft.com/office/drawing/2014/main" id="{C813B0E3-BE74-9179-CC81-3E201C8F79A3}"/>
              </a:ext>
            </a:extLst>
          </p:cNvPr>
          <p:cNvSpPr txBox="1"/>
          <p:nvPr/>
        </p:nvSpPr>
        <p:spPr>
          <a:xfrm rot="16200000">
            <a:off x="6203371" y="3172956"/>
            <a:ext cx="1576457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85800"/>
            <a:r>
              <a:rPr lang="fr-FR" b="1" dirty="0">
                <a:solidFill>
                  <a:srgbClr val="FF0000"/>
                </a:solidFill>
                <a:latin typeface="Aptos" panose="02110004020202020204"/>
              </a:rPr>
              <a:t>Soumission étape 2</a:t>
            </a:r>
            <a:endParaRPr lang="en-US" b="1" dirty="0">
              <a:solidFill>
                <a:srgbClr val="FF0000"/>
              </a:solidFill>
              <a:latin typeface="Aptos" panose="02110004020202020204"/>
            </a:endParaRPr>
          </a:p>
        </p:txBody>
      </p:sp>
      <p:cxnSp>
        <p:nvCxnSpPr>
          <p:cNvPr id="21" name="Connecteur droit avec flèche 20">
            <a:extLst>
              <a:ext uri="{FF2B5EF4-FFF2-40B4-BE49-F238E27FC236}">
                <a16:creationId xmlns:a16="http://schemas.microsoft.com/office/drawing/2014/main" id="{C8AA195D-D1A4-96B1-0A39-84FFC3FA14E5}"/>
              </a:ext>
            </a:extLst>
          </p:cNvPr>
          <p:cNvCxnSpPr>
            <a:cxnSpLocks/>
          </p:cNvCxnSpPr>
          <p:nvPr/>
        </p:nvCxnSpPr>
        <p:spPr>
          <a:xfrm>
            <a:off x="6991600" y="1750749"/>
            <a:ext cx="0" cy="748567"/>
          </a:xfrm>
          <a:prstGeom prst="straightConnector1">
            <a:avLst/>
          </a:prstGeom>
          <a:ln w="25400">
            <a:headEnd type="oval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Connecteur droit avec flèche 5">
            <a:extLst>
              <a:ext uri="{FF2B5EF4-FFF2-40B4-BE49-F238E27FC236}">
                <a16:creationId xmlns:a16="http://schemas.microsoft.com/office/drawing/2014/main" id="{44C28963-D9F7-9483-0469-6CE4054390FF}"/>
              </a:ext>
            </a:extLst>
          </p:cNvPr>
          <p:cNvCxnSpPr>
            <a:cxnSpLocks/>
          </p:cNvCxnSpPr>
          <p:nvPr/>
        </p:nvCxnSpPr>
        <p:spPr>
          <a:xfrm>
            <a:off x="8162434" y="1758753"/>
            <a:ext cx="0" cy="748567"/>
          </a:xfrm>
          <a:prstGeom prst="straightConnector1">
            <a:avLst/>
          </a:prstGeom>
          <a:ln w="25400">
            <a:headEnd type="oval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ZoneTexte 7">
            <a:extLst>
              <a:ext uri="{FF2B5EF4-FFF2-40B4-BE49-F238E27FC236}">
                <a16:creationId xmlns:a16="http://schemas.microsoft.com/office/drawing/2014/main" id="{C60A76BB-B5CD-1DBD-7405-DE538044375B}"/>
              </a:ext>
            </a:extLst>
          </p:cNvPr>
          <p:cNvSpPr txBox="1"/>
          <p:nvPr/>
        </p:nvSpPr>
        <p:spPr>
          <a:xfrm rot="16200000">
            <a:off x="4879835" y="3191505"/>
            <a:ext cx="1766253" cy="4385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85800"/>
            <a:r>
              <a:rPr lang="fr-FR" b="1" dirty="0">
                <a:solidFill>
                  <a:srgbClr val="FF0000"/>
                </a:solidFill>
                <a:latin typeface="Aptos" panose="02110004020202020204"/>
              </a:rPr>
              <a:t>Réponse ANR  étape 1</a:t>
            </a:r>
            <a:endParaRPr lang="fr-FR" sz="900" b="1" dirty="0">
              <a:solidFill>
                <a:srgbClr val="FF0000"/>
              </a:solidFill>
              <a:latin typeface="Aptos" panose="02110004020202020204"/>
            </a:endParaRPr>
          </a:p>
          <a:p>
            <a:pPr defTabSz="685800"/>
            <a:r>
              <a:rPr lang="fr-FR" sz="900" b="1" dirty="0">
                <a:solidFill>
                  <a:srgbClr val="FF0000"/>
                </a:solidFill>
                <a:latin typeface="Aptos" panose="02110004020202020204"/>
              </a:rPr>
              <a:t>Entre 15 et 30 juillet</a:t>
            </a:r>
            <a:endParaRPr lang="en-US" sz="900" b="1" dirty="0">
              <a:solidFill>
                <a:srgbClr val="FF0000"/>
              </a:solidFill>
              <a:latin typeface="Aptos" panose="02110004020202020204"/>
            </a:endParaRPr>
          </a:p>
        </p:txBody>
      </p:sp>
      <p:cxnSp>
        <p:nvCxnSpPr>
          <p:cNvPr id="12" name="Connecteur droit avec flèche 11">
            <a:extLst>
              <a:ext uri="{FF2B5EF4-FFF2-40B4-BE49-F238E27FC236}">
                <a16:creationId xmlns:a16="http://schemas.microsoft.com/office/drawing/2014/main" id="{57FA5042-E56C-1397-56BE-7B7E2D51C259}"/>
              </a:ext>
            </a:extLst>
          </p:cNvPr>
          <p:cNvCxnSpPr>
            <a:cxnSpLocks/>
          </p:cNvCxnSpPr>
          <p:nvPr/>
        </p:nvCxnSpPr>
        <p:spPr>
          <a:xfrm>
            <a:off x="3185631" y="1758753"/>
            <a:ext cx="0" cy="748567"/>
          </a:xfrm>
          <a:prstGeom prst="straightConnector1">
            <a:avLst/>
          </a:prstGeom>
          <a:ln w="25400">
            <a:headEnd type="oval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avec flèche 21">
            <a:extLst>
              <a:ext uri="{FF2B5EF4-FFF2-40B4-BE49-F238E27FC236}">
                <a16:creationId xmlns:a16="http://schemas.microsoft.com/office/drawing/2014/main" id="{538A44F4-B7A1-81A9-80BF-BE8E8CC76383}"/>
              </a:ext>
            </a:extLst>
          </p:cNvPr>
          <p:cNvCxnSpPr>
            <a:cxnSpLocks/>
          </p:cNvCxnSpPr>
          <p:nvPr/>
        </p:nvCxnSpPr>
        <p:spPr>
          <a:xfrm>
            <a:off x="4953471" y="1743513"/>
            <a:ext cx="0" cy="748567"/>
          </a:xfrm>
          <a:prstGeom prst="straightConnector1">
            <a:avLst/>
          </a:prstGeom>
          <a:ln w="25400">
            <a:headEnd type="oval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ZoneTexte 22">
            <a:extLst>
              <a:ext uri="{FF2B5EF4-FFF2-40B4-BE49-F238E27FC236}">
                <a16:creationId xmlns:a16="http://schemas.microsoft.com/office/drawing/2014/main" id="{5FC4F427-BDC3-5E00-652D-174E97B50D2E}"/>
              </a:ext>
            </a:extLst>
          </p:cNvPr>
          <p:cNvSpPr txBox="1"/>
          <p:nvPr/>
        </p:nvSpPr>
        <p:spPr>
          <a:xfrm rot="16200000">
            <a:off x="1765292" y="3136605"/>
            <a:ext cx="2582489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/>
            <a:r>
              <a:rPr lang="fr-FR" dirty="0">
                <a:solidFill>
                  <a:prstClr val="black"/>
                </a:solidFill>
                <a:latin typeface="Aptos" panose="02110004020202020204"/>
              </a:rPr>
              <a:t> Retours vers  communautés EPE</a:t>
            </a:r>
            <a:endParaRPr lang="en-US" dirty="0">
              <a:solidFill>
                <a:prstClr val="black"/>
              </a:solidFill>
              <a:latin typeface="Aptos" panose="02110004020202020204"/>
            </a:endParaRP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5DD32C8F-A3BA-7F53-BD4D-060F03A5B5F6}"/>
              </a:ext>
            </a:extLst>
          </p:cNvPr>
          <p:cNvSpPr txBox="1"/>
          <p:nvPr/>
        </p:nvSpPr>
        <p:spPr>
          <a:xfrm rot="16200000">
            <a:off x="2371501" y="3147498"/>
            <a:ext cx="2174798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/>
            <a:r>
              <a:rPr lang="fr-FR" dirty="0">
                <a:solidFill>
                  <a:prstClr val="black"/>
                </a:solidFill>
                <a:latin typeface="Aptos" panose="02110004020202020204"/>
              </a:rPr>
              <a:t>Workshop EPE UT Capitole</a:t>
            </a:r>
            <a:endParaRPr lang="en-US" dirty="0">
              <a:solidFill>
                <a:prstClr val="black"/>
              </a:solidFill>
              <a:latin typeface="Aptos" panose="02110004020202020204"/>
            </a:endParaRPr>
          </a:p>
        </p:txBody>
      </p:sp>
      <p:cxnSp>
        <p:nvCxnSpPr>
          <p:cNvPr id="26" name="Connecteur droit avec flèche 25">
            <a:extLst>
              <a:ext uri="{FF2B5EF4-FFF2-40B4-BE49-F238E27FC236}">
                <a16:creationId xmlns:a16="http://schemas.microsoft.com/office/drawing/2014/main" id="{49A7E66A-4199-F311-C095-7B9B15975AD2}"/>
              </a:ext>
            </a:extLst>
          </p:cNvPr>
          <p:cNvCxnSpPr>
            <a:cxnSpLocks/>
          </p:cNvCxnSpPr>
          <p:nvPr/>
        </p:nvCxnSpPr>
        <p:spPr>
          <a:xfrm>
            <a:off x="3566631" y="1751133"/>
            <a:ext cx="0" cy="748567"/>
          </a:xfrm>
          <a:prstGeom prst="straightConnector1">
            <a:avLst/>
          </a:prstGeom>
          <a:ln w="25400">
            <a:headEnd type="oval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avec flèche 26">
            <a:extLst>
              <a:ext uri="{FF2B5EF4-FFF2-40B4-BE49-F238E27FC236}">
                <a16:creationId xmlns:a16="http://schemas.microsoft.com/office/drawing/2014/main" id="{45BAB59B-2324-44C2-9134-998EAEACB9CB}"/>
              </a:ext>
            </a:extLst>
          </p:cNvPr>
          <p:cNvCxnSpPr>
            <a:cxnSpLocks/>
          </p:cNvCxnSpPr>
          <p:nvPr/>
        </p:nvCxnSpPr>
        <p:spPr>
          <a:xfrm>
            <a:off x="3947631" y="1758753"/>
            <a:ext cx="0" cy="748567"/>
          </a:xfrm>
          <a:prstGeom prst="straightConnector1">
            <a:avLst/>
          </a:prstGeom>
          <a:ln w="25400">
            <a:headEnd type="oval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ZoneTexte 27">
            <a:extLst>
              <a:ext uri="{FF2B5EF4-FFF2-40B4-BE49-F238E27FC236}">
                <a16:creationId xmlns:a16="http://schemas.microsoft.com/office/drawing/2014/main" id="{FBDA1CF3-384C-85E7-1E54-F5C882E21347}"/>
              </a:ext>
            </a:extLst>
          </p:cNvPr>
          <p:cNvSpPr txBox="1"/>
          <p:nvPr/>
        </p:nvSpPr>
        <p:spPr>
          <a:xfrm rot="16200000">
            <a:off x="2777245" y="2958317"/>
            <a:ext cx="243366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/>
            <a:r>
              <a:rPr lang="fr-FR" dirty="0">
                <a:solidFill>
                  <a:prstClr val="black"/>
                </a:solidFill>
                <a:latin typeface="Aptos" panose="02110004020202020204"/>
              </a:rPr>
              <a:t>Consolidation du projet scientifique</a:t>
            </a:r>
            <a:endParaRPr lang="en-US" dirty="0">
              <a:solidFill>
                <a:prstClr val="black"/>
              </a:solidFill>
              <a:latin typeface="Aptos" panose="02110004020202020204"/>
            </a:endParaRP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C5BCCBB6-6544-479F-4E2C-ABD2DA1D2845}"/>
              </a:ext>
            </a:extLst>
          </p:cNvPr>
          <p:cNvSpPr txBox="1"/>
          <p:nvPr/>
        </p:nvSpPr>
        <p:spPr>
          <a:xfrm rot="16200000">
            <a:off x="3875815" y="3018917"/>
            <a:ext cx="2174798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/>
            <a:r>
              <a:rPr lang="fr-FR" dirty="0">
                <a:solidFill>
                  <a:prstClr val="black"/>
                </a:solidFill>
                <a:latin typeface="Aptos" panose="02110004020202020204"/>
              </a:rPr>
              <a:t>Rencontres bilatérales</a:t>
            </a:r>
            <a:endParaRPr lang="en-US" dirty="0">
              <a:solidFill>
                <a:prstClr val="black"/>
              </a:solidFill>
              <a:latin typeface="Aptos" panose="02110004020202020204"/>
            </a:endParaRP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65978250-03C1-510A-3DC9-AC28CA470D22}"/>
              </a:ext>
            </a:extLst>
          </p:cNvPr>
          <p:cNvSpPr txBox="1"/>
          <p:nvPr/>
        </p:nvSpPr>
        <p:spPr>
          <a:xfrm rot="16200000">
            <a:off x="7075036" y="2932761"/>
            <a:ext cx="2174798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/>
            <a:r>
              <a:rPr lang="fr-FR" dirty="0">
                <a:solidFill>
                  <a:prstClr val="black"/>
                </a:solidFill>
                <a:latin typeface="Aptos" panose="02110004020202020204"/>
              </a:rPr>
              <a:t>Contractualisation</a:t>
            </a:r>
            <a:endParaRPr lang="en-US" dirty="0">
              <a:solidFill>
                <a:prstClr val="black"/>
              </a:solidFill>
              <a:latin typeface="Aptos" panose="02110004020202020204"/>
            </a:endParaRP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640A0D62-D33B-9B52-E8F6-D6A1D7FB4F75}"/>
              </a:ext>
            </a:extLst>
          </p:cNvPr>
          <p:cNvSpPr txBox="1"/>
          <p:nvPr/>
        </p:nvSpPr>
        <p:spPr>
          <a:xfrm rot="16200000">
            <a:off x="5390503" y="3040131"/>
            <a:ext cx="2174798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/>
            <a:r>
              <a:rPr lang="fr-FR" dirty="0">
                <a:solidFill>
                  <a:prstClr val="black"/>
                </a:solidFill>
                <a:latin typeface="Aptos" panose="02110004020202020204"/>
              </a:rPr>
              <a:t>Finalisation du dossier</a:t>
            </a:r>
            <a:endParaRPr lang="en-US" dirty="0">
              <a:solidFill>
                <a:prstClr val="black"/>
              </a:solidFill>
              <a:latin typeface="Aptos" panose="02110004020202020204"/>
            </a:endParaRPr>
          </a:p>
        </p:txBody>
      </p:sp>
      <p:cxnSp>
        <p:nvCxnSpPr>
          <p:cNvPr id="32" name="Connecteur droit avec flèche 31">
            <a:extLst>
              <a:ext uri="{FF2B5EF4-FFF2-40B4-BE49-F238E27FC236}">
                <a16:creationId xmlns:a16="http://schemas.microsoft.com/office/drawing/2014/main" id="{58E24A2A-F2E5-7BC1-83DE-580EEF11A826}"/>
              </a:ext>
            </a:extLst>
          </p:cNvPr>
          <p:cNvCxnSpPr>
            <a:cxnSpLocks/>
          </p:cNvCxnSpPr>
          <p:nvPr/>
        </p:nvCxnSpPr>
        <p:spPr>
          <a:xfrm>
            <a:off x="6477471" y="1743513"/>
            <a:ext cx="0" cy="748567"/>
          </a:xfrm>
          <a:prstGeom prst="straightConnector1">
            <a:avLst/>
          </a:prstGeom>
          <a:ln w="25400">
            <a:headEnd type="oval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ZoneTexte 33">
            <a:extLst>
              <a:ext uri="{FF2B5EF4-FFF2-40B4-BE49-F238E27FC236}">
                <a16:creationId xmlns:a16="http://schemas.microsoft.com/office/drawing/2014/main" id="{3DB1E5BF-84CC-0D84-7103-FDD09DF01B5B}"/>
              </a:ext>
            </a:extLst>
          </p:cNvPr>
          <p:cNvSpPr txBox="1"/>
          <p:nvPr/>
        </p:nvSpPr>
        <p:spPr>
          <a:xfrm>
            <a:off x="150240" y="4657238"/>
            <a:ext cx="9069175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85800"/>
            <a:r>
              <a:rPr lang="fr-FR" sz="1050" dirty="0">
                <a:solidFill>
                  <a:prstClr val="black"/>
                </a:solidFill>
                <a:latin typeface="Aptos" panose="02110004020202020204"/>
              </a:rPr>
              <a:t>* TSE (Arnaud Reynaud &amp; Sylvain Chabé-Ferret), Faculté de droit (Julien Bétaille), TSM (Nicola Mirc),  Sciences Po (Julien Weisbein)</a:t>
            </a:r>
            <a:endParaRPr lang="en-US" sz="1050" dirty="0">
              <a:solidFill>
                <a:prstClr val="black"/>
              </a:solidFill>
              <a:latin typeface="Aptos" panose="02110004020202020204"/>
            </a:endParaRPr>
          </a:p>
        </p:txBody>
      </p:sp>
      <p:pic>
        <p:nvPicPr>
          <p:cNvPr id="33" name="Image 32">
            <a:extLst>
              <a:ext uri="{FF2B5EF4-FFF2-40B4-BE49-F238E27FC236}">
                <a16:creationId xmlns:a16="http://schemas.microsoft.com/office/drawing/2014/main" id="{EA752AAA-ECA2-4D65-A2CC-2FF3C5A19DFA}"/>
              </a:ext>
            </a:extLst>
          </p:cNvPr>
          <p:cNvPicPr>
            <a:picLocks noChangeAspect="1"/>
          </p:cNvPicPr>
          <p:nvPr/>
        </p:nvPicPr>
        <p:blipFill rotWithShape="1">
          <a:blip r:embed="rId12"/>
          <a:srcRect r="2984"/>
          <a:stretch/>
        </p:blipFill>
        <p:spPr>
          <a:xfrm>
            <a:off x="8268437" y="4301105"/>
            <a:ext cx="722613" cy="742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81134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>
            <a:extLst>
              <a:ext uri="{FF2B5EF4-FFF2-40B4-BE49-F238E27FC236}">
                <a16:creationId xmlns:a16="http://schemas.microsoft.com/office/drawing/2014/main" id="{456FF6EC-1749-C1EE-9FD4-5BF58DC692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80" y="46422"/>
            <a:ext cx="7886700" cy="994172"/>
          </a:xfrm>
        </p:spPr>
        <p:txBody>
          <a:bodyPr/>
          <a:lstStyle/>
          <a:p>
            <a:r>
              <a:rPr lang="fr-FR" sz="2100" b="1" dirty="0">
                <a:latin typeface="Verdana" panose="020B0604030504040204" pitchFamily="34" charset="0"/>
                <a:ea typeface="Verdana" panose="020B0604030504040204" pitchFamily="34" charset="0"/>
              </a:rPr>
              <a:t>Contacts</a:t>
            </a:r>
            <a:endParaRPr lang="en-US" sz="21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28D672E-093E-BAA9-1624-8E183D9B0072}"/>
              </a:ext>
            </a:extLst>
          </p:cNvPr>
          <p:cNvSpPr txBox="1"/>
          <p:nvPr/>
        </p:nvSpPr>
        <p:spPr>
          <a:xfrm>
            <a:off x="275780" y="1269194"/>
            <a:ext cx="6944825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800" dirty="0">
                <a:latin typeface="Century Gothic" panose="020B0502020202020204" pitchFamily="34" charset="0"/>
              </a:rPr>
              <a:t>Faculté de Droit : Julien </a:t>
            </a:r>
            <a:r>
              <a:rPr lang="fr-FR" sz="1800" dirty="0" err="1">
                <a:latin typeface="Century Gothic" panose="020B0502020202020204" pitchFamily="34" charset="0"/>
              </a:rPr>
              <a:t>Bétaille</a:t>
            </a:r>
            <a:endParaRPr lang="fr-FR" sz="1800" dirty="0">
              <a:latin typeface="Century Gothic" panose="020B0502020202020204" pitchFamily="34" charset="0"/>
            </a:endParaRPr>
          </a:p>
          <a:p>
            <a:endParaRPr lang="fr-FR" sz="1800" dirty="0">
              <a:latin typeface="Century Gothic" panose="020B0502020202020204" pitchFamily="34" charset="0"/>
            </a:endParaRPr>
          </a:p>
          <a:p>
            <a:r>
              <a:rPr lang="fr-FR" sz="1800" dirty="0">
                <a:latin typeface="Century Gothic" panose="020B0502020202020204" pitchFamily="34" charset="0"/>
              </a:rPr>
              <a:t>TSM : Nicola </a:t>
            </a:r>
            <a:r>
              <a:rPr lang="fr-FR" sz="1800" dirty="0" err="1">
                <a:latin typeface="Century Gothic" panose="020B0502020202020204" pitchFamily="34" charset="0"/>
              </a:rPr>
              <a:t>Mirc</a:t>
            </a:r>
            <a:endParaRPr lang="fr-FR" sz="1800" dirty="0">
              <a:latin typeface="Century Gothic" panose="020B0502020202020204" pitchFamily="34" charset="0"/>
            </a:endParaRPr>
          </a:p>
          <a:p>
            <a:endParaRPr lang="fr-FR" sz="1800" dirty="0">
              <a:latin typeface="Century Gothic" panose="020B0502020202020204" pitchFamily="34" charset="0"/>
            </a:endParaRPr>
          </a:p>
          <a:p>
            <a:r>
              <a:rPr lang="fr-FR" sz="1800" dirty="0">
                <a:latin typeface="Century Gothic" panose="020B0502020202020204" pitchFamily="34" charset="0"/>
              </a:rPr>
              <a:t>TSE : Sylvain Chabé-Ferret, Arnaud Reynaud</a:t>
            </a:r>
          </a:p>
          <a:p>
            <a:endParaRPr lang="fr-FR" sz="1800" dirty="0">
              <a:latin typeface="Century Gothic" panose="020B0502020202020204" pitchFamily="34" charset="0"/>
            </a:endParaRPr>
          </a:p>
          <a:p>
            <a:r>
              <a:rPr lang="fr-FR" sz="1800" dirty="0">
                <a:latin typeface="Century Gothic" panose="020B0502020202020204" pitchFamily="34" charset="0"/>
              </a:rPr>
              <a:t>Sciences Po : Julien </a:t>
            </a:r>
            <a:r>
              <a:rPr lang="fr-FR" sz="1800" dirty="0" err="1">
                <a:latin typeface="Century Gothic" panose="020B0502020202020204" pitchFamily="34" charset="0"/>
              </a:rPr>
              <a:t>Weisbein</a:t>
            </a:r>
            <a:endParaRPr lang="en-US" sz="1800" dirty="0">
              <a:latin typeface="Century Gothic" panose="020B0502020202020204" pitchFamily="34" charset="0"/>
            </a:endParaRP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5788F92A-8D2E-46DD-B839-2E11CD2E0E0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984"/>
          <a:stretch/>
        </p:blipFill>
        <p:spPr>
          <a:xfrm>
            <a:off x="8268437" y="4301105"/>
            <a:ext cx="722613" cy="742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97455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1511D173-A1E6-45DE-AA60-CC34FF8678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36539" y="1784915"/>
            <a:ext cx="6270922" cy="157367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fr-FR" sz="3200" b="1" dirty="0"/>
              <a:t>Le PROJET EPE </a:t>
            </a:r>
            <a:br>
              <a:rPr lang="fr-FR" sz="3200" dirty="0"/>
            </a:br>
            <a:r>
              <a:rPr lang="fr-FR" sz="3200" dirty="0"/>
              <a:t>UNIVERSITE TOULOUSE CAPITOLE </a:t>
            </a:r>
            <a:br>
              <a:rPr lang="fr-FR" sz="3200" dirty="0"/>
            </a:br>
            <a:r>
              <a:rPr lang="fr-FR" sz="3200" dirty="0"/>
              <a:t>VERS UN GRAND ETABLISSEMENT</a:t>
            </a:r>
          </a:p>
        </p:txBody>
      </p:sp>
    </p:spTree>
    <p:extLst>
      <p:ext uri="{BB962C8B-B14F-4D97-AF65-F5344CB8AC3E}">
        <p14:creationId xmlns:p14="http://schemas.microsoft.com/office/powerpoint/2010/main" val="16640271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1511D173-A1E6-45DE-AA60-CC34FF8678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36539" y="1784915"/>
            <a:ext cx="6270922" cy="1573670"/>
          </a:xfrm>
        </p:spPr>
        <p:txBody>
          <a:bodyPr/>
          <a:lstStyle/>
          <a:p>
            <a:r>
              <a:rPr lang="fr-FR" sz="4000" dirty="0"/>
              <a:t>Le Contrat d’Objectifs, </a:t>
            </a:r>
            <a:br>
              <a:rPr lang="fr-FR" sz="4000" dirty="0"/>
            </a:br>
            <a:r>
              <a:rPr lang="fr-FR" sz="4000" dirty="0"/>
              <a:t>de Moyens et de Performance</a:t>
            </a:r>
          </a:p>
        </p:txBody>
      </p:sp>
    </p:spTree>
    <p:extLst>
      <p:ext uri="{BB962C8B-B14F-4D97-AF65-F5344CB8AC3E}">
        <p14:creationId xmlns:p14="http://schemas.microsoft.com/office/powerpoint/2010/main" val="1171753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1511D173-A1E6-45DE-AA60-CC34FF8678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36539" y="1784915"/>
            <a:ext cx="6270922" cy="1573670"/>
          </a:xfrm>
        </p:spPr>
        <p:txBody>
          <a:bodyPr/>
          <a:lstStyle/>
          <a:p>
            <a:r>
              <a:rPr lang="fr-FR" dirty="0"/>
              <a:t>Point d’information</a:t>
            </a:r>
          </a:p>
        </p:txBody>
      </p:sp>
    </p:spTree>
    <p:extLst>
      <p:ext uri="{BB962C8B-B14F-4D97-AF65-F5344CB8AC3E}">
        <p14:creationId xmlns:p14="http://schemas.microsoft.com/office/powerpoint/2010/main" val="17427770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3E467E7-7DE4-F128-E803-D3F07E9039B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sz="8800" dirty="0"/>
              <a:t>MERCI </a:t>
            </a:r>
          </a:p>
        </p:txBody>
      </p:sp>
    </p:spTree>
    <p:extLst>
      <p:ext uri="{BB962C8B-B14F-4D97-AF65-F5344CB8AC3E}">
        <p14:creationId xmlns:p14="http://schemas.microsoft.com/office/powerpoint/2010/main" val="36110022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1511D173-A1E6-45DE-AA60-CC34FF8678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80989" y="2229415"/>
            <a:ext cx="6270922" cy="1573670"/>
          </a:xfrm>
        </p:spPr>
        <p:txBody>
          <a:bodyPr/>
          <a:lstStyle/>
          <a:p>
            <a:r>
              <a:rPr lang="fr-FR" sz="4000" dirty="0"/>
              <a:t>PROGRAMME DE RECHERCHE EN SCIENCES</a:t>
            </a:r>
            <a:br>
              <a:rPr lang="fr-FR" sz="4000" dirty="0"/>
            </a:br>
            <a:r>
              <a:rPr lang="fr-FR" sz="4000" dirty="0"/>
              <a:t>HUMAINES ET SOCIALES </a:t>
            </a:r>
            <a:br>
              <a:rPr lang="fr-FR" sz="4000" dirty="0"/>
            </a:br>
            <a:br>
              <a:rPr lang="fr-FR" sz="4000" dirty="0"/>
            </a:br>
            <a:r>
              <a:rPr lang="fr-FR" sz="4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AMI SHS </a:t>
            </a:r>
          </a:p>
        </p:txBody>
      </p:sp>
    </p:spTree>
    <p:extLst>
      <p:ext uri="{BB962C8B-B14F-4D97-AF65-F5344CB8AC3E}">
        <p14:creationId xmlns:p14="http://schemas.microsoft.com/office/powerpoint/2010/main" val="19306275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DD0495-4648-C6EA-BDCD-A3D336A801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0363" y="273844"/>
            <a:ext cx="8197701" cy="816578"/>
          </a:xfrm>
        </p:spPr>
        <p:txBody>
          <a:bodyPr>
            <a:normAutofit/>
          </a:bodyPr>
          <a:lstStyle/>
          <a:p>
            <a:r>
              <a:rPr lang="fr-FR" sz="2100" b="1" dirty="0">
                <a:latin typeface="Verdana" panose="020B0604030504040204" pitchFamily="34" charset="0"/>
                <a:ea typeface="Verdana" panose="020B0604030504040204" pitchFamily="34" charset="0"/>
              </a:rPr>
              <a:t>AMI SHS : étude des grandes transitions dans lesquelles la France s’est engagée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EF1CFFF-7BE4-3BCE-027E-7D77BD1E7B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8338" y="1261872"/>
            <a:ext cx="8408013" cy="3505391"/>
          </a:xfrm>
        </p:spPr>
        <p:txBody>
          <a:bodyPr>
            <a:normAutofit fontScale="92500" lnSpcReduction="20000"/>
          </a:bodyPr>
          <a:lstStyle/>
          <a:p>
            <a:r>
              <a:rPr lang="fr-FR" dirty="0"/>
              <a:t>Cadre général : </a:t>
            </a:r>
            <a:r>
              <a:rPr lang="fr-FR" b="1" dirty="0"/>
              <a:t>Plan d’investissement France 2030</a:t>
            </a:r>
          </a:p>
          <a:p>
            <a:endParaRPr lang="fr-FR" dirty="0"/>
          </a:p>
          <a:p>
            <a:r>
              <a:rPr lang="fr-FR" dirty="0"/>
              <a:t>SHS : produisent des connaissances qui alimentent l’expertise fondant la décision, levier indispensable de la transformation de la société</a:t>
            </a:r>
          </a:p>
          <a:p>
            <a:endParaRPr lang="fr-FR" dirty="0"/>
          </a:p>
          <a:p>
            <a:r>
              <a:rPr lang="fr-FR" dirty="0"/>
              <a:t>Porteur du projet :  établissement public d’enseignement supérieur et de recherche</a:t>
            </a:r>
          </a:p>
          <a:p>
            <a:endParaRPr lang="fr-FR" dirty="0"/>
          </a:p>
          <a:p>
            <a:r>
              <a:rPr lang="fr-FR" dirty="0"/>
              <a:t>Thème parmi une liste sélectionnée par l’ANR</a:t>
            </a:r>
          </a:p>
          <a:p>
            <a:endParaRPr lang="fr-FR" dirty="0"/>
          </a:p>
          <a:p>
            <a:r>
              <a:rPr lang="fr-FR" dirty="0"/>
              <a:t>Projet structurant la recherche en SHS en France</a:t>
            </a:r>
          </a:p>
          <a:p>
            <a:endParaRPr lang="fr-FR" dirty="0"/>
          </a:p>
          <a:p>
            <a:r>
              <a:rPr lang="fr-FR" dirty="0"/>
              <a:t>Enveloppe minimale par projet : 5 millions d’euros</a:t>
            </a:r>
          </a:p>
          <a:p>
            <a:endParaRPr lang="fr-FR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52729728-B0DE-4509-A857-CBCB34A5667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984"/>
          <a:stretch/>
        </p:blipFill>
        <p:spPr>
          <a:xfrm>
            <a:off x="8230887" y="4275705"/>
            <a:ext cx="722613" cy="742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9614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36E5AC5-89F9-DF8C-4174-5EDEF3FE31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31065"/>
            <a:ext cx="7886700" cy="658368"/>
          </a:xfrm>
        </p:spPr>
        <p:txBody>
          <a:bodyPr/>
          <a:lstStyle/>
          <a:p>
            <a:r>
              <a:rPr lang="fr-FR" dirty="0"/>
              <a:t>	</a:t>
            </a:r>
            <a:r>
              <a:rPr lang="fr-FR" sz="2100" b="1" dirty="0">
                <a:latin typeface="Verdana" panose="020B0604030504040204" pitchFamily="34" charset="0"/>
                <a:ea typeface="Verdana" panose="020B0604030504040204" pitchFamily="34" charset="0"/>
              </a:rPr>
              <a:t>AMI SHS : quelques points de repère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BE2EFE7-9A27-254E-0957-E58CF2EAAA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2628" y="797053"/>
            <a:ext cx="8289036" cy="3682745"/>
          </a:xfrm>
        </p:spPr>
        <p:txBody>
          <a:bodyPr>
            <a:normAutofit lnSpcReduction="10000"/>
          </a:bodyPr>
          <a:lstStyle/>
          <a:p>
            <a:r>
              <a:rPr lang="fr-FR" dirty="0"/>
              <a:t>Durée : 8 ans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Gérée par l’ANR</a:t>
            </a:r>
          </a:p>
          <a:p>
            <a:endParaRPr lang="fr-FR" dirty="0"/>
          </a:p>
          <a:p>
            <a:r>
              <a:rPr lang="fr-FR" dirty="0"/>
              <a:t>Date remise lettre d’intention : 30 Mai (11h00)</a:t>
            </a:r>
          </a:p>
          <a:p>
            <a:endParaRPr lang="fr-FR" dirty="0"/>
          </a:p>
          <a:p>
            <a:r>
              <a:rPr lang="fr-FR" dirty="0"/>
              <a:t>Date remise dossier complet : 1</a:t>
            </a:r>
            <a:r>
              <a:rPr lang="fr-FR" baseline="30000" dirty="0"/>
              <a:t>er</a:t>
            </a:r>
            <a:r>
              <a:rPr lang="fr-FR" dirty="0"/>
              <a:t> octobre</a:t>
            </a:r>
          </a:p>
          <a:p>
            <a:endParaRPr lang="fr-FR" dirty="0"/>
          </a:p>
          <a:p>
            <a:r>
              <a:rPr lang="fr-FR" dirty="0"/>
              <a:t>Auditions des projets : novembre 2024</a:t>
            </a:r>
          </a:p>
          <a:p>
            <a:endParaRPr lang="fr-FR" dirty="0"/>
          </a:p>
          <a:p>
            <a:r>
              <a:rPr lang="fr-FR" dirty="0"/>
              <a:t>Sélection des projets : décembre 2024</a:t>
            </a:r>
          </a:p>
          <a:p>
            <a:endParaRPr lang="fr-FR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C3A532FA-87B3-4F92-A6D1-7A3B550B937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984"/>
          <a:stretch/>
        </p:blipFill>
        <p:spPr>
          <a:xfrm>
            <a:off x="8230887" y="4275705"/>
            <a:ext cx="722613" cy="742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21399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56CC2EA-0598-1AA7-1C7D-A19C725069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5"/>
            <a:ext cx="7886700" cy="762831"/>
          </a:xfrm>
        </p:spPr>
        <p:txBody>
          <a:bodyPr/>
          <a:lstStyle/>
          <a:p>
            <a:r>
              <a:rPr lang="fr-FR" b="1" dirty="0">
                <a:latin typeface="Verdana" panose="020B0604030504040204" pitchFamily="34" charset="0"/>
                <a:ea typeface="Verdana" panose="020B0604030504040204" pitchFamily="34" charset="0"/>
              </a:rPr>
              <a:t>AMI SHS : quelques points de repère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8A01962-B86C-9C72-A3E5-DFE58A9426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9353" y="957397"/>
            <a:ext cx="8325293" cy="3689442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fr-FR" dirty="0"/>
              <a:t>Porter un programme de recherche sur une thématique scientifique prioritaire pour répondre aux grands défis sociétaux</a:t>
            </a:r>
          </a:p>
          <a:p>
            <a:pPr algn="just"/>
            <a:endParaRPr lang="fr-FR" dirty="0"/>
          </a:p>
          <a:p>
            <a:pPr algn="just"/>
            <a:r>
              <a:rPr lang="fr-FR" b="1" dirty="0"/>
              <a:t>Créer un consortium </a:t>
            </a:r>
            <a:r>
              <a:rPr lang="fr-FR" dirty="0"/>
              <a:t>afin d’avoir un effet levier sur l’excellence de la recherche et le rayonnement à l’international</a:t>
            </a:r>
          </a:p>
          <a:p>
            <a:pPr algn="just"/>
            <a:endParaRPr lang="fr-FR" dirty="0"/>
          </a:p>
          <a:p>
            <a:pPr algn="just"/>
            <a:r>
              <a:rPr lang="fr-FR" dirty="0"/>
              <a:t>Garantir la création d’une expertise thématique au service des citoyens et des décideurs publics comme privés grâce à des actions de valorisation et de dissémination de la recherche</a:t>
            </a:r>
          </a:p>
          <a:p>
            <a:pPr algn="just"/>
            <a:endParaRPr lang="fr-FR" dirty="0"/>
          </a:p>
          <a:p>
            <a:pPr algn="just"/>
            <a:r>
              <a:rPr lang="fr-FR" dirty="0"/>
              <a:t>Structurer des signatures d’établissements autour de la thématique prioritaire de recherche choisie</a:t>
            </a:r>
          </a:p>
          <a:p>
            <a:pPr marL="0" indent="0" algn="just">
              <a:buNone/>
            </a:pPr>
            <a:endParaRPr lang="fr-FR" dirty="0"/>
          </a:p>
          <a:p>
            <a:r>
              <a:rPr lang="fr-FR" dirty="0"/>
              <a:t>Projection du projet à l’échelle européenne, en lien avec des        partenaires européens, publics ou privés</a:t>
            </a:r>
          </a:p>
          <a:p>
            <a:endParaRPr lang="fr-FR" dirty="0"/>
          </a:p>
          <a:p>
            <a:endParaRPr lang="fr-FR" dirty="0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6764F4FA-3B95-435E-AC55-AA8BB9F2BF3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984"/>
          <a:stretch/>
        </p:blipFill>
        <p:spPr>
          <a:xfrm>
            <a:off x="8230887" y="4275705"/>
            <a:ext cx="722613" cy="742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22037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FBC6FC-0E9A-B82B-4081-209FF4AD68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542585"/>
          </a:xfrm>
        </p:spPr>
        <p:txBody>
          <a:bodyPr>
            <a:normAutofit/>
          </a:bodyPr>
          <a:lstStyle/>
          <a:p>
            <a:pPr algn="ctr"/>
            <a:r>
              <a:rPr lang="fr-FR" b="1" dirty="0">
                <a:latin typeface="Verdana" panose="020B0604030504040204" pitchFamily="34" charset="0"/>
                <a:ea typeface="Verdana" panose="020B0604030504040204" pitchFamily="34" charset="0"/>
              </a:rPr>
              <a:t>Les thématiques scientifiques prioritaires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F2DCE2E-EDCC-53B5-A05F-91F71151DC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8338" y="1090423"/>
            <a:ext cx="8263890" cy="3173603"/>
          </a:xfrm>
        </p:spPr>
        <p:txBody>
          <a:bodyPr>
            <a:normAutofit/>
          </a:bodyPr>
          <a:lstStyle/>
          <a:p>
            <a:r>
              <a:rPr lang="fr-FR" dirty="0">
                <a:ea typeface="Verdana" panose="020B0604030504040204" pitchFamily="34" charset="0"/>
              </a:rPr>
              <a:t>l’évolution des démocraties ;</a:t>
            </a:r>
          </a:p>
          <a:p>
            <a:r>
              <a:rPr lang="fr-FR" dirty="0">
                <a:ea typeface="Verdana" panose="020B0604030504040204" pitchFamily="34" charset="0"/>
              </a:rPr>
              <a:t>la question du travail ;</a:t>
            </a:r>
          </a:p>
          <a:p>
            <a:r>
              <a:rPr lang="fr-FR" dirty="0">
                <a:ea typeface="Verdana" panose="020B0604030504040204" pitchFamily="34" charset="0"/>
              </a:rPr>
              <a:t>les âges de la vie ;</a:t>
            </a:r>
          </a:p>
          <a:p>
            <a:r>
              <a:rPr lang="fr-FR" dirty="0">
                <a:ea typeface="Verdana" panose="020B0604030504040204" pitchFamily="34" charset="0"/>
              </a:rPr>
              <a:t>les religions ;</a:t>
            </a:r>
          </a:p>
          <a:p>
            <a:r>
              <a:rPr lang="fr-FR" dirty="0">
                <a:ea typeface="Verdana" panose="020B0604030504040204" pitchFamily="34" charset="0"/>
              </a:rPr>
              <a:t>les civilisations et les troubles géopolitiques ;</a:t>
            </a:r>
          </a:p>
          <a:p>
            <a:r>
              <a:rPr lang="fr-FR" dirty="0">
                <a:highlight>
                  <a:srgbClr val="FFFF00"/>
                </a:highlight>
                <a:ea typeface="Verdana" panose="020B0604030504040204" pitchFamily="34" charset="0"/>
              </a:rPr>
              <a:t>les conséquences du changement climatique ;</a:t>
            </a:r>
            <a:r>
              <a:rPr lang="fr-FR" dirty="0">
                <a:solidFill>
                  <a:srgbClr val="FF0000"/>
                </a:solidFill>
                <a:highlight>
                  <a:srgbClr val="FFFF00"/>
                </a:highlight>
                <a:ea typeface="Verdana" panose="020B0604030504040204" pitchFamily="34" charset="0"/>
              </a:rPr>
              <a:t> EPE Toulouse Capitole</a:t>
            </a:r>
            <a:endParaRPr lang="fr-FR" dirty="0">
              <a:highlight>
                <a:srgbClr val="FFFF00"/>
              </a:highlight>
              <a:ea typeface="Verdana" panose="020B0604030504040204" pitchFamily="34" charset="0"/>
            </a:endParaRPr>
          </a:p>
          <a:p>
            <a:r>
              <a:rPr lang="fr-FR" dirty="0">
                <a:ea typeface="Verdana" panose="020B0604030504040204" pitchFamily="34" charset="0"/>
              </a:rPr>
              <a:t>les évolutions des habitats et modes de vie ;</a:t>
            </a:r>
          </a:p>
          <a:p>
            <a:r>
              <a:rPr lang="fr-FR" dirty="0">
                <a:ea typeface="Verdana" panose="020B0604030504040204" pitchFamily="34" charset="0"/>
              </a:rPr>
              <a:t>la préservation du patrimoine culturel ;</a:t>
            </a:r>
          </a:p>
          <a:p>
            <a:r>
              <a:rPr lang="fr-FR" dirty="0">
                <a:ea typeface="Verdana" panose="020B0604030504040204" pitchFamily="34" charset="0"/>
              </a:rPr>
              <a:t>l’impact social et sociétal de la pratique sportive.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D16AE8B0-96F0-46A3-BF71-6A1FDB3D0A9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984"/>
          <a:stretch/>
        </p:blipFill>
        <p:spPr>
          <a:xfrm>
            <a:off x="8230887" y="4275705"/>
            <a:ext cx="722613" cy="742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71899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85072B-AD63-4FC8-9D1E-673CA253F6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02394"/>
            <a:ext cx="7886700" cy="576548"/>
          </a:xfrm>
        </p:spPr>
        <p:txBody>
          <a:bodyPr>
            <a:normAutofit/>
          </a:bodyPr>
          <a:lstStyle/>
          <a:p>
            <a:r>
              <a:rPr lang="fr-FR" sz="2100" b="1" dirty="0"/>
              <a:t>Critères de sélection (extrait)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1E3D8AA-B5EE-EB54-79C1-5953DDBE34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468" y="634238"/>
            <a:ext cx="8638032" cy="4176522"/>
          </a:xfrm>
        </p:spPr>
        <p:txBody>
          <a:bodyPr>
            <a:normAutofit fontScale="85000" lnSpcReduction="10000"/>
          </a:bodyPr>
          <a:lstStyle/>
          <a:p>
            <a:pPr algn="just">
              <a:lnSpc>
                <a:spcPct val="120000"/>
              </a:lnSpc>
            </a:pPr>
            <a:r>
              <a:rPr lang="fr-FR" dirty="0"/>
              <a:t>Excellence, ambition, pertinence et cohérence de la thématique prioritaire définie par l’établissement, justesse du diagnostic et adéquation avec les grands enjeux de la Nation, capacité à fédérer autour de ce domaine les forces de recherche nécessaires au projet.</a:t>
            </a:r>
          </a:p>
          <a:p>
            <a:pPr algn="just"/>
            <a:r>
              <a:rPr lang="fr-FR" dirty="0"/>
              <a:t>Adéquation au projet scientifique d’établissement. Mise en œuvre d’une démarche d’interdisciplinarité.</a:t>
            </a:r>
          </a:p>
          <a:p>
            <a:pPr algn="just"/>
            <a:r>
              <a:rPr lang="fr-FR" dirty="0"/>
              <a:t>Cohérence du consortium et implication scientifique des membres.</a:t>
            </a:r>
          </a:p>
          <a:p>
            <a:pPr algn="just">
              <a:lnSpc>
                <a:spcPct val="110000"/>
              </a:lnSpc>
            </a:pPr>
            <a:r>
              <a:rPr lang="fr-FR" dirty="0">
                <a:highlight>
                  <a:srgbClr val="FFFF00"/>
                </a:highlight>
              </a:rPr>
              <a:t>Visibilité à l’international grâce à une excellence scientifique reconnue. Positionnement des acteurs du projet à l’échelle européenne et/ou internationale, capacité à dynamiser un écosystème autour de la thématique. Développement d’outils et de leviers propres à améliorer la visibilité de l’établissement. Pertinence de la stratégie de développement à l’international</a:t>
            </a:r>
            <a:r>
              <a:rPr lang="fr-FR" dirty="0"/>
              <a:t>.</a:t>
            </a:r>
          </a:p>
          <a:p>
            <a:pPr algn="just">
              <a:lnSpc>
                <a:spcPct val="110000"/>
              </a:lnSpc>
            </a:pPr>
            <a:r>
              <a:rPr lang="fr-FR" dirty="0">
                <a:highlight>
                  <a:srgbClr val="FF00FF"/>
                </a:highlight>
              </a:rPr>
              <a:t>Capacité à attirer des talents (doctorants, enseignants et chercheurs) nationaux et internationaux. Qualité des partenariats scientifiques, sociaux, culturels, territoriaux, socio-économiques. Pertinence et ambition de la valorisation définie dans le projet.</a:t>
            </a:r>
          </a:p>
          <a:p>
            <a:pPr algn="just"/>
            <a:r>
              <a:rPr lang="fr-FR" dirty="0"/>
              <a:t>Politique de formation doctorale.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73ED0CFA-EF39-4950-8AD7-D252E43313F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984"/>
          <a:stretch/>
        </p:blipFill>
        <p:spPr>
          <a:xfrm>
            <a:off x="8230887" y="4351905"/>
            <a:ext cx="722613" cy="742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53429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34E1C36-0370-3827-A1BF-39C6C1F715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816089"/>
          </a:xfrm>
        </p:spPr>
        <p:txBody>
          <a:bodyPr/>
          <a:lstStyle/>
          <a:p>
            <a:r>
              <a:rPr lang="fr-FR" b="1" dirty="0">
                <a:latin typeface="Verdana" panose="020B0604030504040204" pitchFamily="34" charset="0"/>
                <a:ea typeface="Verdana" panose="020B0604030504040204" pitchFamily="34" charset="0"/>
              </a:rPr>
              <a:t>Le projet présenté devra :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F42791D-A255-A63B-FB35-96D879225D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906" y="1089933"/>
            <a:ext cx="8353044" cy="3677330"/>
          </a:xfrm>
        </p:spPr>
        <p:txBody>
          <a:bodyPr>
            <a:noAutofit/>
          </a:bodyPr>
          <a:lstStyle/>
          <a:p>
            <a:r>
              <a:rPr lang="fr-FR" dirty="0">
                <a:ea typeface="Verdana" panose="020B0604030504040204" pitchFamily="34" charset="0"/>
              </a:rPr>
              <a:t>démontrer sa capacité à </a:t>
            </a:r>
            <a:r>
              <a:rPr lang="fr-FR" dirty="0">
                <a:highlight>
                  <a:srgbClr val="FFFF00"/>
                </a:highlight>
                <a:ea typeface="Verdana" panose="020B0604030504040204" pitchFamily="34" charset="0"/>
              </a:rPr>
              <a:t>faire émerger des structurations nouvelles et des masses critiques de chercheurs </a:t>
            </a:r>
            <a:r>
              <a:rPr lang="fr-FR" dirty="0">
                <a:ea typeface="Verdana" panose="020B0604030504040204" pitchFamily="34" charset="0"/>
              </a:rPr>
              <a:t>;</a:t>
            </a:r>
          </a:p>
          <a:p>
            <a:r>
              <a:rPr lang="fr-FR" dirty="0">
                <a:ea typeface="Verdana" panose="020B0604030504040204" pitchFamily="34" charset="0"/>
              </a:rPr>
              <a:t>contribuer à </a:t>
            </a:r>
            <a:r>
              <a:rPr lang="fr-FR" dirty="0">
                <a:highlight>
                  <a:srgbClr val="FFFF00"/>
                </a:highlight>
                <a:ea typeface="Verdana" panose="020B0604030504040204" pitchFamily="34" charset="0"/>
              </a:rPr>
              <a:t>faire émerger des équipes leader au niveau international </a:t>
            </a:r>
            <a:r>
              <a:rPr lang="fr-FR" dirty="0">
                <a:ea typeface="Verdana" panose="020B0604030504040204" pitchFamily="34" charset="0"/>
              </a:rPr>
              <a:t>dans les thématiques prioritaires ;</a:t>
            </a:r>
          </a:p>
          <a:p>
            <a:r>
              <a:rPr lang="fr-FR" dirty="0">
                <a:highlight>
                  <a:srgbClr val="FFFF00"/>
                </a:highlight>
                <a:ea typeface="Verdana" panose="020B0604030504040204" pitchFamily="34" charset="0"/>
              </a:rPr>
              <a:t>être fortement interdisciplinaire et permettre d’explorer les frontières entre les disciplines ;</a:t>
            </a:r>
            <a:endParaRPr lang="fr-FR" dirty="0">
              <a:solidFill>
                <a:srgbClr val="FF0000"/>
              </a:solidFill>
              <a:highlight>
                <a:srgbClr val="FFFF00"/>
              </a:highlight>
              <a:ea typeface="Verdana" panose="020B0604030504040204" pitchFamily="34" charset="0"/>
            </a:endParaRPr>
          </a:p>
          <a:p>
            <a:r>
              <a:rPr lang="fr-FR" dirty="0">
                <a:ea typeface="Verdana" panose="020B0604030504040204" pitchFamily="34" charset="0"/>
              </a:rPr>
              <a:t>permettre de renforcer des liens avec les partenaires socio-économiques, publics ou culturels ;</a:t>
            </a:r>
          </a:p>
          <a:p>
            <a:r>
              <a:rPr lang="fr-FR" dirty="0">
                <a:highlight>
                  <a:srgbClr val="FFFF00"/>
                </a:highlight>
                <a:ea typeface="Verdana" panose="020B0604030504040204" pitchFamily="34" charset="0"/>
              </a:rPr>
              <a:t>développer une capacité de transfert et d’expertise dans le monde politique et socio-économique contemporain </a:t>
            </a:r>
            <a:r>
              <a:rPr lang="fr-FR" dirty="0">
                <a:ea typeface="Verdana" panose="020B0604030504040204" pitchFamily="34" charset="0"/>
              </a:rPr>
              <a:t>;</a:t>
            </a:r>
          </a:p>
          <a:p>
            <a:r>
              <a:rPr lang="fr-FR" dirty="0">
                <a:highlight>
                  <a:srgbClr val="FFFF00"/>
                </a:highlight>
                <a:ea typeface="Verdana" panose="020B0604030504040204" pitchFamily="34" charset="0"/>
              </a:rPr>
              <a:t>intégrer une forte capacité d’internationalisation.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2E7AF2F2-7290-4812-93EB-630D5930820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984"/>
          <a:stretch/>
        </p:blipFill>
        <p:spPr>
          <a:xfrm>
            <a:off x="8230887" y="4275705"/>
            <a:ext cx="722613" cy="742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9273941"/>
      </p:ext>
    </p:extLst>
  </p:cSld>
  <p:clrMapOvr>
    <a:masterClrMapping/>
  </p:clrMapOvr>
</p:sld>
</file>

<file path=ppt/theme/theme1.xml><?xml version="1.0" encoding="utf-8"?>
<a:theme xmlns:a="http://schemas.openxmlformats.org/drawingml/2006/main" name="ThèmeUTC2023">
  <a:themeElements>
    <a:clrScheme name="UTC">
      <a:dk1>
        <a:srgbClr val="DB0814"/>
      </a:dk1>
      <a:lt1>
        <a:srgbClr val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adra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 anchor="ctr">
        <a:noAutofit/>
      </a:bodyPr>
      <a:lstStyle>
        <a:defPPr algn="ctr">
          <a:defRPr sz="1600" b="1" dirty="0">
            <a:solidFill>
              <a:srgbClr val="E46C0A"/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Point_UTC_2023" id="{1E1AAFA6-CEE0-D948-A146-99CBB9C272C2}" vid="{4D2121E5-AB32-FA4A-8D63-A15D3A4CE2C0}"/>
    </a:ext>
  </a:extLst>
</a:theme>
</file>

<file path=ppt/theme/theme2.xml><?xml version="1.0" encoding="utf-8"?>
<a:theme xmlns:a="http://schemas.openxmlformats.org/drawingml/2006/main" name="1_ThèmeUTC2023">
  <a:themeElements>
    <a:clrScheme name="UTC">
      <a:dk1>
        <a:srgbClr val="DB0814"/>
      </a:dk1>
      <a:lt1>
        <a:srgbClr val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adra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 anchor="ctr">
        <a:noAutofit/>
      </a:bodyPr>
      <a:lstStyle>
        <a:defPPr algn="ctr">
          <a:defRPr sz="1600" b="1" dirty="0">
            <a:solidFill>
              <a:srgbClr val="E46C0A"/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Point_UTC_2023" id="{1E1AAFA6-CEE0-D948-A146-99CBB9C272C2}" vid="{1375AA85-EC08-B247-9AC5-64BF4757D786}"/>
    </a:ext>
  </a:extLst>
</a:theme>
</file>

<file path=ppt/theme/theme3.xml><?xml version="1.0" encoding="utf-8"?>
<a:theme xmlns:a="http://schemas.openxmlformats.org/drawingml/2006/main" name="ShapesVTI">
  <a:themeElements>
    <a:clrScheme name="Office">
      <a:dk1>
        <a:srgbClr val="000000"/>
      </a:dk1>
      <a:lt1>
        <a:srgbClr val="FFFFFF"/>
      </a:lt1>
      <a:dk2>
        <a:srgbClr val="281B10"/>
      </a:dk2>
      <a:lt2>
        <a:srgbClr val="FFF9F5"/>
      </a:lt2>
      <a:accent1>
        <a:srgbClr val="EE7661"/>
      </a:accent1>
      <a:accent2>
        <a:srgbClr val="4E91F0"/>
      </a:accent2>
      <a:accent3>
        <a:srgbClr val="5B5260"/>
      </a:accent3>
      <a:accent4>
        <a:srgbClr val="2CC3B4"/>
      </a:accent4>
      <a:accent5>
        <a:srgbClr val="C097F8"/>
      </a:accent5>
      <a:accent6>
        <a:srgbClr val="FF9514"/>
      </a:accent6>
      <a:hlink>
        <a:srgbClr val="E50CBC"/>
      </a:hlink>
      <a:folHlink>
        <a:srgbClr val="6257FF"/>
      </a:folHlink>
    </a:clrScheme>
    <a:fontScheme name="Festival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hapesVTI" id="{C78D20FD-A872-4243-8597-B534C62538FF}" vid="{7CAFCCF9-7834-41D6-B6AB-7D225A18A4E9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PPoint_UTC_2023</Template>
  <TotalTime>218</TotalTime>
  <Words>1271</Words>
  <Application>Microsoft Office PowerPoint</Application>
  <PresentationFormat>Affichage à l'écran (16:9)</PresentationFormat>
  <Paragraphs>152</Paragraphs>
  <Slides>20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4</vt:i4>
      </vt:variant>
      <vt:variant>
        <vt:lpstr>Titres des diapositives</vt:lpstr>
      </vt:variant>
      <vt:variant>
        <vt:i4>20</vt:i4>
      </vt:variant>
    </vt:vector>
  </HeadingPairs>
  <TitlesOfParts>
    <vt:vector size="34" baseType="lpstr">
      <vt:lpstr>Abadi Extra Light</vt:lpstr>
      <vt:lpstr>Aptos</vt:lpstr>
      <vt:lpstr>Aptos Display</vt:lpstr>
      <vt:lpstr>Arial</vt:lpstr>
      <vt:lpstr>Calibri</vt:lpstr>
      <vt:lpstr>Century Gothic</vt:lpstr>
      <vt:lpstr>Franklin Gothic Book</vt:lpstr>
      <vt:lpstr>Police système Courant</vt:lpstr>
      <vt:lpstr>Verdana</vt:lpstr>
      <vt:lpstr>Wingdings</vt:lpstr>
      <vt:lpstr>ThèmeUTC2023</vt:lpstr>
      <vt:lpstr>1_ThèmeUTC2023</vt:lpstr>
      <vt:lpstr>ShapesVTI</vt:lpstr>
      <vt:lpstr>Thème Office</vt:lpstr>
      <vt:lpstr>Journée de l’EPE </vt:lpstr>
      <vt:lpstr>Point d’information</vt:lpstr>
      <vt:lpstr>PROGRAMME DE RECHERCHE EN SCIENCES HUMAINES ET SOCIALES   AMI SHS </vt:lpstr>
      <vt:lpstr>AMI SHS : étude des grandes transitions dans lesquelles la France s’est engagée</vt:lpstr>
      <vt:lpstr> AMI SHS : quelques points de repère</vt:lpstr>
      <vt:lpstr>AMI SHS : quelques points de repère</vt:lpstr>
      <vt:lpstr>Les thématiques scientifiques prioritaires</vt:lpstr>
      <vt:lpstr>Critères de sélection (extrait)</vt:lpstr>
      <vt:lpstr>Le projet présenté devra :</vt:lpstr>
      <vt:lpstr>CLIMACT: Société durable dans un contexte de changement climatique</vt:lpstr>
      <vt:lpstr>EPE UT-Capitole : Un vrai potentiel scientifique</vt:lpstr>
      <vt:lpstr>Les axes de l’institut</vt:lpstr>
      <vt:lpstr>Présentation PowerPoint</vt:lpstr>
      <vt:lpstr>Le consortium</vt:lpstr>
      <vt:lpstr>Les moyens demandés : 8 951 k€ sur 8 ans </vt:lpstr>
      <vt:lpstr>A venir</vt:lpstr>
      <vt:lpstr>Contacts</vt:lpstr>
      <vt:lpstr>Le PROJET EPE  UNIVERSITE TOULOUSE CAPITOLE  VERS UN GRAND ETABLISSEMENT</vt:lpstr>
      <vt:lpstr>Le Contrat d’Objectifs,  de Moyens et de Performance</vt:lpstr>
      <vt:lpstr>MERCI </vt:lpstr>
    </vt:vector>
  </TitlesOfParts>
  <Company>UT1C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ELISE CRASSAT</dc:creator>
  <cp:lastModifiedBy>ELISE CRASSAT</cp:lastModifiedBy>
  <cp:revision>40</cp:revision>
  <dcterms:created xsi:type="dcterms:W3CDTF">2024-02-05T09:18:44Z</dcterms:created>
  <dcterms:modified xsi:type="dcterms:W3CDTF">2024-06-13T07:13:02Z</dcterms:modified>
</cp:coreProperties>
</file>