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  <p:sldMasterId id="2147483693" r:id="rId2"/>
  </p:sldMasterIdLst>
  <p:notesMasterIdLst>
    <p:notesMasterId r:id="rId9"/>
  </p:notesMasterIdLst>
  <p:sldIdLst>
    <p:sldId id="276" r:id="rId3"/>
    <p:sldId id="257" r:id="rId4"/>
    <p:sldId id="261" r:id="rId5"/>
    <p:sldId id="258" r:id="rId6"/>
    <p:sldId id="259" r:id="rId7"/>
    <p:sldId id="260" r:id="rId8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4242"/>
    <a:srgbClr val="DC0814"/>
    <a:srgbClr val="CD042E"/>
    <a:srgbClr val="E2AD78"/>
    <a:srgbClr val="D47E8C"/>
    <a:srgbClr val="C95B6D"/>
    <a:srgbClr val="D13B56"/>
    <a:srgbClr val="920000"/>
    <a:srgbClr val="55983A"/>
    <a:srgbClr val="896F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405" autoAdjust="0"/>
  </p:normalViewPr>
  <p:slideViewPr>
    <p:cSldViewPr snapToGrid="0">
      <p:cViewPr varScale="1">
        <p:scale>
          <a:sx n="104" d="100"/>
          <a:sy n="104" d="100"/>
        </p:scale>
        <p:origin x="72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2E50C-DBD1-4A61-B40F-E0BFE4CDFA2E}" type="datetimeFigureOut">
              <a:rPr lang="fr-FR" smtClean="0"/>
              <a:t>10/02/2025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425A6-5353-44E0-8AE8-CE386C6BAD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626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41340"/>
            <a:ext cx="6270922" cy="1573670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09930" y="2967210"/>
            <a:ext cx="5123755" cy="8146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Modifier le texte des sous-titres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4840039"/>
            <a:ext cx="1205958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4840039"/>
            <a:ext cx="5267533" cy="30346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64644" y="558352"/>
            <a:ext cx="8005588" cy="4012253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2032000"/>
              <a:ext cx="3275013" cy="4062140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28907" y="4071409"/>
            <a:ext cx="685800" cy="685800"/>
          </a:xfrm>
          <a:prstGeom prst="rect">
            <a:avLst/>
          </a:prstGeom>
        </p:spPr>
      </p:pic>
      <p:pic>
        <p:nvPicPr>
          <p:cNvPr id="12" name="Espace réservé du contenu 3"/>
          <p:cNvPicPr>
            <a:picLocks noChangeAspect="1"/>
          </p:cNvPicPr>
          <p:nvPr/>
        </p:nvPicPr>
        <p:blipFill>
          <a:blip r:embed="rId3">
            <a:lum bright="70000" contrast="-70000"/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727194" y="173686"/>
            <a:ext cx="1272590" cy="1273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29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41340"/>
            <a:ext cx="6270922" cy="1573670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09930" y="2967210"/>
            <a:ext cx="5123755" cy="8146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Modifier le texte des sous-titres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4840039"/>
            <a:ext cx="1205958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4840039"/>
            <a:ext cx="5267533" cy="30346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64644" y="558352"/>
            <a:ext cx="8005588" cy="4012253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2032000"/>
              <a:ext cx="3275013" cy="4062140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28907" y="4071409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315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A1C4DC37-D636-FEC9-658F-B938DC6845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89" y="1387743"/>
            <a:ext cx="8151470" cy="363193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45DC1-8F0D-80A0-8A3F-5D5801844B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43150" y="141685"/>
            <a:ext cx="5828699" cy="228719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000"/>
            </a:lvl1pPr>
          </a:lstStyle>
          <a:p>
            <a:pPr lvl="0"/>
            <a:r>
              <a:rPr lang="fr-FR" altLang="fr-FR" noProof="0" dirty="0"/>
              <a:t>Modifiez le style du titre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43EF88E-8536-6792-E6CB-4BAA880957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17959" y="4079081"/>
            <a:ext cx="4953890" cy="781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500" b="1">
                <a:solidFill>
                  <a:srgbClr val="B2B2B2"/>
                </a:solidFill>
              </a:defRPr>
            </a:lvl1pPr>
          </a:lstStyle>
          <a:p>
            <a:pPr lvl="0"/>
            <a:r>
              <a:rPr lang="fr-FR" altLang="fr-FR" noProof="0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759800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92C41D-0DD3-1946-3753-0170596E37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58FF9A-BC0D-3C90-221F-EB920A127A1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28700" y="1728259"/>
            <a:ext cx="7200900" cy="268605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45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44873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1755648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6AEBCB-9565-95CB-46FE-F050511483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028700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CF9ED-219F-F280-00FC-C440FCA86BC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893761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BF43-5001-A22F-64A7-1A47BCA7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AB663F-075E-480A-6974-8495585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448889-66EB-AF5F-3797-1AAC6873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44EDB3-BBCA-3A52-A725-18C4FD8C9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08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6066DC0-F1DF-8289-B94E-B31C80639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2988" y="925436"/>
            <a:ext cx="2949178" cy="80248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dirty="0"/>
              <a:t>Modifiez le texte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70D24D67-1935-BE34-0E40-7E07CE5D7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00537" y="925437"/>
            <a:ext cx="4001234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72F1419-14CA-F824-8A6A-3D2170D4F88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42988" y="1860605"/>
            <a:ext cx="2949178" cy="27260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88864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925" y="514350"/>
            <a:ext cx="2891790" cy="161841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42925" y="2142258"/>
            <a:ext cx="2891790" cy="22582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le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4A7E6D-ACE3-0797-0442-4475AA562B4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383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2B5618F-F2E2-B3EF-F2B3-9BECBD2D0FA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D9D6E82B-6DBA-416A-49B3-0251499B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4287741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8724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9DB50D-1898-841B-4B82-62CE771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713492-8589-2E2A-528E-F2A6DD20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33401C-9A32-4960-ED21-9B9B6D23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57BB025-E303-4F98-669A-60DE8E826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671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0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A1C4DC37-D636-FEC9-658F-B938DC6845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89" y="1387743"/>
            <a:ext cx="8151470" cy="363193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45DC1-8F0D-80A0-8A3F-5D5801844B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43150" y="141685"/>
            <a:ext cx="5828699" cy="228719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000"/>
            </a:lvl1pPr>
          </a:lstStyle>
          <a:p>
            <a:pPr lvl="0"/>
            <a:r>
              <a:rPr lang="fr-FR" altLang="fr-FR" noProof="0"/>
              <a:t>Modifiez le style du titre</a:t>
            </a:r>
            <a:endParaRPr lang="fr-FR" altLang="fr-FR" noProof="0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43EF88E-8536-6792-E6CB-4BAA880957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17959" y="4079081"/>
            <a:ext cx="4953890" cy="781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500" b="1">
                <a:solidFill>
                  <a:srgbClr val="B2B2B2"/>
                </a:solidFill>
              </a:defRPr>
            </a:lvl1pPr>
          </a:lstStyle>
          <a:p>
            <a:pPr lvl="0"/>
            <a:r>
              <a:rPr lang="fr-FR" altLang="fr-FR" noProof="0"/>
              <a:t>Modifiez le style des sous-titres du masque</a:t>
            </a:r>
            <a:endParaRPr lang="fr-FR" altLang="fr-FR" noProof="0" dirty="0"/>
          </a:p>
        </p:txBody>
      </p:sp>
    </p:spTree>
    <p:extLst>
      <p:ext uri="{BB962C8B-B14F-4D97-AF65-F5344CB8AC3E}">
        <p14:creationId xmlns:p14="http://schemas.microsoft.com/office/powerpoint/2010/main" val="3426372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92C41D-0DD3-1946-3753-0170596E37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58FF9A-BC0D-3C90-221F-EB920A127A1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28700" y="1728259"/>
            <a:ext cx="7200900" cy="268605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60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44873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1755648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6AEBCB-9565-95CB-46FE-F050511483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028700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CF9ED-219F-F280-00FC-C440FCA86BC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893761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BF43-5001-A22F-64A7-1A47BCA7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AB663F-075E-480A-6974-8495585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448889-66EB-AF5F-3797-1AAC6873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44EDB3-BBCA-3A52-A725-18C4FD8C9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3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6066DC0-F1DF-8289-B94E-B31C80639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2988" y="925436"/>
            <a:ext cx="2949178" cy="80248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dirty="0"/>
              <a:t>Modifiez le texte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70D24D67-1935-BE34-0E40-7E07CE5D7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00537" y="925437"/>
            <a:ext cx="4001234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72F1419-14CA-F824-8A6A-3D2170D4F88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42988" y="1860605"/>
            <a:ext cx="2949178" cy="27260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4018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925" y="514350"/>
            <a:ext cx="2891790" cy="161841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42925" y="2142258"/>
            <a:ext cx="2891790" cy="22582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le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4A7E6D-ACE3-0797-0442-4475AA562B4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908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2B5618F-F2E2-B3EF-F2B3-9BECBD2D0FA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D9D6E82B-6DBA-416A-49B3-0251499B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4287741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819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9DB50D-1898-841B-4B82-62CE771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713492-8589-2E2A-528E-F2A6DD20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33401C-9A32-4960-ED21-9B9B6D23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57BB025-E303-4F98-669A-60DE8E826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48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44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4840039"/>
            <a:ext cx="90342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4840039"/>
            <a:ext cx="4710623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4840039"/>
            <a:ext cx="119721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1" y="0"/>
            <a:ext cx="530021" cy="5143500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11">
            <a:lum bright="70000" contrast="-70000"/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86987" y="210932"/>
            <a:ext cx="1771683" cy="177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2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92" r:id="rId2"/>
    <p:sldLayoutId id="2147483676" r:id="rId3"/>
    <p:sldLayoutId id="2147483677" r:id="rId4"/>
    <p:sldLayoutId id="2147483682" r:id="rId5"/>
    <p:sldLayoutId id="2147483680" r:id="rId6"/>
    <p:sldLayoutId id="2147483681" r:id="rId7"/>
    <p:sldLayoutId id="2147483679" r:id="rId8"/>
    <p:sldLayoutId id="2147483678" r:id="rId9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026" userDrawn="1">
          <p15:clr>
            <a:srgbClr val="F26B43"/>
          </p15:clr>
        </p15:guide>
        <p15:guide id="4" orient="horz" pos="1080" userDrawn="1">
          <p15:clr>
            <a:srgbClr val="F26B43"/>
          </p15:clr>
        </p15:guide>
        <p15:guide id="6" orient="horz" pos="2772" userDrawn="1">
          <p15:clr>
            <a:srgbClr val="F26B43"/>
          </p15:clr>
        </p15:guide>
        <p15:guide id="7" orient="horz" pos="324" userDrawn="1">
          <p15:clr>
            <a:srgbClr val="F26B43"/>
          </p15:clr>
        </p15:guide>
        <p15:guide id="8" orient="horz" pos="1134" userDrawn="1">
          <p15:clr>
            <a:srgbClr val="F26B43"/>
          </p15:clr>
        </p15:guide>
        <p15:guide id="9" pos="5184" userDrawn="1">
          <p15:clr>
            <a:srgbClr val="F26B43"/>
          </p15:clr>
        </p15:guide>
        <p15:guide id="10" pos="702" userDrawn="1">
          <p15:clr>
            <a:srgbClr val="F26B43"/>
          </p15:clr>
        </p15:guide>
        <p15:guide id="11" pos="64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4840039"/>
            <a:ext cx="90342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4840039"/>
            <a:ext cx="4710623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4840039"/>
            <a:ext cx="119721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 userDrawn="1"/>
        </p:nvPicPr>
        <p:blipFill>
          <a:blip r:embed="rId11">
            <a:lum bright="70000" contrast="-70000"/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86987" y="210932"/>
            <a:ext cx="1771683" cy="177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424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026" userDrawn="1">
          <p15:clr>
            <a:srgbClr val="F26B43"/>
          </p15:clr>
        </p15:guide>
        <p15:guide id="4" orient="horz" pos="1080" userDrawn="1">
          <p15:clr>
            <a:srgbClr val="F26B43"/>
          </p15:clr>
        </p15:guide>
        <p15:guide id="6" orient="horz" pos="2772" userDrawn="1">
          <p15:clr>
            <a:srgbClr val="F26B43"/>
          </p15:clr>
        </p15:guide>
        <p15:guide id="7" orient="horz" pos="324" userDrawn="1">
          <p15:clr>
            <a:srgbClr val="F26B43"/>
          </p15:clr>
        </p15:guide>
        <p15:guide id="8" orient="horz" pos="1134" userDrawn="1">
          <p15:clr>
            <a:srgbClr val="F26B43"/>
          </p15:clr>
        </p15:guide>
        <p15:guide id="9" pos="5184" userDrawn="1">
          <p15:clr>
            <a:srgbClr val="F26B43"/>
          </p15:clr>
        </p15:guide>
        <p15:guide id="10" pos="702" userDrawn="1">
          <p15:clr>
            <a:srgbClr val="F26B43"/>
          </p15:clr>
        </p15:guide>
        <p15:guide id="11" pos="6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755A8318-21AB-42D6-954D-510D6F3C537F}"/>
              </a:ext>
            </a:extLst>
          </p:cNvPr>
          <p:cNvSpPr txBox="1">
            <a:spLocks/>
          </p:cNvSpPr>
          <p:nvPr/>
        </p:nvSpPr>
        <p:spPr>
          <a:xfrm>
            <a:off x="7683500" y="4832146"/>
            <a:ext cx="1631950" cy="2222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100" dirty="0"/>
              <a:t>Jeudi 13 février 2025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AF69416-A912-4B98-BB51-74F4F142C766}"/>
              </a:ext>
            </a:extLst>
          </p:cNvPr>
          <p:cNvSpPr txBox="1"/>
          <p:nvPr/>
        </p:nvSpPr>
        <p:spPr>
          <a:xfrm>
            <a:off x="908050" y="914400"/>
            <a:ext cx="7232650" cy="30861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endParaRPr lang="fr-FR" sz="11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600" b="1" dirty="0">
              <a:solidFill>
                <a:srgbClr val="E46C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D0F64CC-8D18-42D5-870B-93FCAD61B681}"/>
              </a:ext>
            </a:extLst>
          </p:cNvPr>
          <p:cNvSpPr txBox="1"/>
          <p:nvPr/>
        </p:nvSpPr>
        <p:spPr>
          <a:xfrm>
            <a:off x="908050" y="914400"/>
            <a:ext cx="7232650" cy="3086100"/>
          </a:xfrm>
          <a:prstGeom prst="rect">
            <a:avLst/>
          </a:prstGeom>
          <a:noFill/>
        </p:spPr>
        <p:txBody>
          <a:bodyPr wrap="square" rtlCol="0" anchor="t" anchorCtr="0">
            <a:noAutofit/>
          </a:bodyPr>
          <a:lstStyle/>
          <a:p>
            <a:endParaRPr lang="fr-FR" sz="11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1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1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</a:t>
            </a:r>
            <a:r>
              <a:rPr lang="fr-FR" sz="11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Hartwell</a:t>
            </a:r>
            <a:endParaRPr lang="fr-FR" sz="11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dirty="0"/>
              <a:t>Professeure des universités en anglais de spécialité</a:t>
            </a:r>
            <a:endParaRPr lang="fr-FR" sz="1100" b="1" dirty="0">
              <a:solidFill>
                <a:schemeClr val="tx2"/>
              </a:solidFill>
            </a:endParaRPr>
          </a:p>
          <a:p>
            <a:endParaRPr lang="fr-FR" sz="1100" b="1" dirty="0">
              <a:solidFill>
                <a:schemeClr val="tx2"/>
              </a:solidFill>
            </a:endParaRPr>
          </a:p>
          <a:p>
            <a:r>
              <a:rPr lang="fr-FR" sz="1100" b="1" dirty="0">
                <a:solidFill>
                  <a:schemeClr val="tx2"/>
                </a:solidFill>
              </a:rPr>
              <a:t>Extraits du Rapport interne de l'enquête étudiante à l'Université Toulouse Capitole : Bien-être, santé, sécurité</a:t>
            </a:r>
            <a:r>
              <a:rPr lang="fr-FR" sz="1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11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A9FE73F-35EC-440E-86BC-512EED66F75F}"/>
              </a:ext>
            </a:extLst>
          </p:cNvPr>
          <p:cNvSpPr txBox="1"/>
          <p:nvPr/>
        </p:nvSpPr>
        <p:spPr>
          <a:xfrm>
            <a:off x="-133350" y="4679746"/>
            <a:ext cx="5772150" cy="52705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fr-FR" sz="1200" b="1" dirty="0">
                <a:solidFill>
                  <a:schemeClr val="tx2"/>
                </a:solidFill>
              </a:rPr>
              <a:t>L'Université Toulouse Capitole face aux défis des transitions écologique et numérique</a:t>
            </a:r>
            <a:endParaRPr lang="fr-FR" sz="10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74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E467E7-7DE4-F128-E803-D3F07E903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3150" y="463731"/>
            <a:ext cx="6402433" cy="1965144"/>
          </a:xfrm>
        </p:spPr>
        <p:txBody>
          <a:bodyPr>
            <a:normAutofit/>
          </a:bodyPr>
          <a:lstStyle/>
          <a:p>
            <a:r>
              <a:rPr lang="fr-FR" sz="2400" dirty="0"/>
              <a:t>Extraits du</a:t>
            </a:r>
            <a:br>
              <a:rPr lang="fr-FR" sz="2400" dirty="0"/>
            </a:br>
            <a:r>
              <a:rPr lang="fr-FR" sz="2400" dirty="0"/>
              <a:t>Rapport interne de l’enquête étudiante  </a:t>
            </a:r>
            <a:br>
              <a:rPr lang="fr-FR" sz="2400" dirty="0"/>
            </a:br>
            <a:r>
              <a:rPr lang="fr-FR" sz="2400" b="1" dirty="0"/>
              <a:t>Bien-être, santé, sécurité :</a:t>
            </a:r>
            <a:r>
              <a:rPr lang="fr-FR" sz="2400" dirty="0"/>
              <a:t> </a:t>
            </a:r>
            <a:r>
              <a:rPr lang="fr-FR" sz="2400" b="1" dirty="0"/>
              <a:t>Principaux résultats</a:t>
            </a:r>
            <a:endParaRPr lang="fr-FR" sz="2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3C5C23-49F1-D9A8-5D1A-E1415BF657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2364" y="3972610"/>
            <a:ext cx="5447122" cy="7810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Mission égalité/Mission communication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avec la participation de l’OFIP - Octobre 2024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Réponses exploitables de 1 909 personnes (11% de la population) </a:t>
            </a:r>
          </a:p>
        </p:txBody>
      </p:sp>
    </p:spTree>
    <p:extLst>
      <p:ext uri="{BB962C8B-B14F-4D97-AF65-F5344CB8AC3E}">
        <p14:creationId xmlns:p14="http://schemas.microsoft.com/office/powerpoint/2010/main" val="2565554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F645A18-562E-477D-8153-C8DE225BCF6F}"/>
              </a:ext>
            </a:extLst>
          </p:cNvPr>
          <p:cNvSpPr txBox="1"/>
          <p:nvPr/>
        </p:nvSpPr>
        <p:spPr>
          <a:xfrm>
            <a:off x="731614" y="4029891"/>
            <a:ext cx="914400" cy="9144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Rapport interne de l’enquête étudiante  </a:t>
            </a:r>
          </a:p>
          <a:p>
            <a:r>
              <a:rPr lang="fr-FR" b="1" dirty="0">
                <a:solidFill>
                  <a:schemeClr val="tx2"/>
                </a:solidFill>
              </a:rPr>
              <a:t>Bien-être, santé, sécurité :</a:t>
            </a:r>
            <a:r>
              <a:rPr lang="fr-FR" dirty="0">
                <a:solidFill>
                  <a:schemeClr val="tx2"/>
                </a:solidFill>
              </a:rPr>
              <a:t> </a:t>
            </a:r>
            <a:r>
              <a:rPr lang="fr-FR" b="1" dirty="0">
                <a:solidFill>
                  <a:schemeClr val="tx2"/>
                </a:solidFill>
              </a:rPr>
              <a:t>Principaux résultats, </a:t>
            </a:r>
            <a:r>
              <a:rPr lang="fr-FR" dirty="0">
                <a:solidFill>
                  <a:schemeClr val="tx2"/>
                </a:solidFill>
              </a:rPr>
              <a:t>Octobre 2024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46C99B-C1DE-4EFC-AADE-8B88BD9DA48F}"/>
              </a:ext>
            </a:extLst>
          </p:cNvPr>
          <p:cNvSpPr/>
          <p:nvPr/>
        </p:nvSpPr>
        <p:spPr>
          <a:xfrm>
            <a:off x="1417820" y="466960"/>
            <a:ext cx="56028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Témoins de discrimination  </a:t>
            </a:r>
          </a:p>
          <a:p>
            <a:pPr algn="ctr"/>
            <a:r>
              <a:rPr lang="fr-FR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fr-F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Environnements campus » ou « climat dans les campus </a:t>
            </a:r>
            <a:r>
              <a:rPr lang="fr-FR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2A8C3AE-5A21-4C02-A7A7-6CFEEA2B20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614" y="1159472"/>
            <a:ext cx="6681557" cy="2984955"/>
          </a:xfrm>
          <a:prstGeom prst="rect">
            <a:avLst/>
          </a:prstGeom>
          <a:ln>
            <a:solidFill>
              <a:srgbClr val="D64242"/>
            </a:solidFill>
          </a:ln>
        </p:spPr>
      </p:pic>
    </p:spTree>
    <p:extLst>
      <p:ext uri="{BB962C8B-B14F-4D97-AF65-F5344CB8AC3E}">
        <p14:creationId xmlns:p14="http://schemas.microsoft.com/office/powerpoint/2010/main" val="194025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B427AC2-C46D-43E3-93D9-F55B7FC7D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582" y="914400"/>
            <a:ext cx="6505772" cy="3298284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3F645A18-562E-477D-8153-C8DE225BCF6F}"/>
              </a:ext>
            </a:extLst>
          </p:cNvPr>
          <p:cNvSpPr txBox="1"/>
          <p:nvPr/>
        </p:nvSpPr>
        <p:spPr>
          <a:xfrm>
            <a:off x="685353" y="4036423"/>
            <a:ext cx="914400" cy="9144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Rapport interne de l’enquête étudiante  </a:t>
            </a:r>
          </a:p>
          <a:p>
            <a:r>
              <a:rPr lang="fr-FR" b="1" dirty="0">
                <a:solidFill>
                  <a:schemeClr val="tx2"/>
                </a:solidFill>
              </a:rPr>
              <a:t>Bien-être, santé, sécurité :</a:t>
            </a:r>
            <a:r>
              <a:rPr lang="fr-FR" dirty="0">
                <a:solidFill>
                  <a:schemeClr val="tx2"/>
                </a:solidFill>
              </a:rPr>
              <a:t> </a:t>
            </a:r>
            <a:r>
              <a:rPr lang="fr-FR" b="1" dirty="0">
                <a:solidFill>
                  <a:schemeClr val="tx2"/>
                </a:solidFill>
              </a:rPr>
              <a:t>Principaux résultats, </a:t>
            </a:r>
            <a:r>
              <a:rPr lang="fr-FR" dirty="0">
                <a:solidFill>
                  <a:schemeClr val="tx2"/>
                </a:solidFill>
              </a:rPr>
              <a:t>Octobre 2024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46C99B-C1DE-4EFC-AADE-8B88BD9DA48F}"/>
              </a:ext>
            </a:extLst>
          </p:cNvPr>
          <p:cNvSpPr/>
          <p:nvPr/>
        </p:nvSpPr>
        <p:spPr>
          <a:xfrm>
            <a:off x="1948883" y="329625"/>
            <a:ext cx="40831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Lieux des violences</a:t>
            </a:r>
          </a:p>
          <a:p>
            <a:pPr algn="ctr"/>
            <a:r>
              <a:rPr lang="fr-FR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Réponses concernant des faits spécifiques</a:t>
            </a:r>
          </a:p>
        </p:txBody>
      </p:sp>
    </p:spTree>
    <p:extLst>
      <p:ext uri="{BB962C8B-B14F-4D97-AF65-F5344CB8AC3E}">
        <p14:creationId xmlns:p14="http://schemas.microsoft.com/office/powerpoint/2010/main" val="785776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F645A18-562E-477D-8153-C8DE225BCF6F}"/>
              </a:ext>
            </a:extLst>
          </p:cNvPr>
          <p:cNvSpPr txBox="1"/>
          <p:nvPr/>
        </p:nvSpPr>
        <p:spPr>
          <a:xfrm>
            <a:off x="776793" y="4101737"/>
            <a:ext cx="914400" cy="9144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Rapport interne de l’enquête étudiante  </a:t>
            </a:r>
          </a:p>
          <a:p>
            <a:r>
              <a:rPr lang="fr-FR" b="1" dirty="0">
                <a:solidFill>
                  <a:schemeClr val="tx2"/>
                </a:solidFill>
              </a:rPr>
              <a:t>Bien-être, santé, sécurité :</a:t>
            </a:r>
            <a:r>
              <a:rPr lang="fr-FR" dirty="0">
                <a:solidFill>
                  <a:schemeClr val="tx2"/>
                </a:solidFill>
              </a:rPr>
              <a:t> </a:t>
            </a:r>
            <a:r>
              <a:rPr lang="fr-FR" b="1" dirty="0">
                <a:solidFill>
                  <a:schemeClr val="tx2"/>
                </a:solidFill>
              </a:rPr>
              <a:t>Principaux résultats, </a:t>
            </a:r>
            <a:r>
              <a:rPr lang="fr-FR" dirty="0">
                <a:solidFill>
                  <a:schemeClr val="tx2"/>
                </a:solidFill>
              </a:rPr>
              <a:t>Octobre 2024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B4E3581-5C38-4E0E-BB20-3341A47E7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793" y="1116244"/>
            <a:ext cx="6316338" cy="3172268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9375A9B-4D81-4018-AB42-AB9816DBD25C}"/>
              </a:ext>
            </a:extLst>
          </p:cNvPr>
          <p:cNvSpPr txBox="1"/>
          <p:nvPr/>
        </p:nvSpPr>
        <p:spPr>
          <a:xfrm>
            <a:off x="3410551" y="295286"/>
            <a:ext cx="914400" cy="9144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Modes de cyberviolences </a:t>
            </a:r>
          </a:p>
          <a:p>
            <a:pPr algn="ctr"/>
            <a:r>
              <a:rPr lang="fr-FR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Réponses presque identiques avec celles de l’UdT3 -PS</a:t>
            </a:r>
          </a:p>
        </p:txBody>
      </p:sp>
    </p:spTree>
    <p:extLst>
      <p:ext uri="{BB962C8B-B14F-4D97-AF65-F5344CB8AC3E}">
        <p14:creationId xmlns:p14="http://schemas.microsoft.com/office/powerpoint/2010/main" val="110907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F645A18-562E-477D-8153-C8DE225BCF6F}"/>
              </a:ext>
            </a:extLst>
          </p:cNvPr>
          <p:cNvSpPr txBox="1"/>
          <p:nvPr/>
        </p:nvSpPr>
        <p:spPr>
          <a:xfrm>
            <a:off x="809450" y="4082143"/>
            <a:ext cx="914400" cy="9144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Rapport interne de l’enquête étudiante  </a:t>
            </a:r>
          </a:p>
          <a:p>
            <a:r>
              <a:rPr lang="fr-FR" b="1" dirty="0">
                <a:solidFill>
                  <a:schemeClr val="tx2"/>
                </a:solidFill>
              </a:rPr>
              <a:t>Bien-être, santé, sécurité :</a:t>
            </a:r>
            <a:r>
              <a:rPr lang="fr-FR" dirty="0">
                <a:solidFill>
                  <a:schemeClr val="tx2"/>
                </a:solidFill>
              </a:rPr>
              <a:t> </a:t>
            </a:r>
            <a:r>
              <a:rPr lang="fr-FR" b="1" dirty="0">
                <a:solidFill>
                  <a:schemeClr val="tx2"/>
                </a:solidFill>
              </a:rPr>
              <a:t>Principaux résultats, </a:t>
            </a:r>
            <a:r>
              <a:rPr lang="fr-FR" dirty="0">
                <a:solidFill>
                  <a:schemeClr val="tx2"/>
                </a:solidFill>
              </a:rPr>
              <a:t>Octobre 2024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9375A9B-4D81-4018-AB42-AB9816DBD25C}"/>
              </a:ext>
            </a:extLst>
          </p:cNvPr>
          <p:cNvSpPr txBox="1"/>
          <p:nvPr/>
        </p:nvSpPr>
        <p:spPr>
          <a:xfrm>
            <a:off x="1723850" y="411597"/>
            <a:ext cx="914400" cy="9144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Prévenir les cyberviolences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AF6126-BB5E-43F6-A397-DF04917DC72E}"/>
              </a:ext>
            </a:extLst>
          </p:cNvPr>
          <p:cNvSpPr/>
          <p:nvPr/>
        </p:nvSpPr>
        <p:spPr>
          <a:xfrm>
            <a:off x="809450" y="1180576"/>
            <a:ext cx="6375121" cy="304698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180340" marR="178435" algn="just">
              <a:spcAft>
                <a:spcPts val="800"/>
              </a:spcAft>
            </a:pPr>
            <a:r>
              <a:rPr lang="fr-FR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Ces violences ont un impact important sur la santé, l’image de soi, la vie sociale et la vie scolaire ou professionnelle des personnes qui en sont victimes. […] En questionnant la reconnaissance de situation de violences par les étudiantes et étudiants de l’ESR, l’enquête Baromètre 2023 indique que </a:t>
            </a:r>
            <a:r>
              <a:rPr lang="fr-FR" sz="1600" b="1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seul 1 étudiant sur 5 (22%) a conscience que le contexte du réseau en ligne </a:t>
            </a:r>
            <a:r>
              <a:rPr lang="fr-FR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augmente la gravité des faits. En effet, </a:t>
            </a:r>
            <a:r>
              <a:rPr lang="fr-FR" sz="1600" b="1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peines encourues pour harcèlement moral ou sexuel sont aggravées par l'utilisatio</a:t>
            </a:r>
            <a:r>
              <a:rPr lang="fr-FR" sz="1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d'un service de communication au public en ligne ou par le biais d'un support numérique ou électronique. </a:t>
            </a:r>
            <a:r>
              <a:rPr lang="fr-FR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diverses formes de cyberviolences prolongent et multiplient les violences sexistes à tout moment et en tous lieux de la vie des étudiants, principalement des étudiantes.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959987"/>
      </p:ext>
    </p:extLst>
  </p:cSld>
  <p:clrMapOvr>
    <a:masterClrMapping/>
  </p:clrMapOvr>
</p:sld>
</file>

<file path=ppt/theme/theme1.xml><?xml version="1.0" encoding="utf-8"?>
<a:theme xmlns:a="http://schemas.openxmlformats.org/drawingml/2006/main" name="ThèmeUTC2023">
  <a:themeElements>
    <a:clrScheme name="UTC">
      <a:dk1>
        <a:srgbClr val="DB0814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noAutofit/>
      </a:bodyPr>
      <a:lstStyle>
        <a:defPPr algn="ctr">
          <a:defRPr sz="1600" b="1" dirty="0">
            <a:solidFill>
              <a:srgbClr val="E46C0A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oint_UTC_2023" id="{1E1AAFA6-CEE0-D948-A146-99CBB9C272C2}" vid="{4D2121E5-AB32-FA4A-8D63-A15D3A4CE2C0}"/>
    </a:ext>
  </a:extLst>
</a:theme>
</file>

<file path=ppt/theme/theme2.xml><?xml version="1.0" encoding="utf-8"?>
<a:theme xmlns:a="http://schemas.openxmlformats.org/drawingml/2006/main" name="1_ThèmeUTC2023">
  <a:themeElements>
    <a:clrScheme name="UTC">
      <a:dk1>
        <a:srgbClr val="DB0814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noAutofit/>
      </a:bodyPr>
      <a:lstStyle>
        <a:defPPr algn="ctr">
          <a:defRPr sz="1600" b="1" dirty="0">
            <a:solidFill>
              <a:srgbClr val="E46C0A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oint_UTC_2023" id="{1E1AAFA6-CEE0-D948-A146-99CBB9C272C2}" vid="{1375AA85-EC08-B247-9AC5-64BF4757D786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EPE Enquête Fev 2025 PPoint_UTC_2023</Template>
  <TotalTime>4070</TotalTime>
  <Words>323</Words>
  <Application>Microsoft Office PowerPoint</Application>
  <PresentationFormat>Affichage à l'écran (16:9)</PresentationFormat>
  <Paragraphs>29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Franklin Gothic Book</vt:lpstr>
      <vt:lpstr>Police système Courant</vt:lpstr>
      <vt:lpstr>Wingdings</vt:lpstr>
      <vt:lpstr>ThèmeUTC2023</vt:lpstr>
      <vt:lpstr>1_ThèmeUTC2023</vt:lpstr>
      <vt:lpstr>Présentation PowerPoint</vt:lpstr>
      <vt:lpstr>Extraits du Rapport interne de l’enquête étudiante   Bien-être, santé, sécurité : Principaux résultats</vt:lpstr>
      <vt:lpstr>Présentation PowerPoint</vt:lpstr>
      <vt:lpstr>Présentation PowerPoint</vt:lpstr>
      <vt:lpstr>Présentation PowerPoint</vt:lpstr>
      <vt:lpstr>Présentation PowerPoint</vt:lpstr>
    </vt:vector>
  </TitlesOfParts>
  <Company>UT1C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LAURA HARTWELL</dc:creator>
  <cp:lastModifiedBy>LAURA HARTWELL</cp:lastModifiedBy>
  <cp:revision>8</cp:revision>
  <dcterms:created xsi:type="dcterms:W3CDTF">2025-02-10T15:22:00Z</dcterms:created>
  <dcterms:modified xsi:type="dcterms:W3CDTF">2025-02-13T11:12:25Z</dcterms:modified>
</cp:coreProperties>
</file>