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9" r:id="rId6"/>
    <p:sldId id="307" r:id="rId7"/>
    <p:sldId id="304" r:id="rId8"/>
    <p:sldId id="284" r:id="rId9"/>
    <p:sldId id="285" r:id="rId10"/>
    <p:sldId id="288" r:id="rId11"/>
    <p:sldId id="270" r:id="rId12"/>
    <p:sldId id="296" r:id="rId13"/>
    <p:sldId id="260" r:id="rId14"/>
    <p:sldId id="302" r:id="rId15"/>
    <p:sldId id="274" r:id="rId16"/>
    <p:sldId id="277" r:id="rId17"/>
    <p:sldId id="262" r:id="rId18"/>
    <p:sldId id="310" r:id="rId19"/>
    <p:sldId id="263" r:id="rId20"/>
    <p:sldId id="264" r:id="rId21"/>
    <p:sldId id="282" r:id="rId22"/>
    <p:sldId id="265" r:id="rId23"/>
    <p:sldId id="278" r:id="rId24"/>
    <p:sldId id="266" r:id="rId25"/>
    <p:sldId id="299" r:id="rId26"/>
    <p:sldId id="267" r:id="rId27"/>
    <p:sldId id="300" r:id="rId28"/>
    <p:sldId id="268" r:id="rId29"/>
    <p:sldId id="281" r:id="rId30"/>
    <p:sldId id="269" r:id="rId31"/>
    <p:sldId id="308" r:id="rId32"/>
    <p:sldId id="312" r:id="rId33"/>
    <p:sldId id="305" r:id="rId34"/>
  </p:sldIdLst>
  <p:sldSz cx="9145588" cy="6859588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3771" autoAdjust="0"/>
  </p:normalViewPr>
  <p:slideViewPr>
    <p:cSldViewPr showGuides="1">
      <p:cViewPr>
        <p:scale>
          <a:sx n="100" d="100"/>
          <a:sy n="100" d="100"/>
        </p:scale>
        <p:origin x="-1944" y="-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BB4B58A-8BF2-4407-8BFC-4913D22D84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413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041F8AB-FD7C-4A10-8AE8-AFB662BD12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848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922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089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621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69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15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949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90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694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4340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694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106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u="none" strike="noStrike" kern="1200" baseline="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46931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8038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853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sz="1200" b="0" i="0" u="none" strike="noStrike" kern="1200" baseline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413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1152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85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435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391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668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939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939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7843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F8AB-FD7C-4A10-8AE8-AFB662BD124C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89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5588" cy="685958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6060794"/>
            <a:ext cx="2088232" cy="5759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356770" y="643563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258F00-D334-4A31-99C1-8699CC8654B9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73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6" y="189434"/>
            <a:ext cx="772886" cy="648072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1116410" y="549474"/>
            <a:ext cx="7779169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73" y="6022082"/>
            <a:ext cx="2069000" cy="5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4356770" y="643563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258F00-D334-4A31-99C1-8699CC8654B9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ookshop.europa.eu/fr/the-european-story-pbES0117157/?CatalogCategoryID=iEKep2Ix3hEAAAEud3kBgSLq" TargetMode="External"/><Relationship Id="rId5" Type="http://schemas.openxmlformats.org/officeDocument/2006/relationships/hyperlink" Target="https://ec.europa.eu/future-europe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787"/>
            <a:ext cx="9144019" cy="6858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878" y="1197546"/>
            <a:ext cx="5328592" cy="5296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2" y="1989634"/>
            <a:ext cx="3864429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8738" y="3428582"/>
            <a:ext cx="44644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 BLANC SUR</a:t>
            </a:r>
          </a:p>
          <a:p>
            <a:pPr algn="ctr"/>
            <a:r>
              <a:rPr lang="en-GB" sz="265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en-GB" sz="26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6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6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6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6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6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6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en-GB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6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6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6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6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65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65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832935" y="4586038"/>
            <a:ext cx="936103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832935" y="3069754"/>
            <a:ext cx="936103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500786" y="5229994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Réflexions et scénarios</a:t>
            </a:r>
            <a:br>
              <a:rPr lang="fr-F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l’UE27</a:t>
            </a:r>
            <a:endParaRPr lang="fr-FR" dirty="0"/>
          </a:p>
        </p:txBody>
      </p:sp>
      <p:pic>
        <p:nvPicPr>
          <p:cNvPr id="2050" name="Picture 2" descr="http://www.cc.cec/home/dgserv/comm/helping_you_communicate/images/visual_identity/logo_norm/version_pos/jpg/low_resol/logo_ce-fr-rvb-l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14" y="261442"/>
            <a:ext cx="1484355" cy="10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94" y="69349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espace changeant dans un monde en évolution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28378" y="3469862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16200000">
            <a:off x="2635750" y="3016995"/>
            <a:ext cx="239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Source: Eurostat et division statistique des Nations unies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174152" y="5374880"/>
            <a:ext cx="14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Source: Nations unies, division statistique, et Eurostat, UE27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7" y="5486086"/>
            <a:ext cx="3086398" cy="725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2162" y="2421682"/>
            <a:ext cx="416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militaires d’ici à 2045 (en milliards d’USD)</a:t>
            </a:r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456141" y="4161014"/>
            <a:ext cx="323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rapport du ministère britannique de la défense : </a:t>
            </a:r>
            <a:r>
              <a:rPr lang="fr-FR" sz="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Trends Programme: Global Strategic Trends – Out to 2045</a:t>
            </a:r>
            <a:endParaRPr lang="fr-FR" sz="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394" y="16615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Puissance économique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1124497" y="4725938"/>
            <a:ext cx="354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Évolution démographique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5271988" y="1661532"/>
            <a:ext cx="35492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Priorités en matière de défense</a:t>
            </a:r>
          </a:p>
        </p:txBody>
      </p:sp>
      <p:pic>
        <p:nvPicPr>
          <p:cNvPr id="2050" name="Picture 2" descr="U:\A2\Graphic Projects\FUTURE OF EUROPE\White Paper\PPT presentation\General icons\popul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4" y="4697780"/>
            <a:ext cx="467569" cy="4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:\A2\Graphic Projects\FUTURE OF EUROPE\White Paper\PPT presentation\General icons\icon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" y="1688713"/>
            <a:ext cx="504056" cy="3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572795" y="1651892"/>
            <a:ext cx="751588" cy="408272"/>
            <a:chOff x="4275092" y="2319021"/>
            <a:chExt cx="625033" cy="339526"/>
          </a:xfrm>
        </p:grpSpPr>
        <p:pic>
          <p:nvPicPr>
            <p:cNvPr id="25" name="Picture 4" descr="C:\Users\teglaat\Desktop\arro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91549" y="2375937"/>
              <a:ext cx="192780" cy="225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424" y="2319021"/>
              <a:ext cx="452701" cy="339526"/>
            </a:xfrm>
            <a:prstGeom prst="rect">
              <a:avLst/>
            </a:prstGeom>
          </p:spPr>
        </p:pic>
      </p:grpSp>
      <p:pic>
        <p:nvPicPr>
          <p:cNvPr id="5122" name="Picture 2" descr="C:\Users\remybas\Desktop\PPt\PPT presentation\graphs_FR\fig 3 economic V05_FR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9" y="2357734"/>
            <a:ext cx="2891085" cy="19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mybas\Desktop\PPt\PPT presentation\graphs_FR\fig 4 defence V02_F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4" y="2709714"/>
            <a:ext cx="2577064" cy="310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94" y="69349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profonde transformation</a:t>
            </a:r>
            <a:b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l’économie et de la société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318" y="1569780"/>
            <a:ext cx="304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 smtClean="0"/>
              <a:t>Conséquences</a:t>
            </a:r>
            <a:r>
              <a:rPr lang="en-GB" dirty="0" smtClean="0"/>
              <a:t> de la </a:t>
            </a:r>
            <a:r>
              <a:rPr lang="en-GB" dirty="0" err="1" smtClean="0"/>
              <a:t>crise</a:t>
            </a:r>
            <a:r>
              <a:rPr lang="en-GB" dirty="0" smtClean="0"/>
              <a:t> </a:t>
            </a:r>
            <a:r>
              <a:rPr lang="en-GB" dirty="0" err="1" smtClean="0"/>
              <a:t>économique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965344" y="3741679"/>
            <a:ext cx="1703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/>
              <a:t>Source</a:t>
            </a:r>
            <a:r>
              <a:rPr lang="en-GB" sz="800" smtClean="0"/>
              <a:t>: Commission </a:t>
            </a:r>
            <a:r>
              <a:rPr lang="en-GB" sz="800" err="1" smtClean="0"/>
              <a:t>européenne</a:t>
            </a:r>
            <a:endParaRPr lang="en-GB" sz="8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9" y="1491144"/>
            <a:ext cx="792008" cy="5940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76850" y="158819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mtClean="0"/>
              <a:t>Mutations </a:t>
            </a:r>
            <a:r>
              <a:rPr lang="en-GB" err="1" smtClean="0"/>
              <a:t>démographiques</a:t>
            </a:r>
            <a:endParaRPr lang="en-GB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976986" y="2220819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 rot="16200000">
            <a:off x="7961855" y="3985662"/>
            <a:ext cx="1215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/>
              <a:t>Source: Rand Europe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15" y="1588194"/>
            <a:ext cx="647992" cy="4859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8863" y="5157986"/>
            <a:ext cx="285585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r>
              <a:rPr lang="en-GB" dirty="0"/>
              <a:t> et </a:t>
            </a:r>
            <a:r>
              <a:rPr lang="en-GB" dirty="0" err="1"/>
              <a:t>préoccupations</a:t>
            </a:r>
            <a:r>
              <a:rPr lang="en-GB" dirty="0"/>
              <a:t> </a:t>
            </a:r>
            <a:r>
              <a:rPr lang="en-GB" dirty="0" err="1"/>
              <a:t>écologiques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9" y="5085978"/>
            <a:ext cx="656525" cy="4923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64882" y="5189924"/>
            <a:ext cx="259228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Nouvelles</a:t>
            </a:r>
            <a:r>
              <a:rPr lang="en-GB" dirty="0"/>
              <a:t> technologies et passage au </a:t>
            </a:r>
            <a:r>
              <a:rPr lang="en-GB" dirty="0" err="1"/>
              <a:t>numérique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74" y="5122042"/>
            <a:ext cx="720000" cy="540000"/>
          </a:xfrm>
          <a:prstGeom prst="rect">
            <a:avLst/>
          </a:prstGeom>
        </p:spPr>
      </p:pic>
      <p:pic>
        <p:nvPicPr>
          <p:cNvPr id="6146" name="Picture 2" descr="C:\Users\remybas\Desktop\PPt\PPT presentation\graphs_FR\fig 5 unemployment F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2637706"/>
            <a:ext cx="2815618" cy="19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emybas\Desktop\PPt\PPT presentation\graphs_FR\fig 6 map ages_02_FR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86" y="2458885"/>
            <a:ext cx="3982610" cy="21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7706" y="2283182"/>
            <a:ext cx="416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chômage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786" y="2144683"/>
            <a:ext cx="416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Âge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médian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GB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monde </a:t>
            </a:r>
            <a:r>
              <a:rPr lang="en-GB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d'ici</a:t>
            </a:r>
            <a:r>
              <a:rPr lang="en-GB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2030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24588" y="191704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BE" smtClean="0"/>
              <a:t>Sécurité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3" y="1935107"/>
            <a:ext cx="647992" cy="485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7126" y="1917045"/>
            <a:ext cx="27060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Frontières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2393" y="693490"/>
            <a:ext cx="754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intensification des menaces et des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préoccupations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liées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aux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frontières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18" y="1912369"/>
            <a:ext cx="678309" cy="508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r="4458"/>
          <a:stretch/>
        </p:blipFill>
        <p:spPr>
          <a:xfrm>
            <a:off x="5292874" y="2697952"/>
            <a:ext cx="3228501" cy="2393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5"/>
          <a:stretch/>
        </p:blipFill>
        <p:spPr>
          <a:xfrm>
            <a:off x="756370" y="2709714"/>
            <a:ext cx="3240360" cy="23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410" y="1971571"/>
            <a:ext cx="32403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Rhétorique</a:t>
            </a:r>
            <a:r>
              <a:rPr lang="en-GB" dirty="0"/>
              <a:t> </a:t>
            </a:r>
            <a:r>
              <a:rPr lang="en-GB" dirty="0" err="1"/>
              <a:t>populiste</a:t>
            </a:r>
            <a:r>
              <a:rPr lang="en-GB" dirty="0"/>
              <a:t> et </a:t>
            </a:r>
            <a:r>
              <a:rPr lang="en-GB" dirty="0" err="1"/>
              <a:t>nationaliste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2394" y="69349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remise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 de la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la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légitimité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410" y="350180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err="1" smtClean="0"/>
              <a:t>Écart</a:t>
            </a:r>
            <a:r>
              <a:rPr lang="en-GB" smtClean="0"/>
              <a:t> entre les </a:t>
            </a:r>
            <a:r>
              <a:rPr lang="en-GB" err="1" smtClean="0"/>
              <a:t>promesses</a:t>
            </a:r>
            <a:r>
              <a:rPr lang="en-GB" smtClean="0"/>
              <a:t> et </a:t>
            </a:r>
            <a:r>
              <a:rPr lang="en-GB" err="1" smtClean="0"/>
              <a:t>leur</a:t>
            </a:r>
            <a:r>
              <a:rPr lang="en-GB" smtClean="0"/>
              <a:t> </a:t>
            </a:r>
            <a:r>
              <a:rPr lang="en-GB" err="1" smtClean="0"/>
              <a:t>réalisation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116410" y="504590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BE" smtClean="0"/>
              <a:t>Cycle d’information</a:t>
            </a:r>
            <a:br>
              <a:rPr lang="fr-BE" smtClean="0"/>
            </a:br>
            <a:r>
              <a:rPr lang="fr-BE" smtClean="0"/>
              <a:t>24 heures sur 24</a:t>
            </a:r>
            <a:br>
              <a:rPr lang="fr-BE" smtClean="0"/>
            </a:br>
            <a:r>
              <a:rPr lang="fr-BE" smtClean="0"/>
              <a:t>et 7 jours sur 7</a:t>
            </a:r>
            <a:endParaRPr lang="en-GB"/>
          </a:p>
        </p:txBody>
      </p:sp>
      <p:pic>
        <p:nvPicPr>
          <p:cNvPr id="1026" name="Picture 2" descr="U:\A2\Graphic Projects\FUTURE OF EUROPE\White Paper\PPT presentation\General icons\inf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4" y="5033838"/>
            <a:ext cx="546100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A2\Graphic Projects\FUTURE OF EUROPE\White Paper\PPT presentation\General icons\gap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" y="3540819"/>
            <a:ext cx="649288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:\A2\Graphic Projects\FUTURE OF EUROPE\White Paper\PPT presentation\Images\17359106_1749559928391240_296257000161180931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93" y="2709714"/>
            <a:ext cx="41054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3160133" y="4143217"/>
            <a:ext cx="2393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Source: ©Pulse of Europe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2" y="1908550"/>
            <a:ext cx="759458" cy="7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878" y="780254"/>
            <a:ext cx="5328592" cy="529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588" y="3428581"/>
            <a:ext cx="4464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SCÉNARIOS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1260609"/>
            <a:ext cx="1728192" cy="14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flipH="1" flipV="1">
            <a:off x="565737" y="3357786"/>
            <a:ext cx="8024912" cy="273630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370" y="3357786"/>
            <a:ext cx="48956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fr-FR" smtClean="0"/>
          </a:p>
          <a:p>
            <a:pPr lvl="0">
              <a:spcAft>
                <a:spcPts val="1200"/>
              </a:spcAft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scénarios – un aperçu de ce que pourrait être l’état de l’Union à l’horizon 2025 en fonction des choix que l’Europe fera: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éventail de possibilités envisagées,</a:t>
            </a:r>
            <a:b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des recoupements entre les scénarios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vocation illustrative,</a:t>
            </a:r>
            <a:b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plutôt que des schémas directeurs précis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d’exclusion mutuelle,</a:t>
            </a:r>
            <a:b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d’exhaustivité</a:t>
            </a:r>
          </a:p>
          <a:p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972393" y="693490"/>
            <a:ext cx="583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Cinq scénarios pour l’avenir de l’UE27</a:t>
            </a:r>
            <a:endParaRPr lang="fr-F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8458" y="163576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err="1" smtClean="0"/>
              <a:t>Unité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00385" y="2259663"/>
            <a:ext cx="3456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scénario repose sur l’hypothèse que les 27 États membres avancent ensemble en tant qu’Union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938" y="167242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err="1" smtClean="0"/>
              <a:t>Objectif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40493" y="2259663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Engager les gens à réfléchir à l’avenir de l’Europe et décider ensemble de la meilleure combinaison d’éléments possible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9" y="1590540"/>
            <a:ext cx="563881" cy="563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93" y="1547867"/>
            <a:ext cx="644653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94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Cinq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scénarios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" y="2012513"/>
            <a:ext cx="1010934" cy="708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14" y="1983921"/>
            <a:ext cx="1010935" cy="708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14" y="1983921"/>
            <a:ext cx="1051722" cy="737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0" y="1969624"/>
            <a:ext cx="1051722" cy="737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0" y="1983921"/>
            <a:ext cx="1051722" cy="73724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05422"/>
              </p:ext>
            </p:extLst>
          </p:nvPr>
        </p:nvGraphicFramePr>
        <p:xfrm>
          <a:off x="202591" y="2853730"/>
          <a:ext cx="8640000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000"/>
                <a:gridCol w="1728000"/>
                <a:gridCol w="1728000"/>
                <a:gridCol w="1728000"/>
                <a:gridCol w="1728000"/>
              </a:tblGrid>
              <a:tr h="1051200"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200" noProof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S’inscrire dans la continuité</a:t>
                      </a:r>
                      <a:endParaRPr lang="fr-FR" sz="18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200" noProof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Rien d’autre que le marché unique</a:t>
                      </a:r>
                      <a:endParaRPr lang="fr-FR" sz="18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200" noProof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Ceux qui veulent plus font plus</a:t>
                      </a:r>
                      <a:endParaRPr lang="fr-FR" sz="18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200" noProof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Faire moins de manière plus efficace</a:t>
                      </a:r>
                      <a:endParaRPr lang="fr-FR" sz="18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200" noProof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Faire beaucoup plus ensemble</a:t>
                      </a:r>
                      <a:endParaRPr lang="fr-FR" sz="1800" b="1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576800"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noProof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L’UE27 s’attache à mettre en œuvre son programme de réformes positives.</a:t>
                      </a:r>
                      <a:endParaRPr lang="fr-FR" sz="14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noProof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L’UE27 se recentre progressivement</a:t>
                      </a:r>
                      <a:r>
                        <a:rPr lang="fr-FR" sz="1400" kern="1200" baseline="0" noProof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le marché unique.</a:t>
                      </a:r>
                      <a:endParaRPr lang="fr-FR" sz="14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noProof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L’UE27 permet aux États membres qui le souhaitent d’avancer ensemble dans des domaines spécifiques.</a:t>
                      </a:r>
                      <a:endParaRPr lang="fr-FR" sz="14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noProof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L’UE27 concentre ses efforts sur des domaines d’action choisis, où elle fournit plus de résultats plus rapidement, et réduit ses interventions dans d’autres secteurs.</a:t>
                      </a:r>
                      <a:endParaRPr lang="fr-FR" sz="14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États membres décident de faire beaucoup plus ensemble dans tous les domaines d’action.</a:t>
                      </a:r>
                    </a:p>
                    <a:p>
                      <a:pPr algn="l"/>
                      <a:endParaRPr lang="fr-FR" sz="1400" noProof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1980506" y="2997746"/>
            <a:ext cx="0" cy="2592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77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972394" y="621482"/>
            <a:ext cx="7920880" cy="252028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52" y="837506"/>
            <a:ext cx="2893782" cy="25914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50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394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015" y="1485578"/>
            <a:ext cx="4822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S’inscrire</a:t>
            </a:r>
            <a:br>
              <a:rPr lang="fr-FR" sz="45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5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continuité</a:t>
            </a:r>
            <a:endParaRPr lang="fr-FR" sz="45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902" y="3338041"/>
            <a:ext cx="7007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L’UE27 s’attache à mettre en œuvre son programme de réformes positives. </a:t>
            </a:r>
            <a:endParaRPr lang="fr-FR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802628"/>
            <a:ext cx="1539243" cy="10789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6530" y="4005858"/>
            <a:ext cx="66967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programme d’action positif continue à produire des résultats concrets.</a:t>
            </a:r>
          </a:p>
          <a:p>
            <a:endParaRPr lang="fr-FR" sz="14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L’unité 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27 peut tout de même être mise à l’épreuve en cas de différend majeur.</a:t>
            </a:r>
          </a:p>
          <a:p>
            <a:endParaRPr lang="fr-FR" sz="1400" dirty="0" smtClean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 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détermination collective à atteindre ensemble les objectifs fixés permettra de combler progressivement le fossé entre les promesses et leur réalisation.</a:t>
            </a:r>
          </a:p>
        </p:txBody>
      </p:sp>
      <p:sp>
        <p:nvSpPr>
          <p:cNvPr id="13" name="Plus 12"/>
          <p:cNvSpPr/>
          <p:nvPr/>
        </p:nvSpPr>
        <p:spPr bwMode="auto">
          <a:xfrm>
            <a:off x="1548458" y="4005858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Minus 15"/>
          <p:cNvSpPr/>
          <p:nvPr/>
        </p:nvSpPr>
        <p:spPr bwMode="auto">
          <a:xfrm>
            <a:off x="1593630" y="4642938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Minus 17"/>
          <p:cNvSpPr/>
          <p:nvPr/>
        </p:nvSpPr>
        <p:spPr bwMode="auto">
          <a:xfrm>
            <a:off x="1593630" y="5069943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2394" y="69349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 1: s’inscrire dans la continuité</a:t>
            </a:r>
            <a:endParaRPr lang="fr-F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064" y="25299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10" y="429389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41154" y="2700712"/>
            <a:ext cx="5760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les Européens peuvent conduire des voitures automatisées et connectées (avec accès à l’internet), mais se heurtent toujours à des obstacles juridiques et techniques au franchissement des frontières.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41154" y="4464618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les Européens peuvent généralement franchir les frontières sans devoir s’arrêter pour se soumettre à des vérifications. Des contrôles de sécurité renforcés les obligent néanmoins à arriver à l’aéroport ou à la gare longtemps à l’avance.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802628"/>
            <a:ext cx="1539243" cy="10789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34480" y="191762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D’ici à 2025, cela pourrait signifier que… </a:t>
            </a:r>
          </a:p>
        </p:txBody>
      </p:sp>
    </p:spTree>
    <p:extLst>
      <p:ext uri="{BB962C8B-B14F-4D97-AF65-F5344CB8AC3E}">
        <p14:creationId xmlns:p14="http://schemas.microsoft.com/office/powerpoint/2010/main" val="29390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972394" y="621482"/>
            <a:ext cx="7920880" cy="252028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52" y="837506"/>
            <a:ext cx="2893782" cy="25914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50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394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554" y="141357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4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Rien d’autre que</a:t>
            </a:r>
            <a:br>
              <a:rPr lang="fr-FR" smtClean="0"/>
            </a:br>
            <a:r>
              <a:rPr lang="fr-FR" smtClean="0"/>
              <a:t>le marché unique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72394" y="335778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L’UE27 ne parvient pas à s’entendre pour faire plus dans de nombreux domaines d’action, au-delà de certains aspects essentiels du marché unique.</a:t>
            </a:r>
            <a:endParaRPr lang="fr-FR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802628"/>
            <a:ext cx="1539243" cy="1078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0810" y="4005858"/>
            <a:ext cx="6390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processus décisionnel est peut-être plus facile à comprendre.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devient plus difficile de résoudre les problèmes qui concernent plusieurs États membres  et, sur les défis communs, l’écart se creuse donc entre les attentes et les résultats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dirty="0" smtClean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droits que l’UE garantit aux citoyens se restreignent avec le temps.</a:t>
            </a:r>
            <a:endParaRPr lang="fr-FR" sz="14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1548458" y="4005858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Minus 12"/>
          <p:cNvSpPr/>
          <p:nvPr/>
        </p:nvSpPr>
        <p:spPr bwMode="auto">
          <a:xfrm>
            <a:off x="1574133" y="4525694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Minus 13"/>
          <p:cNvSpPr/>
          <p:nvPr/>
        </p:nvSpPr>
        <p:spPr bwMode="auto">
          <a:xfrm>
            <a:off x="1574133" y="5157986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0"/>
          <a:stretch/>
        </p:blipFill>
        <p:spPr>
          <a:xfrm>
            <a:off x="0" y="0"/>
            <a:ext cx="5809531" cy="685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06" y="-10935"/>
            <a:ext cx="5364882" cy="6870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826" y="2090966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Alors que nous célébrons les 60 ans des traités de Rome,</a:t>
            </a:r>
            <a:br>
              <a:rPr lang="fr-FR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temps pour une Europe unie à 27</a:t>
            </a:r>
            <a:br>
              <a:rPr lang="fr-FR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construire une vision pour son avenir. </a:t>
            </a:r>
            <a:endParaRPr lang="fr-FR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708698" y="-458638"/>
            <a:ext cx="1097830" cy="7776864"/>
          </a:xfrm>
          <a:prstGeom prst="lin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3791775" y="2920386"/>
            <a:ext cx="1007879" cy="10078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31" y="3224784"/>
            <a:ext cx="734569" cy="4084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842" y="5157986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Jean-Claude Juncker, </a:t>
            </a:r>
            <a:r>
              <a:rPr lang="en-GB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</a:t>
            </a:r>
            <a:r>
              <a:rPr lang="en-GB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Commission </a:t>
            </a:r>
            <a:r>
              <a:rPr lang="en-GB" sz="11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européenne</a:t>
            </a:r>
            <a:r>
              <a:rPr lang="en-GB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1</a:t>
            </a:r>
            <a:r>
              <a:rPr lang="en-GB" sz="11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mars 2017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6093122"/>
            <a:ext cx="1971032" cy="5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2394" y="69349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 2: rien d’autre</a:t>
            </a:r>
            <a:br>
              <a:rPr lang="fr-FR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le marché unique</a:t>
            </a:r>
            <a:endParaRPr lang="fr-F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802628"/>
            <a:ext cx="1539243" cy="1078994"/>
          </a:xfrm>
          <a:prstGeom prst="rect">
            <a:avLst/>
          </a:prstGeom>
        </p:spPr>
      </p:pic>
      <p:pic>
        <p:nvPicPr>
          <p:cNvPr id="4" name="Picture 2" descr="U:\A2\Graphic Projects\FUTURE OF EUROPE\White Paper\PPT presentation\icons_set\2.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00" y="5174730"/>
            <a:ext cx="703337" cy="7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U:\A2\Graphic Projects\FUTURE OF EUROPE\White Paper\PPT presentation\icons_set\2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0" y="2369073"/>
            <a:ext cx="717426" cy="7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:\A2\Graphic Projects\FUTURE OF EUROPE\White Paper\PPT presentation\icons_set\2.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3302522"/>
            <a:ext cx="714772" cy="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U:\A2\Graphic Projects\FUTURE OF EUROPE\White Paper\PPT presentation\icons_set\2.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5" y="4238626"/>
            <a:ext cx="714772" cy="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40546" y="5264788"/>
            <a:ext cx="5481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l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Européens hésitent à utiliser des voitures connectées, en raison de l’absence de règles et normes techniques à l’échelle de l’Union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européenne.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4480" y="191762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D’ici à 2025, cela pourrait signifier que…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0546" y="2573896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les contrôles réguliers compliquent le franchissement des frontières</a:t>
            </a: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1162" y="3398297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il est plus difficile de trouver un emploi à l’étranger, et le transfert des droits à pension vers un autre pays n’est pas garanti.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0546" y="4442122"/>
            <a:ext cx="5470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tomber malade à l’étranger entraîne des frais médicaux élevés.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972394" y="621482"/>
            <a:ext cx="7920880" cy="252028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52" y="837506"/>
            <a:ext cx="2893782" cy="25914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50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394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554" y="141357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4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BE"/>
              <a:t>Ceux qui </a:t>
            </a:r>
            <a:r>
              <a:rPr lang="fr-BE" smtClean="0"/>
              <a:t>veulent</a:t>
            </a:r>
            <a:br>
              <a:rPr lang="fr-BE" smtClean="0"/>
            </a:br>
            <a:r>
              <a:rPr lang="fr-BE" smtClean="0"/>
              <a:t>plus </a:t>
            </a:r>
            <a:r>
              <a:rPr lang="fr-BE"/>
              <a:t>font plus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2394" y="3429000"/>
            <a:ext cx="79208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L’UE27 </a:t>
            </a:r>
            <a:r>
              <a:rPr lang="fr-B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aux États membres qui le souhaitent d’avancer ensemble dans des domaines spécifiques.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793134"/>
            <a:ext cx="1539243" cy="1078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0810" y="4005858"/>
            <a:ext cx="6390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fr-FR" sz="14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L’unité de l’UE à 27 est préservée, tandis que ceux qui veulent aller plus loin ont la possibilité d’avancer.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fr-FR" sz="14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L’écart entre les attentes et les résultats se referme dans les pays qui souhaitent, et choisissent de faire davantage.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fr-FR" sz="14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questions se posent quant à la transparence et la responsabilité des différents niveaux de prise de décision.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fr-FR" sz="14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droits que l’UE garantit aux citoyens varient selon l’endroit où ils résident.</a:t>
            </a:r>
            <a:endParaRPr lang="fr-FR" sz="14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1548458" y="4005858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1574133" y="5229994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Minus 12"/>
          <p:cNvSpPr/>
          <p:nvPr/>
        </p:nvSpPr>
        <p:spPr bwMode="auto">
          <a:xfrm>
            <a:off x="1574133" y="5718270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Plus 13"/>
          <p:cNvSpPr/>
          <p:nvPr/>
        </p:nvSpPr>
        <p:spPr bwMode="auto">
          <a:xfrm>
            <a:off x="1548458" y="4653930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10" y="400585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10" y="25299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41154" y="2700712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15 États membres établissent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corps d’officiers de police et de magistrats pour lutter contre la criminalité transfrontière</a:t>
            </a: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L'interconnexion totale des bases de données nationales permet l’échange immédiat des informations en matière de sécurité.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1154" y="4284308"/>
            <a:ext cx="5760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voitures connectées sont largement utilisées dans les 12 États membres qui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convenu d’harmoniser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 règles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matière de responsabilité et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normes techniques</a:t>
            </a: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480" y="191762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D’ici à 2025, cela pourrait signifier que…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394" y="69349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veulent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font plus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793134"/>
            <a:ext cx="153924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972394" y="621482"/>
            <a:ext cx="7920880" cy="252028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52" y="837506"/>
            <a:ext cx="2893782" cy="25914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50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394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531" y="1413570"/>
            <a:ext cx="6507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4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BE"/>
              <a:t>Faire </a:t>
            </a:r>
            <a:r>
              <a:rPr lang="fr-BE" smtClean="0"/>
              <a:t>moins</a:t>
            </a:r>
            <a:br>
              <a:rPr lang="fr-BE" smtClean="0"/>
            </a:br>
            <a:r>
              <a:rPr lang="fr-BE" smtClean="0"/>
              <a:t>de </a:t>
            </a:r>
            <a:r>
              <a:rPr lang="fr-BE"/>
              <a:t>manière plus efficace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72394" y="3429000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L’UE27 concentre ses efforts dans des domaines d’action choisis, où elle obtient plus de résultats plus rapidement, et intervient moins </a:t>
            </a:r>
            <a:r>
              <a:rPr lang="fr-B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des domaines où son action est perçue comme </a:t>
            </a:r>
            <a:r>
              <a:rPr lang="fr-B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n’ayant pas de valeur ajoutée.</a:t>
            </a:r>
            <a:endPara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0810" y="4164390"/>
            <a:ext cx="6390456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180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Européens ont le sentiment que l’UE n’intervient que là où elle a une véritable valeur 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ajoutée</a:t>
            </a: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auto">
              <a:spcBef>
                <a:spcPts val="180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concentrant</a:t>
            </a: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clairement</a:t>
            </a: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son attention sur un certain nombre de domaines choisis, l’UE27 peut agir plus rapidement.</a:t>
            </a:r>
          </a:p>
          <a:p>
            <a:pPr lvl="0" fontAlgn="auto">
              <a:spcBef>
                <a:spcPts val="180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L’UE éprouve d’abord des difficultés à décider des domaines auxquels donner la priorité et de ceux dans lesquels en faire moins.</a:t>
            </a:r>
            <a:endParaRPr lang="fr-FR" sz="14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799305"/>
            <a:ext cx="1539243" cy="1078994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 bwMode="auto">
          <a:xfrm>
            <a:off x="1548458" y="4164390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1574133" y="5388526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Plus 13"/>
          <p:cNvSpPr/>
          <p:nvPr/>
        </p:nvSpPr>
        <p:spPr bwMode="auto">
          <a:xfrm>
            <a:off x="1548458" y="4812462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10" y="400585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10" y="25299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41154" y="2592990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une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autorité européenne des télécommunications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habilitée à libérer des fréquences pour les services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communication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transfrontières utilisés, par exemple, par les véhicules connectés.</a:t>
            </a: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protège également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droits des utilisateurs de la téléphonie mobile et de l’internet où qu’ils se trouvent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l’UE.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1154" y="4284308"/>
            <a:ext cx="5760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une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 Agence européenne de lutte contre le terrorisme contribue à dissuader et à prévenir les attentats graves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repérage et le signalement systématiques des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suspects</a:t>
            </a: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480" y="191762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D’ici à 2025, cela pourrait signifier que…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394" y="69349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 4: faire moins de manière plus efficace</a:t>
            </a:r>
          </a:p>
          <a:p>
            <a:endParaRPr lang="fr-F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799305"/>
            <a:ext cx="153924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972394" y="621482"/>
            <a:ext cx="7920880" cy="252028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852" y="837506"/>
            <a:ext cx="2893782" cy="25914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50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394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554" y="141357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4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Faire </a:t>
            </a:r>
            <a:r>
              <a:rPr lang="en-GB" smtClean="0"/>
              <a:t>beaucoup</a:t>
            </a:r>
            <a:br>
              <a:rPr lang="en-GB" smtClean="0"/>
            </a:br>
            <a:r>
              <a:rPr lang="en-GB" smtClean="0"/>
              <a:t>plus </a:t>
            </a:r>
            <a:r>
              <a:rPr lang="en-GB"/>
              <a:t>ensemble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972394" y="34290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États membres décident de faire beaucoup plus ensemble dans tous les domaines d’action.</a:t>
            </a:r>
            <a:endParaRPr lang="fr-FR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765498"/>
            <a:ext cx="1539243" cy="1078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0810" y="4077866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2400"/>
              </a:spcBef>
              <a:spcAft>
                <a:spcPts val="0"/>
              </a:spcAft>
            </a:pPr>
            <a:r>
              <a:rPr lang="fr-FR" sz="14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processus décisionnel de l’UE est considérablement étendu et accéléré.</a:t>
            </a:r>
          </a:p>
          <a:p>
            <a:pPr lvl="0" fontAlgn="auto">
              <a:spcBef>
                <a:spcPts val="2400"/>
              </a:spcBef>
              <a:spcAft>
                <a:spcPts val="0"/>
              </a:spcAft>
            </a:pPr>
            <a:r>
              <a:rPr lang="fr-FR" sz="14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L’UE garantit plus de droits aux citoyens.</a:t>
            </a:r>
          </a:p>
          <a:p>
            <a:pPr lvl="0" fontAlgn="auto">
              <a:spcBef>
                <a:spcPts val="2400"/>
              </a:spcBef>
              <a:spcAft>
                <a:spcPts val="0"/>
              </a:spcAft>
            </a:pPr>
            <a:r>
              <a:rPr lang="fr-FR" sz="140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sentiment que l’UE manque de légitimité ou a acquis trop de pouvoir au détriment des autorités nationales risque d’aliéner certains pans de la société.</a:t>
            </a:r>
            <a:endParaRPr lang="fr-FR" sz="14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1548458" y="4077866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1574133" y="5215478"/>
            <a:ext cx="326278" cy="326278"/>
          </a:xfrm>
          <a:prstGeom prst="mathMinus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Plus 12"/>
          <p:cNvSpPr/>
          <p:nvPr/>
        </p:nvSpPr>
        <p:spPr bwMode="auto">
          <a:xfrm>
            <a:off x="1548458" y="4639414"/>
            <a:ext cx="347464" cy="347464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765498"/>
            <a:ext cx="1539243" cy="107899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10" y="25299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410" y="400585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34480" y="191762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D’ici à 2025, cela pourrait signifier que…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394" y="69349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f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</a:t>
            </a: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plus ensemble</a:t>
            </a:r>
          </a:p>
          <a:p>
            <a:endParaRPr lang="en-GB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41154" y="2592990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les </a:t>
            </a:r>
            <a:r>
              <a:rPr lang="fr-B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citoyens voyageant à l’étranger bénéficient de la protection et de l’assistance consulaires des ambassades de l’UE, qui, dans certaines parties du monde, ont remplacé les ambassades nationales. Les ressortissants de pays non-membres de l’UE souhaitant se rendre en Europe peuvent introduire leurs demandes de visa sur un même </a:t>
            </a:r>
            <a:r>
              <a:rPr lang="fr-BE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réseau.</a:t>
            </a:r>
            <a:endParaRPr lang="en-GB" sz="1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1154" y="4284308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les véhicules connectés circulent sans problème dans toute l’Europe, car il existe des règles claires à l’échelle de l’UE. Les conducteurs peuvent compter sur une agence de l’UE pour faire respecter ces règles.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878" y="780254"/>
            <a:ext cx="5328592" cy="529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588" y="3428582"/>
            <a:ext cx="39596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VOIE À SUIVRE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1260609"/>
            <a:ext cx="1728192" cy="14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394" y="69349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seront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prochaines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étapes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61703" y="1624094"/>
            <a:ext cx="7920880" cy="165618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394" y="3285778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Jean-Claude Juncker, </a:t>
            </a:r>
            <a:r>
              <a:rPr lang="en-GB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</a:t>
            </a:r>
            <a:r>
              <a:rPr lang="en-GB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Commission  </a:t>
            </a:r>
            <a:r>
              <a:rPr lang="en-GB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européenne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2" y="2059437"/>
            <a:ext cx="521992" cy="290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2394" y="1982083"/>
            <a:ext cx="75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faut à présent donner la parole à ce Parlement, aux parlements et aux gouvernements nationaux, à la société civile – bref, aux citoyens… La Commission que je préside veut écouter avant de décider.</a:t>
            </a:r>
            <a:endParaRPr lang="fr-FR" sz="2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703" y="5229994"/>
            <a:ext cx="19549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Débats sur l’avenir de l’Europe dans les parlements nationaux, les villes et les régions</a:t>
            </a:r>
            <a:endParaRPr lang="fr-FR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1941" y="5218961"/>
            <a:ext cx="2123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Débat</a:t>
            </a: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GB" sz="14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sociaux</a:t>
            </a: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FutureOfEurope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900" y="5229994"/>
            <a:ext cx="2123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Dialogues </a:t>
            </a:r>
            <a:r>
              <a:rPr lang="en-GB" sz="14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citoyens</a:t>
            </a:r>
            <a:r>
              <a:rPr lang="en-GB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les </a:t>
            </a:r>
            <a:r>
              <a:rPr lang="en-GB" sz="140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commissaires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18" y="3944336"/>
            <a:ext cx="1008112" cy="1144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77" y="4127910"/>
            <a:ext cx="993185" cy="901289"/>
          </a:xfrm>
          <a:prstGeom prst="rect">
            <a:avLst/>
          </a:prstGeom>
        </p:spPr>
      </p:pic>
      <p:pic>
        <p:nvPicPr>
          <p:cNvPr id="7170" name="Picture 2" descr="C:\Users\remybas\Desktop\PPt\PPT presentation\graphs_FR\CD15_F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17" y="4039865"/>
            <a:ext cx="974105" cy="9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A2\Graphic Projects\FUTURE OF EUROPE\White Paper\PPT presentation\doc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9984" y="1244791"/>
            <a:ext cx="306586" cy="3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U:\A2\Graphic Projects\FUTURE OF EUROPE\White Paper\PPT presentation\elections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842" y="6069990"/>
            <a:ext cx="276732" cy="4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U:\A2\Graphic Projects\FUTURE OF EUROPE\White Paper\PPT presentation\speech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1606" y="3334438"/>
            <a:ext cx="323236" cy="4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0506" y="2181558"/>
            <a:ext cx="1281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de réflexion de la Commission sur la dimension sociale de l’Europe</a:t>
            </a:r>
            <a:endParaRPr lang="fr-F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362" y="2205658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Sommet de l'UE27 – Déclaration de Rome – 60</a:t>
            </a:r>
            <a:r>
              <a:rPr lang="fr-FR" sz="1100" baseline="30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anniversaire des traités de Rome</a:t>
            </a:r>
            <a:endParaRPr lang="fr-F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8028" y="2181558"/>
            <a:ext cx="12817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de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Commission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mondialisation</a:t>
            </a:r>
            <a:endParaRPr lang="en-GB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059" y="2181558"/>
            <a:ext cx="154966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de réflexion de la Commission sur l’approfondissement de l’Union économique et monétaire</a:t>
            </a:r>
            <a:endParaRPr lang="fr-F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0420" y="3045654"/>
            <a:ext cx="1010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de réflexion de la Commission sur l’avenir de la défense de l’Europe</a:t>
            </a:r>
            <a:endParaRPr lang="fr-F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9059" y="4149874"/>
            <a:ext cx="1681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juin</a:t>
            </a:r>
          </a:p>
          <a:p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de réflexion de la Commission sur l’avenir des finances de l’UE</a:t>
            </a:r>
            <a:endParaRPr lang="fr-F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2754" y="4123159"/>
            <a:ext cx="14401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Mi-septembre</a:t>
            </a:r>
            <a:br>
              <a:rPr lang="fr-FR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Discours du président Juncker sur l’état de l’Union en 2017</a:t>
            </a:r>
            <a:endParaRPr lang="fr-F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0901" y="4125774"/>
            <a:ext cx="1353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– 20 </a:t>
            </a:r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endParaRPr lang="en-GB" sz="11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endParaRPr lang="en-GB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78420" y="2037542"/>
            <a:ext cx="6998235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Arc 14"/>
          <p:cNvSpPr/>
          <p:nvPr/>
        </p:nvSpPr>
        <p:spPr bwMode="auto">
          <a:xfrm>
            <a:off x="7105996" y="2037542"/>
            <a:ext cx="914400" cy="914400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175535" y="218155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8092404" y="2037542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8020396" y="2467487"/>
            <a:ext cx="0" cy="104139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rc 18"/>
          <p:cNvSpPr/>
          <p:nvPr/>
        </p:nvSpPr>
        <p:spPr bwMode="auto">
          <a:xfrm rot="16200000" flipH="1" flipV="1">
            <a:off x="7105996" y="3045655"/>
            <a:ext cx="914400" cy="914400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022162" y="5882568"/>
            <a:ext cx="4762420" cy="0"/>
          </a:xfrm>
          <a:prstGeom prst="line">
            <a:avLst/>
          </a:prstGeom>
          <a:noFill/>
          <a:ln w="76200" cap="flat" cmpd="sng" algn="ctr">
            <a:gradFill>
              <a:gsLst>
                <a:gs pos="0">
                  <a:schemeClr val="bg1">
                    <a:lumMod val="85000"/>
                  </a:schemeClr>
                </a:gs>
                <a:gs pos="42000">
                  <a:schemeClr val="accent1">
                    <a:tint val="44500"/>
                    <a:satMod val="160000"/>
                  </a:schemeClr>
                </a:gs>
                <a:gs pos="100000">
                  <a:schemeClr val="tx1"/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rc 20"/>
          <p:cNvSpPr/>
          <p:nvPr/>
        </p:nvSpPr>
        <p:spPr bwMode="auto">
          <a:xfrm rot="10800000">
            <a:off x="578421" y="4968168"/>
            <a:ext cx="914400" cy="914400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10800000" flipV="1">
            <a:off x="578421" y="4411233"/>
            <a:ext cx="0" cy="104139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Arc 22"/>
          <p:cNvSpPr/>
          <p:nvPr/>
        </p:nvSpPr>
        <p:spPr bwMode="auto">
          <a:xfrm rot="5400000" flipH="1" flipV="1">
            <a:off x="578421" y="3960055"/>
            <a:ext cx="914400" cy="914400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Connector 23"/>
          <p:cNvCxnSpPr>
            <a:stCxn id="19" idx="2"/>
          </p:cNvCxnSpPr>
          <p:nvPr/>
        </p:nvCxnSpPr>
        <p:spPr bwMode="auto">
          <a:xfrm flipH="1">
            <a:off x="1022164" y="3960055"/>
            <a:ext cx="6541032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56370" y="4702999"/>
            <a:ext cx="1415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– 15 </a:t>
            </a:r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  <a:endParaRPr lang="en-GB" sz="11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endParaRPr lang="en-GB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9658" y="5997982"/>
            <a:ext cx="3295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Débats sur l’avenir de l’Europe</a:t>
            </a:r>
            <a:endParaRPr lang="fr-FR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9784" y="5997982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Parlement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endParaRPr lang="en-GB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08298" y="2037542"/>
            <a:ext cx="470123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/>
          <p:cNvSpPr/>
          <p:nvPr/>
        </p:nvSpPr>
        <p:spPr bwMode="auto">
          <a:xfrm>
            <a:off x="1044402" y="1905873"/>
            <a:ext cx="263337" cy="2633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68538" y="1905872"/>
            <a:ext cx="263337" cy="2633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996060" y="1905873"/>
            <a:ext cx="263337" cy="2633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8635" y="1631916"/>
            <a:ext cx="811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mars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14762" y="1631916"/>
            <a:ext cx="829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</a:t>
            </a:r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avril</a:t>
            </a:r>
            <a:endParaRPr lang="en-GB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80236" y="1905873"/>
            <a:ext cx="263337" cy="2633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888727" y="2809483"/>
            <a:ext cx="263337" cy="2633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8028" y="1631916"/>
            <a:ext cx="835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Mi-mai</a:t>
            </a:r>
            <a:endParaRPr lang="en-GB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3948" y="1631916"/>
            <a:ext cx="835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</a:t>
            </a:r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en-GB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73193" y="2784044"/>
            <a:ext cx="933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Début </a:t>
            </a:r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endParaRPr lang="en-GB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580236" y="3828386"/>
            <a:ext cx="263337" cy="2633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340546" y="3828385"/>
            <a:ext cx="263337" cy="2633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707907" y="3811152"/>
            <a:ext cx="263337" cy="26333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46751" y="4760931"/>
            <a:ext cx="263337" cy="2633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652914" y="5750899"/>
            <a:ext cx="263337" cy="2633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8858" y="5520348"/>
            <a:ext cx="1196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GB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04442" y="5520348"/>
            <a:ext cx="2127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au long de 2017 et 2018</a:t>
            </a:r>
            <a:endParaRPr lang="en-GB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1857" y="1631916"/>
            <a:ext cx="598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GB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2" descr="U:\A2\Graphic Projects\FUTURE OF EUROPE\White Paper\PPT presentation\doc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8586" y="1244791"/>
            <a:ext cx="306586" cy="3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U:\A2\Graphic Projects\FUTURE OF EUROPE\White Paper\PPT presentation\doc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8611" y="1244791"/>
            <a:ext cx="306586" cy="3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U:\A2\Graphic Projects\FUTURE OF EUROPE\White Paper\PPT presentation\doc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9061" y="2349481"/>
            <a:ext cx="306586" cy="3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U:\A2\Graphic Projects\FUTURE OF EUROPE\White Paper\PPT presentation\doc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8611" y="3383238"/>
            <a:ext cx="306586" cy="3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972394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  <a:r>
              <a:rPr lang="en-GB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2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suivre</a:t>
            </a: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531780" y="1913432"/>
            <a:ext cx="263337" cy="2633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47045" y="2205658"/>
            <a:ext cx="1353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r>
              <a:rPr lang="en-GB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extraordinaire</a:t>
            </a:r>
            <a:endParaRPr lang="en-GB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91061" y="1631916"/>
            <a:ext cx="739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GB" sz="11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avril</a:t>
            </a:r>
            <a:endParaRPr lang="en-GB" sz="11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238" y="693490"/>
            <a:ext cx="793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Livre blanc sur l’avenir de l’Europe</a:t>
            </a:r>
            <a:endParaRPr lang="fr-FR"/>
          </a:p>
        </p:txBody>
      </p:sp>
      <p:sp>
        <p:nvSpPr>
          <p:cNvPr id="4" name="Isosceles Triangle 3"/>
          <p:cNvSpPr/>
          <p:nvPr/>
        </p:nvSpPr>
        <p:spPr bwMode="auto">
          <a:xfrm rot="5400000">
            <a:off x="791454" y="2386250"/>
            <a:ext cx="152469" cy="129608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2394" y="2304088"/>
            <a:ext cx="3613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Célébrer ce qui a été accompli: </a:t>
            </a:r>
            <a:b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60</a:t>
            </a:r>
            <a:r>
              <a:rPr lang="en-GB" sz="14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anniversaire des traités de Rome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238" y="3213770"/>
            <a:ext cx="3593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Entamer un nouveau chapitre:</a:t>
            </a:r>
            <a:br>
              <a:rPr lang="fr-F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vision pour l’avenir à 27</a:t>
            </a: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393" y="1773610"/>
            <a:ext cx="288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dirty="0" smtClean="0"/>
              <a:t>Pourquoi maintenant?</a:t>
            </a:r>
            <a:endParaRPr lang="en-GB" dirty="0"/>
          </a:p>
        </p:txBody>
      </p:sp>
      <p:sp>
        <p:nvSpPr>
          <p:cNvPr id="8" name="Isosceles Triangle 7"/>
          <p:cNvSpPr/>
          <p:nvPr/>
        </p:nvSpPr>
        <p:spPr bwMode="auto">
          <a:xfrm rot="5400000">
            <a:off x="791454" y="3295932"/>
            <a:ext cx="152469" cy="129608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174" y="1773610"/>
            <a:ext cx="360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dirty="0" smtClean="0"/>
              <a:t>Quels fondements?</a:t>
            </a:r>
            <a:endParaRPr lang="en-GB" dirty="0"/>
          </a:p>
        </p:txBody>
      </p:sp>
      <p:sp>
        <p:nvSpPr>
          <p:cNvPr id="10" name="Isosceles Triangle 9"/>
          <p:cNvSpPr/>
          <p:nvPr/>
        </p:nvSpPr>
        <p:spPr bwMode="auto">
          <a:xfrm rot="5400000">
            <a:off x="4561388" y="2359828"/>
            <a:ext cx="152469" cy="129608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2328" y="2277666"/>
            <a:ext cx="3613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juin 2015: </a:t>
            </a:r>
            <a:r>
              <a:rPr lang="fr-F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des cinq présidents intitulé «Compléter l’Union économique et monétaire européenne»</a:t>
            </a: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4561388" y="3295932"/>
            <a:ext cx="152469" cy="129608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2328" y="3213770"/>
            <a:ext cx="3613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septembre 2016: </a:t>
            </a:r>
            <a:r>
              <a:rPr lang="fr-F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discours sur l’état de l’Union du président Juncker</a:t>
            </a:r>
            <a:endParaRPr lang="fr-F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56" y="3943438"/>
            <a:ext cx="1222171" cy="1728192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78" y="3940659"/>
            <a:ext cx="1224136" cy="1730971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54" y="3943438"/>
            <a:ext cx="1192062" cy="1728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10" y="4941962"/>
            <a:ext cx="562253" cy="5588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88618" y="50859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remybas\Desktop\PPt\PPT presentation\graphs_FR\60_Rome_vertical_slogan_F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2" y="3920593"/>
            <a:ext cx="669875" cy="17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878" y="780254"/>
            <a:ext cx="5328592" cy="529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588" y="3428582"/>
            <a:ext cx="39596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PLUS D’INFORMATIONS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1260609"/>
            <a:ext cx="1728192" cy="144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0650" y="4221882"/>
            <a:ext cx="4302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Avenir de l’Europe</a:t>
            </a:r>
          </a:p>
          <a:p>
            <a:r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ec.europa.eu/future-</a:t>
            </a:r>
            <a:r>
              <a:rPr lang="en-GB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europe</a:t>
            </a:r>
            <a:endParaRPr lang="en-GB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fr-FR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L’histoire européenne</a:t>
            </a:r>
          </a:p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https://bookshop.europa.eu/fr/the-european-story-pbES0117157/?</a:t>
            </a:r>
            <a:r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CatalogCategoryID=iEKep2Ix3hEAAAEud3kBgSLq</a:t>
            </a:r>
            <a:r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teglaat\Desktop\New folder (2)\slid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91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6" y="189434"/>
            <a:ext cx="772886" cy="64807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>
            <a:off x="1116410" y="549474"/>
            <a:ext cx="7779169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620466" y="237609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Paix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0586" y="170160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5515" y="237609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Solidarité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850" y="1701602"/>
            <a:ext cx="1296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100" dirty="0" smtClean="0">
                <a:solidFill>
                  <a:schemeClr val="bg2"/>
                </a:solidFill>
              </a:rPr>
              <a:t>Liberté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977" y="2376096"/>
            <a:ext cx="1296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100" dirty="0" smtClean="0">
                <a:solidFill>
                  <a:schemeClr val="bg2"/>
                </a:solidFill>
              </a:rPr>
              <a:t>Prospérité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8834" y="453633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Découvertes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4080" y="309617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1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hances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5515" y="3800867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Égalité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2352" y="3096176"/>
            <a:ext cx="1296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100" dirty="0" smtClean="0">
                <a:solidFill>
                  <a:schemeClr val="bg2"/>
                </a:solidFill>
              </a:rPr>
              <a:t>Bien-être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2973" y="380086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100" dirty="0" smtClean="0">
                <a:solidFill>
                  <a:schemeClr val="bg2"/>
                </a:solidFill>
              </a:rPr>
              <a:t>Durabilité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850" y="4536336"/>
            <a:ext cx="1296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100" dirty="0" smtClean="0">
                <a:solidFill>
                  <a:schemeClr val="bg2"/>
                </a:solidFill>
              </a:rPr>
              <a:t>Influence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9096" y="380086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100" dirty="0" smtClean="0">
                <a:solidFill>
                  <a:schemeClr val="bg2"/>
                </a:solidFill>
              </a:rPr>
              <a:t>Diversité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0238" y="69349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L’histoire européenne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450" y="5590034"/>
            <a:ext cx="35996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Source: </a:t>
            </a:r>
            <a:r>
              <a:rPr lang="en-GB" dirty="0" smtClean="0"/>
              <a:t>Commission européenne</a:t>
            </a:r>
            <a:endParaRPr lang="en-GB" dirty="0"/>
          </a:p>
        </p:txBody>
      </p:sp>
      <p:pic>
        <p:nvPicPr>
          <p:cNvPr id="2050" name="Picture 2" descr="C:\Users\remybas\Desktop\PPt\PPT presentation\graphs_FR\70-Peace-all_languages 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1522264"/>
            <a:ext cx="8302710" cy="40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94" y="69349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des pays les plus pacifiques du monde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204" y="5590034"/>
            <a:ext cx="35996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Source: </a:t>
            </a:r>
            <a:r>
              <a:rPr lang="en-GB" dirty="0" smtClean="0"/>
              <a:t>indice mondial de la paix (Global </a:t>
            </a:r>
            <a:r>
              <a:rPr lang="en-GB" dirty="0"/>
              <a:t>Peace </a:t>
            </a:r>
            <a:r>
              <a:rPr lang="en-GB" dirty="0" smtClean="0"/>
              <a:t>Index)</a:t>
            </a:r>
            <a:endParaRPr lang="en-GB" dirty="0"/>
          </a:p>
        </p:txBody>
      </p:sp>
      <p:pic>
        <p:nvPicPr>
          <p:cNvPr id="3074" name="Picture 2" descr="C:\Users\remybas\Desktop\PPt\PPT presentation\graphs_FR\fig 7 safest countries V08_FR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4" y="1701602"/>
            <a:ext cx="6784860" cy="36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93" y="693490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Les </a:t>
            </a:r>
            <a:r>
              <a:rPr lang="fr-FR" dirty="0" smtClean="0"/>
              <a:t>sociétés</a:t>
            </a:r>
            <a:r>
              <a:rPr lang="en-GB" dirty="0" smtClean="0"/>
              <a:t> européennes sont les plus égalitaires du monde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354" y="5085978"/>
            <a:ext cx="35996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Source: </a:t>
            </a:r>
            <a:r>
              <a:rPr lang="en-GB" dirty="0" smtClean="0"/>
              <a:t>OCDE, </a:t>
            </a:r>
            <a:r>
              <a:rPr lang="fr-FR" dirty="0" smtClean="0"/>
              <a:t>dernières</a:t>
            </a:r>
            <a:r>
              <a:rPr lang="en-GB" dirty="0" smtClean="0"/>
              <a:t> données disponibles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4" y="2142692"/>
            <a:ext cx="8272264" cy="29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878" y="780254"/>
            <a:ext cx="5328592" cy="529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588" y="3428582"/>
            <a:ext cx="39596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MOTEURS DE </a:t>
            </a:r>
            <a:br>
              <a:rPr lang="en-GB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L'AVENIR DE L'EUROPE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58" y="1260609"/>
            <a:ext cx="1728192" cy="14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75611" y="1983754"/>
            <a:ext cx="2649111" cy="1518048"/>
            <a:chOff x="555531" y="1778596"/>
            <a:chExt cx="2649111" cy="1518048"/>
          </a:xfrm>
        </p:grpSpPr>
        <p:sp>
          <p:nvSpPr>
            <p:cNvPr id="16" name="TextBox 15"/>
            <p:cNvSpPr txBox="1"/>
            <p:nvPr/>
          </p:nvSpPr>
          <p:spPr>
            <a:xfrm>
              <a:off x="555531" y="2773424"/>
              <a:ext cx="2649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sz="1400" dirty="0" smtClean="0"/>
                <a:t>Un espace changeant</a:t>
              </a:r>
              <a:br>
                <a:rPr lang="en-GB" sz="1400" dirty="0" smtClean="0"/>
              </a:br>
              <a:r>
                <a:rPr lang="en-GB" sz="1400" dirty="0" smtClean="0"/>
                <a:t>dans un monde en évolution</a:t>
              </a:r>
              <a:endParaRPr lang="en-GB" sz="14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986" y="1778596"/>
              <a:ext cx="1040568" cy="780426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 bwMode="auto">
            <a:xfrm>
              <a:off x="783189" y="2698514"/>
              <a:ext cx="2349445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972394" y="69349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moteurs de l’avenir de l’Europe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66652" y="2039576"/>
            <a:ext cx="2686462" cy="1462226"/>
            <a:chOff x="804511" y="1773610"/>
            <a:chExt cx="2686462" cy="1462226"/>
          </a:xfrm>
        </p:grpSpPr>
        <p:sp>
          <p:nvSpPr>
            <p:cNvPr id="2" name="TextBox 1"/>
            <p:cNvSpPr txBox="1"/>
            <p:nvPr/>
          </p:nvSpPr>
          <p:spPr>
            <a:xfrm>
              <a:off x="804511" y="2712616"/>
              <a:ext cx="2686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profonde transformation de l’économie et de la société</a:t>
              </a:r>
              <a:endPara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>
              <a:off x="828378" y="2637706"/>
              <a:ext cx="2590587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765" y="1773610"/>
              <a:ext cx="1040568" cy="78042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0386" y="4095788"/>
            <a:ext cx="3312368" cy="1637682"/>
            <a:chOff x="5214346" y="1866518"/>
            <a:chExt cx="3312368" cy="1637682"/>
          </a:xfrm>
        </p:grpSpPr>
        <p:sp>
          <p:nvSpPr>
            <p:cNvPr id="10" name="TextBox 9"/>
            <p:cNvSpPr txBox="1"/>
            <p:nvPr/>
          </p:nvSpPr>
          <p:spPr>
            <a:xfrm>
              <a:off x="5214346" y="2765536"/>
              <a:ext cx="33123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1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sz="1400" dirty="0" smtClean="0"/>
                <a:t>Une intensification</a:t>
              </a:r>
              <a:br>
                <a:rPr lang="en-GB" sz="1400" dirty="0" smtClean="0"/>
              </a:br>
              <a:r>
                <a:rPr lang="en-GB" sz="1400" dirty="0" smtClean="0"/>
                <a:t>des menaces et des préoccupations </a:t>
              </a:r>
              <a:br>
                <a:rPr lang="en-GB" sz="1400" dirty="0" smtClean="0"/>
              </a:br>
              <a:r>
                <a:rPr lang="en-GB" sz="1400" dirty="0" smtClean="0"/>
                <a:t>liées à la sécurité et aux frontières</a:t>
              </a:r>
              <a:endParaRPr lang="en-GB" sz="1400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248" y="1866518"/>
              <a:ext cx="1040568" cy="780426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>
              <a:off x="5589571" y="2709714"/>
              <a:ext cx="257710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4544810" y="4938984"/>
            <a:ext cx="3046501" cy="579042"/>
            <a:chOff x="6674864" y="2771106"/>
            <a:chExt cx="3046501" cy="579042"/>
          </a:xfrm>
        </p:grpSpPr>
        <p:sp>
          <p:nvSpPr>
            <p:cNvPr id="41" name="TextBox 40"/>
            <p:cNvSpPr txBox="1"/>
            <p:nvPr/>
          </p:nvSpPr>
          <p:spPr>
            <a:xfrm>
              <a:off x="6674864" y="2826928"/>
              <a:ext cx="3046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1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sz="1400" dirty="0" smtClean="0"/>
                <a:t>Une remise en question</a:t>
              </a:r>
              <a:br>
                <a:rPr lang="en-GB" sz="1400" dirty="0" smtClean="0"/>
              </a:br>
              <a:r>
                <a:rPr lang="en-GB" sz="1400" dirty="0" smtClean="0"/>
                <a:t>de la confiance et de la légitimité</a:t>
              </a:r>
              <a:endParaRPr lang="en-GB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6879252" y="2771106"/>
              <a:ext cx="262609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54" y="4052468"/>
            <a:ext cx="891320" cy="8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60 years">
      <a:dk1>
        <a:srgbClr val="0C4DA2"/>
      </a:dk1>
      <a:lt1>
        <a:srgbClr val="FFFFFF"/>
      </a:lt1>
      <a:dk2>
        <a:srgbClr val="808080"/>
      </a:dk2>
      <a:lt2>
        <a:srgbClr val="00B0F0"/>
      </a:lt2>
      <a:accent1>
        <a:srgbClr val="0C4DA2"/>
      </a:accent1>
      <a:accent2>
        <a:srgbClr val="0066B0"/>
      </a:accent2>
      <a:accent3>
        <a:srgbClr val="007DC6"/>
      </a:accent3>
      <a:accent4>
        <a:srgbClr val="0095DA"/>
      </a:accent4>
      <a:accent5>
        <a:srgbClr val="00B0F0"/>
      </a:accent5>
      <a:accent6>
        <a:srgbClr val="D5E7F0"/>
      </a:accent6>
      <a:hlink>
        <a:srgbClr val="0C4DA2"/>
      </a:hlink>
      <a:folHlink>
        <a:srgbClr val="00B0F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762A10EB3774EA73A8E0C3CB20384" ma:contentTypeVersion="1" ma:contentTypeDescription="Create a new document." ma:contentTypeScope="" ma:versionID="87e589554b71e4a5e2698796b233645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5ad683f9960e82da6e9b9359a73af5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36C1D7-DF9D-484B-893D-180846182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2759C-624D-44DB-8E3C-546DDB401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2E515-9FB2-4293-89A3-EB0BB1817857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1598</Words>
  <Application>Microsoft Office PowerPoint</Application>
  <PresentationFormat>Custom</PresentationFormat>
  <Paragraphs>208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(COMM-EXT)</dc:creator>
  <cp:lastModifiedBy>SOFIDIS-PILISZEK Urszula (COMM)</cp:lastModifiedBy>
  <cp:revision>182</cp:revision>
  <dcterms:created xsi:type="dcterms:W3CDTF">2017-02-03T11:00:13Z</dcterms:created>
  <dcterms:modified xsi:type="dcterms:W3CDTF">2017-04-28T13:10:43Z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0x01010004B762A10EB3774EA73A8E0C3CB20384</vt:lpwstr>
  </property>
</Properties>
</file>