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3"/>
  </p:notesMasterIdLst>
  <p:sldIdLst>
    <p:sldId id="256" r:id="rId4"/>
    <p:sldId id="274" r:id="rId5"/>
    <p:sldId id="276" r:id="rId6"/>
    <p:sldId id="262" r:id="rId7"/>
    <p:sldId id="275" r:id="rId8"/>
    <p:sldId id="283" r:id="rId9"/>
    <p:sldId id="282" r:id="rId10"/>
    <p:sldId id="257" r:id="rId11"/>
    <p:sldId id="27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2T14:01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10DC-5555-43A1-9BE2-EFA543E97B5E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C03D-DC8B-45EF-B25A-2FE585A02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D7F19-2CD6-BE7D-28B1-C55A53E9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1D5700-B40A-C689-CC52-4FE84AA61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112FC6-A4BC-F24F-95F1-92E21057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2C7A0F-A390-A1E0-3DCA-E4804EFC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05C93-D52E-2244-D586-1C442F13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9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AE37-4063-2662-7314-7ED99EFF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A171CF-3696-E91B-F7B4-BCF15EE72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98B7E-E829-38E1-ADF2-817274BD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84C06-C512-F97A-9561-77BD190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4AF26-3429-39DD-C1B4-19558ABA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3CEC07-7D7F-07D1-4A4F-27B1C84DB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D0737C-21A8-B266-685A-AE8028C1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BD1A06-A1E4-CC0C-A0B6-5DFCF646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67901-10AC-3F10-0E2B-A9C8A232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BA971-2264-A304-9706-286A4262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20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Diapositive de titr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915128" y="1788453"/>
            <a:ext cx="8361229" cy="20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72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2679908" y="3956280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5"/>
              <a:buFont typeface="Libre Franklin"/>
              <a:buNone/>
              <a:defRPr sz="2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Libre Franklin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752859" y="6453386"/>
            <a:ext cx="1607944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2584056" y="6453386"/>
            <a:ext cx="7023377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2" name="Google Shape;22;p10"/>
          <p:cNvGrpSpPr/>
          <p:nvPr/>
        </p:nvGrpSpPr>
        <p:grpSpPr>
          <a:xfrm>
            <a:off x="752859" y="744470"/>
            <a:ext cx="10674117" cy="5349671"/>
            <a:chOff x="752858" y="744469"/>
            <a:chExt cx="10674117" cy="5349671"/>
          </a:xfrm>
        </p:grpSpPr>
        <p:sp>
          <p:nvSpPr>
            <p:cNvPr id="23" name="Google Shape;23;p10"/>
            <p:cNvSpPr/>
            <p:nvPr/>
          </p:nvSpPr>
          <p:spPr>
            <a:xfrm>
              <a:off x="8151962" y="2032000"/>
              <a:ext cx="3275013" cy="4062140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DC0814"/>
            </a:solidFill>
            <a:ln>
              <a:noFill/>
            </a:ln>
          </p:spPr>
        </p:sp>
        <p:sp>
          <p:nvSpPr>
            <p:cNvPr id="24" name="Google Shape;24;p10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DC0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543" y="542854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 rot="810067">
            <a:off x="10302925" y="231582"/>
            <a:ext cx="1696787" cy="169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2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2893565" y="6453386"/>
            <a:ext cx="6280831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9472737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ntenu avec légende">
  <p:cSld name="2_Contenu avec légen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85" y="1850325"/>
            <a:ext cx="10868627" cy="48425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9883141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3124201" y="188913"/>
            <a:ext cx="7771599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4290612" y="5438775"/>
            <a:ext cx="6605187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  <a:defRPr sz="2000" b="1" i="0" u="none" strike="noStrike" cap="none">
                <a:solidFill>
                  <a:srgbClr val="B2B2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80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2893566" y="6453386"/>
            <a:ext cx="5538167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730073" y="6453386"/>
            <a:ext cx="943251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0177" y="574129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371600" y="2304345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3178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DC0814"/>
              </a:buClr>
              <a:buSzPts val="1500"/>
              <a:buFont typeface="Arial"/>
              <a:buChar char="■"/>
              <a:defRPr sz="2000" b="1" i="0" u="none" strike="noStrike" cap="none">
                <a:solidFill>
                  <a:srgbClr val="DC08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178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0003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‣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Libre Franklin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369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51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1371600" y="2326497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marR="0" lvl="0" indent="-30479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Libre Franklin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20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Libre Franklin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6525015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marR="0" lvl="0" indent="-30479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Libre Franklin"/>
              <a:buNone/>
              <a:defRPr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ibre Franklin"/>
              <a:buNone/>
              <a:defRPr sz="20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Libre Franklin"/>
              <a:buNone/>
              <a:def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Font typeface="Libre Franklin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3"/>
          </p:nvPr>
        </p:nvSpPr>
        <p:spPr>
          <a:xfrm>
            <a:off x="1371600" y="3305205"/>
            <a:ext cx="4443984" cy="256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3178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DC0814"/>
              </a:buClr>
              <a:buSzPts val="1500"/>
              <a:buFont typeface="Arial"/>
              <a:buChar char="■"/>
              <a:defRPr sz="2000" b="1" i="0" u="none" strike="noStrike" cap="none">
                <a:solidFill>
                  <a:srgbClr val="DC08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178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0003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‣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Libre Franklin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369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4"/>
          </p:nvPr>
        </p:nvSpPr>
        <p:spPr>
          <a:xfrm>
            <a:off x="6525015" y="3305205"/>
            <a:ext cx="4443984" cy="256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3178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DC0814"/>
              </a:buClr>
              <a:buSzPts val="1500"/>
              <a:buFont typeface="Arial"/>
              <a:buChar char="■"/>
              <a:defRPr sz="2000" b="1" i="0" u="none" strike="noStrike" cap="none">
                <a:solidFill>
                  <a:srgbClr val="DC08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178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0003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‣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Libre Franklin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369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2893566" y="6453386"/>
            <a:ext cx="5538167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730073" y="6453386"/>
            <a:ext cx="943251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0177" y="574129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6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>
  <p:cSld name="2_V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2893565" y="6453386"/>
            <a:ext cx="6280831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9472737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1390651" y="1233915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2"/>
          </p:nvPr>
        </p:nvSpPr>
        <p:spPr>
          <a:xfrm>
            <a:off x="5734049" y="1233917"/>
            <a:ext cx="5334979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1390651" y="2480807"/>
            <a:ext cx="3932237" cy="363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None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Font typeface="Libre Franklin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11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 avec légende">
  <p:cSld name="Contenu avec légen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C0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723900" y="685801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Franklin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None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Libre Franklin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Libre Franklin"/>
              <a:buNone/>
              <a:defRPr sz="10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Font typeface="Libre Franklin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723901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9883141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810067">
            <a:off x="9654519" y="121565"/>
            <a:ext cx="2362244" cy="236340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6236781" y="685800"/>
            <a:ext cx="524265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3178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DC0814"/>
              </a:buClr>
              <a:buSzPts val="1500"/>
              <a:buFont typeface="Arial"/>
              <a:buChar char="■"/>
              <a:defRPr sz="2000" b="1" i="0" u="none" strike="noStrike" cap="none">
                <a:solidFill>
                  <a:srgbClr val="DC08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178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0003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‣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Libre Franklin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369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u avec légende">
  <p:cSld name="1_Contenu avec légen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9883141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810067">
            <a:off x="9654519" y="121565"/>
            <a:ext cx="2362244" cy="236340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6236781" y="685800"/>
            <a:ext cx="524265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31789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DC0814"/>
              </a:buClr>
              <a:buSzPts val="1500"/>
              <a:buFont typeface="Arial"/>
              <a:buChar char="■"/>
              <a:defRPr sz="2000" b="1" i="0" u="none" strike="noStrike" cap="none">
                <a:solidFill>
                  <a:srgbClr val="DC08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3178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00039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‣"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050"/>
              <a:buFont typeface="Libre Franklin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063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9369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9369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5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>
            <a:spLocks noGrp="1"/>
          </p:cNvSpPr>
          <p:nvPr>
            <p:ph type="pic" idx="2"/>
          </p:nvPr>
        </p:nvSpPr>
        <p:spPr>
          <a:xfrm>
            <a:off x="1" y="0"/>
            <a:ext cx="5716988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181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424C4-EAEF-91EF-D64B-6AE1EDBE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1DEAD-4D49-FE38-DBE3-59F13ECD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99FBB-7395-AB27-E072-0D8A2502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C4730-D272-C97D-9DAB-05DCA3AE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3A7B5-17EF-512F-A6D2-5C635110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88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>
  <p:cSld name="1_V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2893566" y="6453386"/>
            <a:ext cx="5538167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730073" y="6453386"/>
            <a:ext cx="943251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0177" y="574129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26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273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15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788453"/>
            <a:ext cx="8361229" cy="2098227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texte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8" y="3956280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Modifier le texte des sous-titres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5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9" y="744470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2032000"/>
              <a:ext cx="3275013" cy="4062140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DC0814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DC0814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38543" y="54285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3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1C4DC37-D636-FEC9-658F-B938DC684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85" y="1850325"/>
            <a:ext cx="10868627" cy="48425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45DC1-8F0D-80A0-8A3F-5D5801844B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1" y="188913"/>
            <a:ext cx="7771599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/>
            </a:lvl1pPr>
          </a:lstStyle>
          <a:p>
            <a:pPr lvl="0"/>
            <a:r>
              <a:rPr lang="fr-FR" altLang="fr-FR" noProof="0" dirty="0"/>
              <a:t>Modifiez le style du titre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43EF88E-8536-6792-E6CB-4BAA880957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90612" y="5438775"/>
            <a:ext cx="6605187" cy="104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98718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texte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6" y="6453386"/>
            <a:ext cx="5538167" cy="404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0073" y="6453386"/>
            <a:ext cx="943251" cy="404615"/>
          </a:xfrm>
        </p:spPr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92C41D-0DD3-1946-3753-0170596E3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40177" y="5741293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58FF9A-BC0D-3C90-221F-EB920A127A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71600" y="2304345"/>
            <a:ext cx="9601200" cy="3581400"/>
          </a:xfrm>
          <a:prstGeom prst="rect">
            <a:avLst/>
          </a:prstGeom>
        </p:spPr>
        <p:txBody>
          <a:bodyPr/>
          <a:lstStyle>
            <a:lvl1pPr marL="384038" indent="-384038">
              <a:buFont typeface="Police système Courant"/>
              <a:buChar char="■"/>
              <a:defRPr b="1">
                <a:solidFill>
                  <a:srgbClr val="DC0814"/>
                </a:solidFill>
              </a:defRPr>
            </a:lvl1pPr>
            <a:lvl2pPr marL="873230" indent="-342891">
              <a:buClr>
                <a:srgbClr val="C00000"/>
              </a:buClr>
              <a:buFont typeface="Police système Courant"/>
              <a:buChar char="●"/>
              <a:defRPr i="0"/>
            </a:lvl2pPr>
            <a:lvl3pPr marL="1273271" indent="-285744">
              <a:buClr>
                <a:srgbClr val="C00000"/>
              </a:buClr>
              <a:buFont typeface="Arial" panose="020B0604020202020204" pitchFamily="34" charset="0"/>
              <a:buChar char="•"/>
              <a:defRPr sz="1600" i="0"/>
            </a:lvl3pPr>
            <a:lvl4pPr marL="1730459" indent="-285744">
              <a:buClr>
                <a:srgbClr val="C00000"/>
              </a:buClr>
              <a:buFont typeface="Police système Courant"/>
              <a:buChar char="‣"/>
              <a:defRPr sz="1500" i="0" baseline="0"/>
            </a:lvl4pPr>
            <a:lvl5pPr marL="1901904" indent="0">
              <a:buClr>
                <a:srgbClr val="C00000"/>
              </a:buClr>
              <a:buFontTx/>
              <a:buNone/>
              <a:defRPr sz="1400" i="0"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1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26497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6AEBCB-9565-95CB-46FE-F050511483E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71600" y="3305205"/>
            <a:ext cx="4443984" cy="2562195"/>
          </a:xfrm>
          <a:prstGeom prst="rect">
            <a:avLst/>
          </a:prstGeom>
        </p:spPr>
        <p:txBody>
          <a:bodyPr/>
          <a:lstStyle>
            <a:lvl1pPr marL="384038" indent="-384038">
              <a:buFont typeface="Police système Courant"/>
              <a:buChar char="■"/>
              <a:defRPr b="1">
                <a:solidFill>
                  <a:srgbClr val="DC0814"/>
                </a:solidFill>
              </a:defRPr>
            </a:lvl1pPr>
            <a:lvl2pPr marL="873230" indent="-342891">
              <a:buClr>
                <a:srgbClr val="C00000"/>
              </a:buClr>
              <a:buFont typeface="Police système Courant"/>
              <a:buChar char="●"/>
              <a:defRPr i="0"/>
            </a:lvl2pPr>
            <a:lvl3pPr marL="1273271" indent="-285744">
              <a:buClr>
                <a:srgbClr val="C00000"/>
              </a:buClr>
              <a:buFont typeface="Arial" panose="020B0604020202020204" pitchFamily="34" charset="0"/>
              <a:buChar char="•"/>
              <a:defRPr sz="1600" i="0"/>
            </a:lvl3pPr>
            <a:lvl4pPr marL="1730459" indent="-285744">
              <a:buClr>
                <a:srgbClr val="C00000"/>
              </a:buClr>
              <a:buFont typeface="Police système Courant"/>
              <a:buChar char="‣"/>
              <a:defRPr sz="1500" i="0" baseline="0"/>
            </a:lvl4pPr>
            <a:lvl5pPr marL="1901904" indent="0">
              <a:buClr>
                <a:srgbClr val="C00000"/>
              </a:buClr>
              <a:buFontTx/>
              <a:buNone/>
              <a:defRPr sz="1400" i="0"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9CF9ED-219F-F280-00FC-C440FCA86BC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25015" y="3305205"/>
            <a:ext cx="4443984" cy="2562195"/>
          </a:xfrm>
          <a:prstGeom prst="rect">
            <a:avLst/>
          </a:prstGeom>
        </p:spPr>
        <p:txBody>
          <a:bodyPr/>
          <a:lstStyle>
            <a:lvl1pPr marL="384038" indent="-384038">
              <a:buFont typeface="Police système Courant"/>
              <a:buChar char="■"/>
              <a:defRPr b="1">
                <a:solidFill>
                  <a:srgbClr val="DC0814"/>
                </a:solidFill>
              </a:defRPr>
            </a:lvl1pPr>
            <a:lvl2pPr marL="873230" indent="-342891">
              <a:buClr>
                <a:srgbClr val="C00000"/>
              </a:buClr>
              <a:buFont typeface="Police système Courant"/>
              <a:buChar char="●"/>
              <a:defRPr i="0"/>
            </a:lvl2pPr>
            <a:lvl3pPr marL="1273271" indent="-285744">
              <a:buClr>
                <a:srgbClr val="C00000"/>
              </a:buClr>
              <a:buFont typeface="Arial" panose="020B0604020202020204" pitchFamily="34" charset="0"/>
              <a:buChar char="•"/>
              <a:defRPr sz="1600" i="0"/>
            </a:lvl3pPr>
            <a:lvl4pPr marL="1730459" indent="-285744">
              <a:buClr>
                <a:srgbClr val="C00000"/>
              </a:buClr>
              <a:buFont typeface="Police système Courant"/>
              <a:buChar char="‣"/>
              <a:defRPr sz="1500" i="0" baseline="0"/>
            </a:lvl4pPr>
            <a:lvl5pPr marL="1901904" indent="0">
              <a:buClr>
                <a:srgbClr val="C00000"/>
              </a:buClr>
              <a:buFontTx/>
              <a:buNone/>
              <a:defRPr sz="1400" i="0"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BF43-5001-A22F-64A7-1A47BCA7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5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AB663F-075E-480A-6974-84955850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6" y="6453386"/>
            <a:ext cx="5538167" cy="404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2448889-66EB-AF5F-3797-1AAC6873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073" y="6453386"/>
            <a:ext cx="943251" cy="404615"/>
          </a:xfrm>
        </p:spPr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944EDB3-BBCA-3A52-A725-18C4FD8C9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40177" y="5741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7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6066DC0-F1DF-8289-B94E-B31C80639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0651" y="123391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texte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70D24D67-1935-BE34-0E40-7E07CE5D7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4049" y="1233917"/>
            <a:ext cx="533497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72F1419-14CA-F824-8A6A-3D2170D4F8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90651" y="2480807"/>
            <a:ext cx="3932237" cy="3634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Cliquez pour modifier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0032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C0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1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texte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Cliquez pour modifier le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2">
            <a:lum bright="70000" contrast="-70000"/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67">
            <a:off x="9654519" y="121565"/>
            <a:ext cx="2362244" cy="23634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4A7E6D-ACE3-0797-0442-4475AA562B4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6781" y="685800"/>
            <a:ext cx="5242651" cy="5181600"/>
          </a:xfrm>
          <a:prstGeom prst="rect">
            <a:avLst/>
          </a:prstGeom>
        </p:spPr>
        <p:txBody>
          <a:bodyPr/>
          <a:lstStyle>
            <a:lvl1pPr marL="384038" indent="-384038">
              <a:buFont typeface="Police système Courant"/>
              <a:buChar char="■"/>
              <a:defRPr b="1">
                <a:solidFill>
                  <a:srgbClr val="DC0814"/>
                </a:solidFill>
              </a:defRPr>
            </a:lvl1pPr>
            <a:lvl2pPr marL="873230" indent="-342891">
              <a:buClr>
                <a:srgbClr val="C00000"/>
              </a:buClr>
              <a:buFont typeface="Police système Courant"/>
              <a:buChar char="●"/>
              <a:defRPr i="0"/>
            </a:lvl2pPr>
            <a:lvl3pPr marL="1273271" indent="-285744">
              <a:buClr>
                <a:srgbClr val="C00000"/>
              </a:buClr>
              <a:buFont typeface="Arial" panose="020B0604020202020204" pitchFamily="34" charset="0"/>
              <a:buChar char="•"/>
              <a:defRPr sz="1600" i="0"/>
            </a:lvl3pPr>
            <a:lvl4pPr marL="1730459" indent="-285744">
              <a:buClr>
                <a:srgbClr val="C00000"/>
              </a:buClr>
              <a:buFont typeface="Police système Courant"/>
              <a:buChar char="‣"/>
              <a:defRPr sz="1500" i="0" baseline="0"/>
            </a:lvl4pPr>
            <a:lvl5pPr marL="1901904" indent="0">
              <a:buClr>
                <a:srgbClr val="C00000"/>
              </a:buClr>
              <a:buFontTx/>
              <a:buNone/>
              <a:defRPr sz="1400" i="0"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88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2">
            <a:lum bright="70000" contrast="-70000"/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67">
            <a:off x="9654519" y="121565"/>
            <a:ext cx="2362244" cy="236340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B5618F-F2E2-B3EF-F2B3-9BECBD2D0FA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6781" y="685800"/>
            <a:ext cx="5242651" cy="5181600"/>
          </a:xfrm>
          <a:prstGeom prst="rect">
            <a:avLst/>
          </a:prstGeom>
        </p:spPr>
        <p:txBody>
          <a:bodyPr/>
          <a:lstStyle>
            <a:lvl1pPr marL="384038" indent="-384038">
              <a:buFont typeface="Police système Courant"/>
              <a:buChar char="■"/>
              <a:defRPr b="1">
                <a:solidFill>
                  <a:srgbClr val="DC0814"/>
                </a:solidFill>
              </a:defRPr>
            </a:lvl1pPr>
            <a:lvl2pPr marL="873230" indent="-342891">
              <a:buClr>
                <a:srgbClr val="C00000"/>
              </a:buClr>
              <a:buFont typeface="Police système Courant"/>
              <a:buChar char="●"/>
              <a:defRPr i="0"/>
            </a:lvl2pPr>
            <a:lvl3pPr marL="1273271" indent="-285744">
              <a:buClr>
                <a:srgbClr val="C00000"/>
              </a:buClr>
              <a:buFont typeface="Arial" panose="020B0604020202020204" pitchFamily="34" charset="0"/>
              <a:buChar char="•"/>
              <a:defRPr sz="1600" i="0"/>
            </a:lvl3pPr>
            <a:lvl4pPr marL="1730459" indent="-285744">
              <a:buClr>
                <a:srgbClr val="C00000"/>
              </a:buClr>
              <a:buFont typeface="Police système Courant"/>
              <a:buChar char="‣"/>
              <a:defRPr sz="1500" i="0" baseline="0"/>
            </a:lvl4pPr>
            <a:lvl5pPr marL="1901904" indent="0">
              <a:buClr>
                <a:srgbClr val="C00000"/>
              </a:buClr>
              <a:buFontTx/>
              <a:buNone/>
              <a:defRPr sz="1400" i="0"/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D9D6E82B-6DBA-416A-49B3-0251499BB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57169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640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4D629-5EC3-C711-0F11-F28C6268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EC0734-998E-0A6D-54FF-EFCD3CC7F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F192B0-1C10-FF9F-20EE-BC5BEFDA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206A02-ADE6-F047-23EC-694380C8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AB30B-8FCC-F029-4987-78D94E2E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93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9DB50D-1898-841B-4B82-62CE771D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5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713492-8589-2E2A-528E-F2A6DD20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6" y="6453386"/>
            <a:ext cx="5538167" cy="404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33401C-9A32-4960-ED21-9B9B6D23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073" y="6453386"/>
            <a:ext cx="943251" cy="404615"/>
          </a:xfrm>
        </p:spPr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7BB025-E303-4F98-669A-60DE8E826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40177" y="5741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8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C3EB6-356B-9080-63E6-E7FAC7E4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EE6CAE-9AD9-7539-64F8-F6C6AB5AE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BA484B-7B2A-9411-6BEF-8C420771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E484C0-AC12-451F-56E8-6F2EE8DF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8A1D53-1C9D-E486-3023-E89CD405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BB0292-0D7D-BBCE-6289-378535CC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0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982E5-15AF-28E2-636C-E55AEFC6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5ED78E-1205-7E13-C246-DD40C125E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740128-5E29-E9CD-F6E3-F032C6C23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C23FF2-2632-8156-F147-AE406FEB1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9D8E33-6A97-D6B9-6183-B6CD3063B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64FE9E-60B1-A914-BFCB-E2F71B9D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0D70F1-C08F-33AA-59C1-47C88D3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47E7A4-9236-99C0-DFDC-3C3E3577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5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F565A-7A05-3C5D-992D-8DD281E7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EB1C1C-EAD3-D977-8653-FCB1DA72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9C899-2510-0494-F45B-A8C962DD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90273A-2A1E-8519-9F49-94819715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4D5059-F5EE-589A-8F68-9B6BA32C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0CF0F2-0FA6-C7C0-2B42-F79177D0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A54659-8AA5-32C7-02BC-0008C597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3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06765-6DE2-A329-9B61-D91647F9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6533F-9268-85ED-7391-3041652E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F82177-082F-1778-0280-6EA315447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589A5-2872-F39E-E8E1-8C9E8C76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D54BDB-0C4F-0C72-4804-62D2FC81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46A3AF-A1D3-C669-C182-99295AB4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12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73791-4F30-D163-4286-11B90D12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43E6C6-24B4-4B4E-7622-98B57336D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2A58EE-ECE7-E575-867C-C9FADF30C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9EBAD-4976-E6EC-E24B-EA5A3E80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D9AF0-179F-962D-2011-6B8BD7CC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79954E-891D-5C9C-969E-9EF51BB2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7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wmf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FF3BBC-5ADA-6B94-5045-068C6CCF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E16612-24FA-E4CB-FA9D-AE1D52661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FEE864-DE12-51DA-AAA7-50E994D60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591BC-9232-4BAC-9ADB-A379213D92E6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ABCB6-40BF-B00C-B13D-4732E139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15787-8DB0-72CE-9DFA-63AD3C892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DF42B-D1DA-477B-BC35-80C29DC3F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2893565" y="6453386"/>
            <a:ext cx="6280831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9472737" y="6453386"/>
            <a:ext cx="1596292" cy="4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Google Shape;14;p9" title="Side bar"/>
          <p:cNvSpPr/>
          <p:nvPr/>
        </p:nvSpPr>
        <p:spPr>
          <a:xfrm>
            <a:off x="2" y="0"/>
            <a:ext cx="706695" cy="6858000"/>
          </a:xfrm>
          <a:prstGeom prst="rect">
            <a:avLst/>
          </a:prstGeom>
          <a:solidFill>
            <a:srgbClr val="DC0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13">
            <a:alphaModFix amt="55000"/>
          </a:blip>
          <a:srcRect/>
          <a:stretch/>
        </p:blipFill>
        <p:spPr>
          <a:xfrm rot="810067">
            <a:off x="9715983" y="281243"/>
            <a:ext cx="2362244" cy="2363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219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orient="horz" pos="1080">
          <p15:clr>
            <a:srgbClr val="F26B43"/>
          </p15:clr>
        </p15:guide>
        <p15:guide id="3" orient="horz" pos="2772">
          <p15:clr>
            <a:srgbClr val="F26B43"/>
          </p15:clr>
        </p15:guide>
        <p15:guide id="4" orient="horz" pos="324">
          <p15:clr>
            <a:srgbClr val="F26B43"/>
          </p15:clr>
        </p15:guide>
        <p15:guide id="5" orient="horz" pos="1134">
          <p15:clr>
            <a:srgbClr val="F26B43"/>
          </p15:clr>
        </p15:guide>
        <p15:guide id="6" pos="5184">
          <p15:clr>
            <a:srgbClr val="F26B43"/>
          </p15:clr>
        </p15:guide>
        <p15:guide id="7" pos="702">
          <p15:clr>
            <a:srgbClr val="F26B43"/>
          </p15:clr>
        </p15:guide>
        <p15:guide id="8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Espace réservé du contenu 3"/>
          <p:cNvPicPr>
            <a:picLocks noChangeAspect="1"/>
          </p:cNvPicPr>
          <p:nvPr userDrawn="1"/>
        </p:nvPicPr>
        <p:blipFill>
          <a:blip r:embed="rId11">
            <a:lum bright="70000" contrast="-70000"/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67">
            <a:off x="9715983" y="281243"/>
            <a:ext cx="2362244" cy="23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38" indent="-384038" algn="l" defTabSz="914377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566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754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943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131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320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509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69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26">
          <p15:clr>
            <a:srgbClr val="F26B43"/>
          </p15:clr>
        </p15:guide>
        <p15:guide id="4" orient="horz" pos="1080">
          <p15:clr>
            <a:srgbClr val="F26B43"/>
          </p15:clr>
        </p15:guide>
        <p15:guide id="6" orient="horz" pos="2772">
          <p15:clr>
            <a:srgbClr val="F26B43"/>
          </p15:clr>
        </p15:guide>
        <p15:guide id="7" orient="horz" pos="324">
          <p15:clr>
            <a:srgbClr val="F26B43"/>
          </p15:clr>
        </p15:guide>
        <p15:guide id="8" orient="horz" pos="1134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customXml" Target="../ink/ink1.xml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6.jpeg"/><Relationship Id="rId16" Type="http://schemas.openxmlformats.org/officeDocument/2006/relationships/image" Target="../media/image20.jp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31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2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ctrTitle"/>
          </p:nvPr>
        </p:nvSpPr>
        <p:spPr>
          <a:xfrm>
            <a:off x="1915128" y="1788453"/>
            <a:ext cx="8361229" cy="209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r>
              <a:rPr lang="en-US"/>
              <a:t>CLIMACT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Sustainable society in a context of climate change</a:t>
            </a:r>
            <a:endParaRPr sz="7333"/>
          </a:p>
        </p:txBody>
      </p:sp>
      <p:sp>
        <p:nvSpPr>
          <p:cNvPr id="170" name="Google Shape;170;p2"/>
          <p:cNvSpPr txBox="1">
            <a:spLocks noGrp="1"/>
          </p:cNvSpPr>
          <p:nvPr>
            <p:ph type="subTitle" idx="1"/>
          </p:nvPr>
        </p:nvSpPr>
        <p:spPr>
          <a:xfrm>
            <a:off x="2679908" y="3956280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endParaRPr/>
          </a:p>
          <a:p>
            <a:pPr>
              <a:buSzPts val="1700"/>
            </a:pPr>
            <a:r>
              <a:rPr lang="en-US"/>
              <a:t>AMI SHS 2024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55A8318-21AB-42D6-954D-510D6F3C537F}"/>
              </a:ext>
            </a:extLst>
          </p:cNvPr>
          <p:cNvSpPr txBox="1">
            <a:spLocks/>
          </p:cNvSpPr>
          <p:nvPr/>
        </p:nvSpPr>
        <p:spPr>
          <a:xfrm>
            <a:off x="10244667" y="6442862"/>
            <a:ext cx="2175933" cy="296333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/>
            <a:r>
              <a:rPr lang="fr-FR" sz="1467" dirty="0">
                <a:solidFill>
                  <a:srgbClr val="191B0E"/>
                </a:solidFill>
                <a:latin typeface="Calibri" panose="020F0502020204030204"/>
              </a:rPr>
              <a:t>Jeudi 13 février 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E41154-CC55-4B1C-A48B-14C736E54E7D}"/>
              </a:ext>
            </a:extLst>
          </p:cNvPr>
          <p:cNvSpPr txBox="1"/>
          <p:nvPr/>
        </p:nvSpPr>
        <p:spPr>
          <a:xfrm>
            <a:off x="0" y="6239662"/>
            <a:ext cx="4944533" cy="7027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189"/>
            <a:r>
              <a:rPr lang="fr-FR" sz="1600" b="1" dirty="0">
                <a:solidFill>
                  <a:srgbClr val="191B0E"/>
                </a:solidFill>
                <a:latin typeface="Calibri" panose="020F0502020204030204"/>
              </a:rPr>
              <a:t>UTC face aux défis des transitions écologiques et de l'IA</a:t>
            </a:r>
            <a:endParaRPr lang="fr-FR" sz="1600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F69416-A912-4B98-BB51-74F4F142C766}"/>
              </a:ext>
            </a:extLst>
          </p:cNvPr>
          <p:cNvSpPr txBox="1"/>
          <p:nvPr/>
        </p:nvSpPr>
        <p:spPr>
          <a:xfrm>
            <a:off x="1210734" y="1219200"/>
            <a:ext cx="9643533" cy="411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endParaRPr lang="fr-FR" sz="2133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0F64CC-8D18-42D5-870B-93FCAD61B681}"/>
              </a:ext>
            </a:extLst>
          </p:cNvPr>
          <p:cNvSpPr txBox="1"/>
          <p:nvPr/>
        </p:nvSpPr>
        <p:spPr>
          <a:xfrm>
            <a:off x="1138767" y="1151467"/>
            <a:ext cx="9643533" cy="4114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r>
              <a:rPr lang="fr-FR" sz="1467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</a:t>
            </a:r>
            <a:r>
              <a:rPr lang="fr-FR" sz="1467" b="1" dirty="0" err="1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Mirc</a:t>
            </a:r>
            <a:r>
              <a:rPr lang="fr-FR" sz="1467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189"/>
            <a:r>
              <a:rPr lang="fr-FR" sz="1467" dirty="0">
                <a:solidFill>
                  <a:srgbClr val="DB0814"/>
                </a:solidFill>
                <a:latin typeface="Calibri" panose="020F0502020204030204"/>
              </a:rPr>
              <a:t>Professeure des universités en Sciences de gestion à TSM</a:t>
            </a:r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r>
              <a:rPr lang="fr-FR" sz="1467" b="1" dirty="0">
                <a:solidFill>
                  <a:srgbClr val="191B0E"/>
                </a:solidFill>
                <a:latin typeface="Calibri" panose="020F0502020204030204"/>
              </a:rPr>
              <a:t>Synergies Recherche sur la transition écologique dans l'EPE : retour sur le projet CLIMACT</a:t>
            </a:r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3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D4795DD-2715-1E12-88EE-DABEE09CC6D7}"/>
              </a:ext>
            </a:extLst>
          </p:cNvPr>
          <p:cNvSpPr txBox="1">
            <a:spLocks/>
          </p:cNvSpPr>
          <p:nvPr/>
        </p:nvSpPr>
        <p:spPr>
          <a:xfrm>
            <a:off x="517687" y="128796"/>
            <a:ext cx="10681355" cy="976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dirty="0">
                <a:latin typeface="Abadi Extra Light" panose="020B0204020104020204" pitchFamily="34" charset="0"/>
              </a:rPr>
              <a:t>Le point de départ</a:t>
            </a:r>
            <a:endParaRPr lang="en-US" sz="4800" dirty="0">
              <a:latin typeface="Abadi Extra Light" panose="020B0204020104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53E4214-8B91-C361-8441-B7F3C08DE6FB}"/>
              </a:ext>
            </a:extLst>
          </p:cNvPr>
          <p:cNvSpPr txBox="1">
            <a:spLocks/>
          </p:cNvSpPr>
          <p:nvPr/>
        </p:nvSpPr>
        <p:spPr>
          <a:xfrm>
            <a:off x="404566" y="1263192"/>
            <a:ext cx="11529767" cy="546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14CDE1-F6F4-25A5-C682-04EB66BA2388}"/>
              </a:ext>
            </a:extLst>
          </p:cNvPr>
          <p:cNvSpPr txBox="1"/>
          <p:nvPr/>
        </p:nvSpPr>
        <p:spPr>
          <a:xfrm>
            <a:off x="404566" y="1414020"/>
            <a:ext cx="1138286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badi Extra Light" panose="020B0204020104020204" pitchFamily="34" charset="0"/>
              </a:rPr>
              <a:t>Alors que les sciences biophysiques ont bien établi les dimensions anthropiques du changement climatique, </a:t>
            </a:r>
            <a:r>
              <a:rPr lang="fr-FR" sz="2000" b="1" dirty="0">
                <a:latin typeface="Abadi Extra Light" panose="020B0204020104020204" pitchFamily="34" charset="0"/>
              </a:rPr>
              <a:t>la nature des transformations sociétales nécessaires pour parvenir à créer une société plus durable et mieux adaptée au changement climatique reste sujette à débats</a:t>
            </a:r>
            <a:r>
              <a:rPr lang="fr-FR" sz="2000" dirty="0">
                <a:latin typeface="Abadi Extra Light" panose="020B0204020104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badi Extra Light" panose="020B0204020104020204" pitchFamily="34" charset="0"/>
              </a:rPr>
              <a:t>Les propositions d’outils sont foisonnantes dans tous les champs scientifiques. Pourtant, même lorsqu’ils ont été mis en œuvre par le législateur, ils se heurtent à des </a:t>
            </a:r>
            <a:r>
              <a:rPr lang="fr-FR" sz="2000" b="1" dirty="0">
                <a:latin typeface="Abadi Extra Light" panose="020B0204020104020204" pitchFamily="34" charset="0"/>
              </a:rPr>
              <a:t>obstacles imprévus (faible adhésion, faibles impacts, voire opposition sociale)</a:t>
            </a:r>
            <a:r>
              <a:rPr lang="fr-FR" sz="2000" dirty="0">
                <a:latin typeface="Abadi Extra Light" panose="020B0204020104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badi Extra Light" panose="020B0204020104020204" pitchFamily="34" charset="0"/>
              </a:rPr>
              <a:t>Pour dépasser ces blocages, il est indispensable de </a:t>
            </a:r>
            <a:r>
              <a:rPr lang="fr-FR" sz="2000" b="1" dirty="0">
                <a:latin typeface="Abadi Extra Light" panose="020B0204020104020204" pitchFamily="34" charset="0"/>
              </a:rPr>
              <a:t>créer des espaces d’interdisciplinarité forte entre sciences sociales, entre sciences sociales et sciences biophysiques mais aussi entre sciences et société</a:t>
            </a:r>
            <a:r>
              <a:rPr lang="fr-FR" sz="2000" dirty="0">
                <a:latin typeface="Abadi Extra Light" panose="020B0204020104020204" pitchFamily="34" charset="0"/>
              </a:rPr>
              <a:t>. La combinaison de ces forces est indispensable pour créer, évaluer, hiérarchiser et transmettre des leviers efficaces de changement social.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Abadi Extra Light" panose="020B0204020104020204" pitchFamily="34" charset="0"/>
              </a:rPr>
              <a:t>L’EPE UT Capitole et le site toulousain plus largement permettent de mettre en œuvre une telle ambition</a:t>
            </a:r>
            <a:r>
              <a:rPr lang="fr-FR" sz="2000" dirty="0">
                <a:latin typeface="Abadi Extra Light" panose="020B0204020104020204" pitchFamily="34" charset="0"/>
              </a:rPr>
              <a:t>. En effet, on y trouve de centres d’excellence en SHS et en sciences biophysiques, ainsi que d’un tissu économique particulièrement dynamique. Ce projet crée les </a:t>
            </a:r>
            <a:r>
              <a:rPr lang="fr-FR" sz="2000" b="1" dirty="0">
                <a:latin typeface="Abadi Extra Light" panose="020B0204020104020204" pitchFamily="34" charset="0"/>
              </a:rPr>
              <a:t>conditions institutionnelles de leur décloisonnement pour produire des connaissances nouvelles et des outils transférables.</a:t>
            </a:r>
          </a:p>
        </p:txBody>
      </p:sp>
    </p:spTree>
    <p:extLst>
      <p:ext uri="{BB962C8B-B14F-4D97-AF65-F5344CB8AC3E}">
        <p14:creationId xmlns:p14="http://schemas.microsoft.com/office/powerpoint/2010/main" val="3875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8B4CE-1FD4-BFAD-DFCC-E60349BC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65" y="261257"/>
            <a:ext cx="11346731" cy="1325563"/>
          </a:xfrm>
        </p:spPr>
        <p:txBody>
          <a:bodyPr/>
          <a:lstStyle/>
          <a:p>
            <a:r>
              <a:rPr lang="fr-FR" dirty="0">
                <a:latin typeface="Abadi Extra Light" panose="020B0204020104020204" pitchFamily="34" charset="0"/>
              </a:rPr>
              <a:t>EPE UT Capitole : Un grand potentiel scientifique sur le sujet du climat et de l’environnement</a:t>
            </a: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72964-7454-B9C4-08DF-FB6A0DA9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44" y="1931134"/>
            <a:ext cx="11418375" cy="4926866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104 chercheurs ou enseignants-chercheurs à l’EPE UT Capitole </a:t>
            </a:r>
            <a:r>
              <a:rPr lang="fr-FR" sz="2400" dirty="0">
                <a:latin typeface="Abadi Extra Light" panose="020B0204020104020204" pitchFamily="34" charset="0"/>
              </a:rPr>
              <a:t>conduisent des recherches sur les thématiques « climat » et « environnement » : en droit, en économie, en gestion, en science politique, en sociologie et en informatique</a:t>
            </a:r>
          </a:p>
          <a:p>
            <a:pPr marL="0" indent="0" algn="l">
              <a:buNone/>
            </a:pPr>
            <a:endParaRPr lang="fr-FR" sz="2400" dirty="0">
              <a:latin typeface="Abadi Extra Light" panose="020B0204020104020204" pitchFamily="34" charset="0"/>
            </a:endParaRPr>
          </a:p>
          <a:p>
            <a:pPr algn="l"/>
            <a:r>
              <a:rPr lang="fr-FR" sz="2400" dirty="0">
                <a:latin typeface="Abadi Extra Light" panose="020B0204020104020204" pitchFamily="34" charset="0"/>
              </a:rPr>
              <a:t>Sur la </a:t>
            </a:r>
            <a:r>
              <a:rPr lang="fr-FR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période 2020-24 </a:t>
            </a:r>
            <a:r>
              <a:rPr lang="fr-FR" sz="2400" dirty="0">
                <a:latin typeface="Abadi Extra Light" panose="020B0204020104020204" pitchFamily="34" charset="0"/>
              </a:rPr>
              <a:t>sur le thème à l’EPE UT Capitole:</a:t>
            </a:r>
          </a:p>
          <a:p>
            <a:pPr marL="457200" lvl="1" indent="0">
              <a:buNone/>
            </a:pPr>
            <a:r>
              <a:rPr lang="fr-FR" dirty="0">
                <a:latin typeface="Abadi Extra Light" panose="020B0204020104020204" pitchFamily="34" charset="0"/>
              </a:rPr>
              <a:t>- 55 projets financés (2 ERC, 6 H2020, 20 ANR et 27 autres) </a:t>
            </a:r>
          </a:p>
          <a:p>
            <a:pPr marL="457200" lvl="1" indent="0">
              <a:buNone/>
            </a:pPr>
            <a:r>
              <a:rPr lang="fr-FR" dirty="0">
                <a:latin typeface="Abadi Extra Light" panose="020B0204020104020204" pitchFamily="34" charset="0"/>
              </a:rPr>
              <a:t>- 184 articles dans des revues scientifiques</a:t>
            </a:r>
          </a:p>
          <a:p>
            <a:pPr lvl="1">
              <a:buFontTx/>
              <a:buChar char="-"/>
            </a:pPr>
            <a:r>
              <a:rPr lang="fr-FR" dirty="0">
                <a:latin typeface="Abadi Extra Light" panose="020B0204020104020204" pitchFamily="34" charset="0"/>
              </a:rPr>
              <a:t>350 interventions dans les médias</a:t>
            </a:r>
          </a:p>
          <a:p>
            <a:pPr lvl="1">
              <a:buFontTx/>
              <a:buChar char="-"/>
            </a:pPr>
            <a:r>
              <a:rPr lang="fr-FR" dirty="0">
                <a:latin typeface="Abadi Extra Light" panose="020B0204020104020204" pitchFamily="34" charset="0"/>
              </a:rPr>
              <a:t>1493 stagiaires formation continue</a:t>
            </a:r>
          </a:p>
          <a:p>
            <a:pPr lvl="1">
              <a:buFontTx/>
              <a:buChar char="-"/>
            </a:pPr>
            <a:endParaRPr lang="en-US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4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D4795DD-2715-1E12-88EE-DABEE09CC6D7}"/>
              </a:ext>
            </a:extLst>
          </p:cNvPr>
          <p:cNvSpPr txBox="1">
            <a:spLocks/>
          </p:cNvSpPr>
          <p:nvPr/>
        </p:nvSpPr>
        <p:spPr>
          <a:xfrm>
            <a:off x="517687" y="128796"/>
            <a:ext cx="10681355" cy="9767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latin typeface="Abadi Extra Light" panose="020B0204020104020204" pitchFamily="34" charset="0"/>
              </a:rPr>
              <a:t>Le projet CLIMACT de l’EPE UT Capitole</a:t>
            </a: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53E4214-8B91-C361-8441-B7F3C08DE6FB}"/>
              </a:ext>
            </a:extLst>
          </p:cNvPr>
          <p:cNvSpPr txBox="1">
            <a:spLocks/>
          </p:cNvSpPr>
          <p:nvPr/>
        </p:nvSpPr>
        <p:spPr>
          <a:xfrm>
            <a:off x="404566" y="1263192"/>
            <a:ext cx="11529767" cy="546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14CDE1-F6F4-25A5-C682-04EB66BA2388}"/>
              </a:ext>
            </a:extLst>
          </p:cNvPr>
          <p:cNvSpPr txBox="1"/>
          <p:nvPr/>
        </p:nvSpPr>
        <p:spPr>
          <a:xfrm>
            <a:off x="404568" y="1556082"/>
            <a:ext cx="113828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badi Extra Light" panose="020B0204020104020204" pitchFamily="34" charset="0"/>
              </a:rPr>
              <a:t>L’EPE UT Capitole incluant TSE et Sciences Po Toulouse, en partenariat avec l’INRAE, le CNES, l’ONERA, l’INSERM et l’ISAE, a conçu un projet d’institut de recherche interdisciplinaire en sciences sociales sur le </a:t>
            </a:r>
            <a:r>
              <a:rPr lang="fr-FR" sz="2400" b="1" dirty="0">
                <a:latin typeface="Abadi Extra Light" panose="020B0204020104020204" pitchFamily="34" charset="0"/>
              </a:rPr>
              <a:t>changement climatique et l'environnement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Abadi Extra Light" panose="020B02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badi Extra Light" panose="020B0204020104020204" pitchFamily="34" charset="0"/>
              </a:rPr>
              <a:t>Un projet d’institut avec 3 missions : </a:t>
            </a:r>
          </a:p>
          <a:p>
            <a:pPr marL="914400" lvl="1" indent="-457200">
              <a:buFont typeface="Abadi Extra Light" panose="020B0204020104020204" pitchFamily="34" charset="0"/>
              <a:buChar char="–"/>
            </a:pPr>
            <a:r>
              <a:rPr lang="fr-FR" sz="2400" dirty="0">
                <a:latin typeface="Abadi Extra Light" panose="020B0204020104020204" pitchFamily="34" charset="0"/>
              </a:rPr>
              <a:t>produire une recherche en sciences sociales sur le changement climatique et l'environnement au plus haut standard international,</a:t>
            </a:r>
          </a:p>
          <a:p>
            <a:pPr marL="914400" lvl="1" indent="-457200">
              <a:buFont typeface="Abadi Extra Light" panose="020B0204020104020204" pitchFamily="34" charset="0"/>
              <a:buChar char="–"/>
            </a:pPr>
            <a:r>
              <a:rPr lang="fr-FR" sz="2400" dirty="0">
                <a:latin typeface="Abadi Extra Light" panose="020B0204020104020204" pitchFamily="34" charset="0"/>
              </a:rPr>
              <a:t>aider à la prise de décision d’un large éventail de parties prenantes (publiques et privées),</a:t>
            </a:r>
          </a:p>
          <a:p>
            <a:pPr marL="914400" lvl="1" indent="-457200">
              <a:buFont typeface="Abadi Extra Light" panose="020B0204020104020204" pitchFamily="34" charset="0"/>
              <a:buChar char="–"/>
            </a:pPr>
            <a:r>
              <a:rPr lang="fr-FR" sz="2400" dirty="0">
                <a:latin typeface="Abadi Extra Light" panose="020B0204020104020204" pitchFamily="34" charset="0"/>
              </a:rPr>
              <a:t>transmettre ces savoirs à la société. </a:t>
            </a:r>
          </a:p>
        </p:txBody>
      </p:sp>
    </p:spTree>
    <p:extLst>
      <p:ext uri="{BB962C8B-B14F-4D97-AF65-F5344CB8AC3E}">
        <p14:creationId xmlns:p14="http://schemas.microsoft.com/office/powerpoint/2010/main" val="408283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pécialité Math. Appliquée (FISE) - INSA Toulouse">
            <a:extLst>
              <a:ext uri="{FF2B5EF4-FFF2-40B4-BE49-F238E27FC236}">
                <a16:creationId xmlns:a16="http://schemas.microsoft.com/office/drawing/2014/main" id="{DF19298F-885E-68B1-80CA-71239A02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49" y="2736297"/>
            <a:ext cx="2083380" cy="11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E18AA38-FC97-14C0-A298-57E4EFCB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014" y="5169939"/>
            <a:ext cx="1121292" cy="105494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2FF6E7C-1156-9088-643F-F734DECF1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348" y="5975833"/>
            <a:ext cx="973116" cy="915156"/>
          </a:xfrm>
          <a:prstGeom prst="rect">
            <a:avLst/>
          </a:prstGeom>
        </p:spPr>
      </p:pic>
      <p:pic>
        <p:nvPicPr>
          <p:cNvPr id="1086" name="Picture 62" descr="ASEI">
            <a:extLst>
              <a:ext uri="{FF2B5EF4-FFF2-40B4-BE49-F238E27FC236}">
                <a16:creationId xmlns:a16="http://schemas.microsoft.com/office/drawing/2014/main" id="{DA400CE3-D714-A114-B9C3-7C8942C0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90" y="4367145"/>
            <a:ext cx="1136841" cy="11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logo vectoriel ADEME - Agence de la transition écologique ...">
            <a:extLst>
              <a:ext uri="{FF2B5EF4-FFF2-40B4-BE49-F238E27FC236}">
                <a16:creationId xmlns:a16="http://schemas.microsoft.com/office/drawing/2014/main" id="{B4C32A95-777F-196F-2511-1BF16B18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26" y="3716956"/>
            <a:ext cx="1645897" cy="8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19FC973-B537-A068-69E0-11D5ED28D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549" y="5015651"/>
            <a:ext cx="1222728" cy="224619"/>
          </a:xfrm>
          <a:prstGeom prst="rect">
            <a:avLst/>
          </a:prstGeom>
        </p:spPr>
      </p:pic>
      <p:pic>
        <p:nvPicPr>
          <p:cNvPr id="1078" name="Picture 54" descr="LOGO NATAÏS">
            <a:extLst>
              <a:ext uri="{FF2B5EF4-FFF2-40B4-BE49-F238E27FC236}">
                <a16:creationId xmlns:a16="http://schemas.microsoft.com/office/drawing/2014/main" id="{C3200929-4098-8867-5970-5BEE2C1B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18" y="4101706"/>
            <a:ext cx="1114179" cy="5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>
            <a:extLst>
              <a:ext uri="{FF2B5EF4-FFF2-40B4-BE49-F238E27FC236}">
                <a16:creationId xmlns:a16="http://schemas.microsoft.com/office/drawing/2014/main" id="{08B33C7F-84C6-E281-811E-CA82B308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74" y="4655027"/>
            <a:ext cx="1770985" cy="9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linique PASTEUR | Toulouse">
            <a:extLst>
              <a:ext uri="{FF2B5EF4-FFF2-40B4-BE49-F238E27FC236}">
                <a16:creationId xmlns:a16="http://schemas.microsoft.com/office/drawing/2014/main" id="{ADC78069-9B09-8D1D-DB21-F40E0DA1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74" y="3409432"/>
            <a:ext cx="820571" cy="8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A4EF3ABD-B29E-8AEA-2094-597AE1A57C54}"/>
              </a:ext>
            </a:extLst>
          </p:cNvPr>
          <p:cNvGrpSpPr/>
          <p:nvPr/>
        </p:nvGrpSpPr>
        <p:grpSpPr>
          <a:xfrm>
            <a:off x="5134952" y="1520547"/>
            <a:ext cx="1832362" cy="646587"/>
            <a:chOff x="312273" y="2467116"/>
            <a:chExt cx="1832362" cy="64658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0A143C-684D-C6DA-DEFF-912FAAD5848B}"/>
                </a:ext>
              </a:extLst>
            </p:cNvPr>
            <p:cNvSpPr/>
            <p:nvPr/>
          </p:nvSpPr>
          <p:spPr>
            <a:xfrm>
              <a:off x="312273" y="2467116"/>
              <a:ext cx="1832362" cy="646587"/>
            </a:xfrm>
            <a:prstGeom prst="rect">
              <a:avLst/>
            </a:prstGeom>
            <a:solidFill>
              <a:schemeClr val="accent4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695775FD-4BBF-F1F3-48A2-FF143FF89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3" y="2546344"/>
              <a:ext cx="1746639" cy="510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Observatoire Midi-Pyrénées Logo">
            <a:extLst>
              <a:ext uri="{FF2B5EF4-FFF2-40B4-BE49-F238E27FC236}">
                <a16:creationId xmlns:a16="http://schemas.microsoft.com/office/drawing/2014/main" id="{E66345C1-8004-491C-860D-1760F47F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39" y="653860"/>
            <a:ext cx="819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HU DE TOULOUSE : carrières et emplois | Indeed.com">
            <a:extLst>
              <a:ext uri="{FF2B5EF4-FFF2-40B4-BE49-F238E27FC236}">
                <a16:creationId xmlns:a16="http://schemas.microsoft.com/office/drawing/2014/main" id="{F34FDA06-A2DF-8299-6DB8-C5D839C1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16" y="1475642"/>
            <a:ext cx="1136446" cy="11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 The blue variant of the Airbus logo">
            <a:extLst>
              <a:ext uri="{FF2B5EF4-FFF2-40B4-BE49-F238E27FC236}">
                <a16:creationId xmlns:a16="http://schemas.microsoft.com/office/drawing/2014/main" id="{467EBB7C-6B64-7677-902D-F1143500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36" y="5710634"/>
            <a:ext cx="1392029" cy="68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nera - Signature de marque mondiale">
            <a:extLst>
              <a:ext uri="{FF2B5EF4-FFF2-40B4-BE49-F238E27FC236}">
                <a16:creationId xmlns:a16="http://schemas.microsoft.com/office/drawing/2014/main" id="{CBC39BE2-1C63-01D9-2881-48F8B619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00" y="2975058"/>
            <a:ext cx="1240206" cy="4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CD43AD05-862C-BBBF-5B5B-136AD1B07F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28" y="2809873"/>
            <a:ext cx="1148370" cy="302404"/>
          </a:xfrm>
          <a:prstGeom prst="rect">
            <a:avLst/>
          </a:prstGeom>
        </p:spPr>
      </p:pic>
      <p:sp>
        <p:nvSpPr>
          <p:cNvPr id="8" name="Corde 7">
            <a:extLst>
              <a:ext uri="{FF2B5EF4-FFF2-40B4-BE49-F238E27FC236}">
                <a16:creationId xmlns:a16="http://schemas.microsoft.com/office/drawing/2014/main" id="{40DB4C26-59DA-1D1C-0B18-C0EEEE9E61DB}"/>
              </a:ext>
            </a:extLst>
          </p:cNvPr>
          <p:cNvSpPr/>
          <p:nvPr/>
        </p:nvSpPr>
        <p:spPr>
          <a:xfrm rot="6724643">
            <a:off x="4490509" y="4391017"/>
            <a:ext cx="3210982" cy="3382078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rde 8">
            <a:extLst>
              <a:ext uri="{FF2B5EF4-FFF2-40B4-BE49-F238E27FC236}">
                <a16:creationId xmlns:a16="http://schemas.microsoft.com/office/drawing/2014/main" id="{C1F1C995-E44B-0E28-D1EA-C6EE00ECE194}"/>
              </a:ext>
            </a:extLst>
          </p:cNvPr>
          <p:cNvSpPr/>
          <p:nvPr/>
        </p:nvSpPr>
        <p:spPr>
          <a:xfrm rot="6724643">
            <a:off x="2880462" y="2454333"/>
            <a:ext cx="6329929" cy="6212221"/>
          </a:xfrm>
          <a:prstGeom prst="chord">
            <a:avLst>
              <a:gd name="adj1" fmla="val 2756359"/>
              <a:gd name="adj2" fmla="val 16200000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0788B4-5490-CD63-4B4C-15FCD0372F2B}"/>
              </a:ext>
            </a:extLst>
          </p:cNvPr>
          <p:cNvSpPr txBox="1"/>
          <p:nvPr/>
        </p:nvSpPr>
        <p:spPr>
          <a:xfrm>
            <a:off x="5265181" y="5317496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</a:rPr>
              <a:t>Climact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Corde 10">
            <a:extLst>
              <a:ext uri="{FF2B5EF4-FFF2-40B4-BE49-F238E27FC236}">
                <a16:creationId xmlns:a16="http://schemas.microsoft.com/office/drawing/2014/main" id="{E915CB42-3022-63D5-7E56-58A65C86EF52}"/>
              </a:ext>
            </a:extLst>
          </p:cNvPr>
          <p:cNvSpPr/>
          <p:nvPr/>
        </p:nvSpPr>
        <p:spPr>
          <a:xfrm rot="6711732">
            <a:off x="1543102" y="552696"/>
            <a:ext cx="8859114" cy="8998678"/>
          </a:xfrm>
          <a:prstGeom prst="chord">
            <a:avLst>
              <a:gd name="adj1" fmla="val 2756359"/>
              <a:gd name="adj2" fmla="val 16200000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2FFB6B-3817-4D4A-8BBD-161018E8FA1F}"/>
              </a:ext>
            </a:extLst>
          </p:cNvPr>
          <p:cNvSpPr txBox="1"/>
          <p:nvPr/>
        </p:nvSpPr>
        <p:spPr>
          <a:xfrm>
            <a:off x="4674143" y="5975833"/>
            <a:ext cx="2788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Sustainable society in a context of climate change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F7878D-3709-379C-022C-BB7424BC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41" y="468630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C6EDD44-B4C7-2423-3880-D22CD1F132EB}"/>
                  </a:ext>
                </a:extLst>
              </p14:cNvPr>
              <p14:cNvContentPartPr/>
              <p14:nvPr/>
            </p14:nvContentPartPr>
            <p14:xfrm>
              <a:off x="1081320" y="-1341480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C6EDD44-B4C7-2423-3880-D22CD1F132E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2320" y="-135048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26BF21A-0A27-9733-0709-39C9DC6DCEBD}"/>
              </a:ext>
            </a:extLst>
          </p:cNvPr>
          <p:cNvCxnSpPr>
            <a:cxnSpLocks/>
          </p:cNvCxnSpPr>
          <p:nvPr/>
        </p:nvCxnSpPr>
        <p:spPr>
          <a:xfrm flipH="1" flipV="1">
            <a:off x="1956234" y="516319"/>
            <a:ext cx="2955499" cy="432264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ccueil">
            <a:extLst>
              <a:ext uri="{FF2B5EF4-FFF2-40B4-BE49-F238E27FC236}">
                <a16:creationId xmlns:a16="http://schemas.microsoft.com/office/drawing/2014/main" id="{3DDCA715-52B5-B3E5-2419-DE957DF8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84" y="3970780"/>
            <a:ext cx="1369926" cy="4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-Sciences Po Toulouse">
            <a:extLst>
              <a:ext uri="{FF2B5EF4-FFF2-40B4-BE49-F238E27FC236}">
                <a16:creationId xmlns:a16="http://schemas.microsoft.com/office/drawing/2014/main" id="{E9074754-0014-131F-802A-F4731EB3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7" y="4038069"/>
            <a:ext cx="1240960" cy="3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SAE-SUPAERO">
            <a:extLst>
              <a:ext uri="{FF2B5EF4-FFF2-40B4-BE49-F238E27FC236}">
                <a16:creationId xmlns:a16="http://schemas.microsoft.com/office/drawing/2014/main" id="{E0D06DA0-5CCB-354D-6D61-A3C1CF27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75" y="2743059"/>
            <a:ext cx="1136446" cy="6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INSERM">
            <a:extLst>
              <a:ext uri="{FF2B5EF4-FFF2-40B4-BE49-F238E27FC236}">
                <a16:creationId xmlns:a16="http://schemas.microsoft.com/office/drawing/2014/main" id="{37C24661-DAC6-65C0-A521-2285881F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10" y="3359028"/>
            <a:ext cx="1497257" cy="6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6360EDD-C06C-846F-FF8F-8B76108E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57" y="5421365"/>
            <a:ext cx="1260496" cy="2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A08813A-6478-11A2-2F3A-66742BEA7EC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5" y="4223095"/>
            <a:ext cx="1121229" cy="422354"/>
          </a:xfrm>
          <a:prstGeom prst="rect">
            <a:avLst/>
          </a:prstGeom>
          <a:noFill/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1857F8B-9CCD-A31B-B3E1-8CD54AD21F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686" y="5106444"/>
            <a:ext cx="415316" cy="415316"/>
          </a:xfrm>
          <a:prstGeom prst="rect">
            <a:avLst/>
          </a:prstGeom>
          <a:noFill/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C6959F0B-6F76-081E-6079-CC62236E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29" y="5075638"/>
            <a:ext cx="1279801" cy="3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4D307D26-F808-0BDC-7788-034B0BF0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55" y="3518882"/>
            <a:ext cx="1422841" cy="3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3C1BD530-8333-7060-2668-BD2B7A51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43" y="1681476"/>
            <a:ext cx="891812" cy="8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B04C58A-DF46-FBA9-2D49-54E4AFB4427B}"/>
              </a:ext>
            </a:extLst>
          </p:cNvPr>
          <p:cNvCxnSpPr>
            <a:cxnSpLocks/>
          </p:cNvCxnSpPr>
          <p:nvPr/>
        </p:nvCxnSpPr>
        <p:spPr>
          <a:xfrm flipV="1">
            <a:off x="7228146" y="514057"/>
            <a:ext cx="2567009" cy="436176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4F8D2432-1210-C6F5-2DC1-A7339D46DB7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48" y="3109868"/>
            <a:ext cx="1383175" cy="522183"/>
          </a:xfrm>
          <a:prstGeom prst="rect">
            <a:avLst/>
          </a:prstGeom>
          <a:noFill/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AE972B7-7B0A-212C-8271-6CA36E32A0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00495" y="4547884"/>
            <a:ext cx="1222728" cy="381203"/>
          </a:xfrm>
          <a:prstGeom prst="rect">
            <a:avLst/>
          </a:prstGeom>
        </p:spPr>
      </p:pic>
      <p:pic>
        <p:nvPicPr>
          <p:cNvPr id="1082" name="Picture 58" descr="Accueil">
            <a:extLst>
              <a:ext uri="{FF2B5EF4-FFF2-40B4-BE49-F238E27FC236}">
                <a16:creationId xmlns:a16="http://schemas.microsoft.com/office/drawing/2014/main" id="{392F73FE-EF44-403C-0017-F9DAA91B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49" y="2773662"/>
            <a:ext cx="1194810" cy="3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CFD807B-DE75-7E12-315C-EF32972F27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52" y="3192757"/>
            <a:ext cx="1235290" cy="436469"/>
          </a:xfrm>
          <a:prstGeom prst="rect">
            <a:avLst/>
          </a:prstGeom>
          <a:noFill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A6F97CB-19B9-60AE-0845-1DA3128C23EA}"/>
              </a:ext>
            </a:extLst>
          </p:cNvPr>
          <p:cNvSpPr/>
          <p:nvPr/>
        </p:nvSpPr>
        <p:spPr>
          <a:xfrm>
            <a:off x="2841318" y="376340"/>
            <a:ext cx="6147655" cy="30322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r-FR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Universities</a:t>
            </a:r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fr-FR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chools</a:t>
            </a:r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fr-FR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esearch</a:t>
            </a:r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institutions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4C1B5D-55EA-00B0-FA55-C2CAF76A4FBB}"/>
              </a:ext>
            </a:extLst>
          </p:cNvPr>
          <p:cNvSpPr/>
          <p:nvPr/>
        </p:nvSpPr>
        <p:spPr>
          <a:xfrm rot="16641307">
            <a:off x="344744" y="3720973"/>
            <a:ext cx="3498732" cy="15704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Firms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socioeconomic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8C2412-35D8-E280-7D26-59909C94D0FF}"/>
              </a:ext>
            </a:extLst>
          </p:cNvPr>
          <p:cNvSpPr/>
          <p:nvPr/>
        </p:nvSpPr>
        <p:spPr>
          <a:xfrm rot="5032157">
            <a:off x="6792722" y="3467332"/>
            <a:ext cx="5591661" cy="22256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08131"/>
              </a:avLst>
            </a:prstTxWarp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authorities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Associations,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NGOs</a:t>
            </a:r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092" name="Picture 68">
            <a:extLst>
              <a:ext uri="{FF2B5EF4-FFF2-40B4-BE49-F238E27FC236}">
                <a16:creationId xmlns:a16="http://schemas.microsoft.com/office/drawing/2014/main" id="{2AAE451D-D8C1-864E-3A1D-C6CEF47A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58" y="3671956"/>
            <a:ext cx="556489" cy="9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369C4F-AD26-6F0C-CD0F-9C01ADEF6EF5}"/>
              </a:ext>
            </a:extLst>
          </p:cNvPr>
          <p:cNvSpPr/>
          <p:nvPr/>
        </p:nvSpPr>
        <p:spPr>
          <a:xfrm>
            <a:off x="10229903" y="1170979"/>
            <a:ext cx="251600" cy="261611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D45A2-C45A-7B50-FC0E-358ECA854418}"/>
              </a:ext>
            </a:extLst>
          </p:cNvPr>
          <p:cNvSpPr/>
          <p:nvPr/>
        </p:nvSpPr>
        <p:spPr>
          <a:xfrm>
            <a:off x="10233833" y="1520736"/>
            <a:ext cx="253988" cy="265152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25097B-B24A-BE66-B81F-7B94AFFA27EA}"/>
              </a:ext>
            </a:extLst>
          </p:cNvPr>
          <p:cNvSpPr txBox="1"/>
          <p:nvPr/>
        </p:nvSpPr>
        <p:spPr>
          <a:xfrm>
            <a:off x="10489075" y="1164618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Stakeholders</a:t>
            </a:r>
            <a:endParaRPr lang="en-US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918610-E861-4FEE-E07E-713DC311AFCF}"/>
              </a:ext>
            </a:extLst>
          </p:cNvPr>
          <p:cNvSpPr txBox="1"/>
          <p:nvPr/>
        </p:nvSpPr>
        <p:spPr>
          <a:xfrm>
            <a:off x="10534931" y="1525812"/>
            <a:ext cx="700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Partners</a:t>
            </a:r>
            <a:endParaRPr lang="en-US" sz="1100" dirty="0"/>
          </a:p>
        </p:txBody>
      </p:sp>
      <p:pic>
        <p:nvPicPr>
          <p:cNvPr id="15" name="Picture 4" descr="Agri Sud-Ouest Innovation - Agri Sud-Ouest Innovation">
            <a:extLst>
              <a:ext uri="{FF2B5EF4-FFF2-40B4-BE49-F238E27FC236}">
                <a16:creationId xmlns:a16="http://schemas.microsoft.com/office/drawing/2014/main" id="{135A4215-BB39-995E-5511-203E2258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04" y="2365850"/>
            <a:ext cx="1125683" cy="6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EAF740E-E42D-DC01-7AF6-28A39B98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68" y="3368609"/>
            <a:ext cx="579752" cy="4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DC6FF-2CDC-EBEB-7B5B-79C84449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89" y="919795"/>
            <a:ext cx="839353" cy="8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pload.wikimedia.org/wikipedia/commons/4/45/Logo_B...">
            <a:extLst>
              <a:ext uri="{FF2B5EF4-FFF2-40B4-BE49-F238E27FC236}">
                <a16:creationId xmlns:a16="http://schemas.microsoft.com/office/drawing/2014/main" id="{D3C7EB8C-91DB-C2A4-ECEB-07F4AF59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07" y="5996403"/>
            <a:ext cx="417518" cy="4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C57F311-527F-3461-3FFF-E90F9551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36" y="2183491"/>
            <a:ext cx="515163" cy="4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1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CFC2F1B-D567-E3C5-8002-792D07B43DF7}"/>
              </a:ext>
            </a:extLst>
          </p:cNvPr>
          <p:cNvSpPr txBox="1"/>
          <p:nvPr/>
        </p:nvSpPr>
        <p:spPr>
          <a:xfrm>
            <a:off x="556182" y="505122"/>
            <a:ext cx="1123675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400" dirty="0">
                <a:latin typeface="Abadi Extra Light" panose="020B0204020104020204" pitchFamily="34" charset="0"/>
                <a:ea typeface="+mj-ea"/>
                <a:cs typeface="+mj-cs"/>
              </a:rPr>
              <a:t>4 grandes questions scientifiques</a:t>
            </a:r>
          </a:p>
          <a:p>
            <a:pPr algn="l"/>
            <a:endParaRPr lang="fr-FR" dirty="0">
              <a:latin typeface="Abadi Extra Light" panose="020B0204020104020204" pitchFamily="34" charset="0"/>
            </a:endParaRPr>
          </a:p>
          <a:p>
            <a:pPr algn="l"/>
            <a:r>
              <a:rPr lang="fr-FR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Comment le changement climatique affecte-t-il les différents aspects des systèmes sociaux,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 notamment les structures productives, les institutions politiques, la santé (one </a:t>
            </a:r>
            <a:r>
              <a:rPr lang="fr-FR" sz="2400" b="0" i="0" u="none" strike="noStrike" baseline="0" dirty="0" err="1">
                <a:latin typeface="Abadi Extra Light" panose="020B0204020104020204" pitchFamily="34" charset="0"/>
              </a:rPr>
              <a:t>health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), les migrations, les inégalités et les équilibres territoriaux ?</a:t>
            </a:r>
          </a:p>
          <a:p>
            <a:pPr algn="l"/>
            <a:endParaRPr lang="fr-FR" sz="2400" dirty="0">
              <a:latin typeface="Abadi Extra Light" panose="020B0204020104020204" pitchFamily="34" charset="0"/>
            </a:endParaRPr>
          </a:p>
          <a:p>
            <a:pPr algn="l"/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Quelles sont les </a:t>
            </a:r>
            <a:r>
              <a:rPr lang="fr-FR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stratégies d'adaptation 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à mettre en œuvre par les individus, les organisations et les gouvernements ?</a:t>
            </a:r>
          </a:p>
          <a:p>
            <a:pPr algn="l"/>
            <a:endParaRPr lang="fr-FR" sz="2400" dirty="0">
              <a:latin typeface="Abadi Extra Light" panose="020B0204020104020204" pitchFamily="34" charset="0"/>
            </a:endParaRPr>
          </a:p>
          <a:p>
            <a:pPr algn="l"/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Comment les </a:t>
            </a:r>
            <a:r>
              <a:rPr lang="fr-FR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perceptions, les croyances et les valeurs des sociétés 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influencent-elles les réponses au changement climatique et les efforts pour en atténuer les effets, et comment peuvent-elles servir de leviers pour les politiques de transition ? </a:t>
            </a:r>
          </a:p>
          <a:p>
            <a:pPr algn="l"/>
            <a:endParaRPr lang="fr-FR" sz="2400" b="0" i="0" u="none" strike="noStrike" baseline="0" dirty="0">
              <a:latin typeface="Abadi Extra Light" panose="020B0204020104020204" pitchFamily="34" charset="0"/>
            </a:endParaRPr>
          </a:p>
          <a:p>
            <a:pPr algn="l"/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Comment construire et mettre en œuvre une </a:t>
            </a:r>
            <a:r>
              <a:rPr lang="fr-FR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gouvernance efficace et acceptée 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du climat qui intègre des objectifs d'équité et de justice ?</a:t>
            </a:r>
            <a:endParaRPr lang="en-US" sz="2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8B4CE-1FD4-BFAD-DFCC-E60349BC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5" y="0"/>
            <a:ext cx="10515600" cy="1325563"/>
          </a:xfrm>
        </p:spPr>
        <p:txBody>
          <a:bodyPr/>
          <a:lstStyle/>
          <a:p>
            <a:r>
              <a:rPr lang="fr-FR" dirty="0">
                <a:latin typeface="Abadi Extra Light" panose="020B0204020104020204" pitchFamily="34" charset="0"/>
              </a:rPr>
              <a:t>Les piliers thématiques de CLIMACT</a:t>
            </a:r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72964-7454-B9C4-08DF-FB6A0DA9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45" y="1137920"/>
            <a:ext cx="11499654" cy="554715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Pilier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Abadi Extra Light" panose="020B0204020104020204" pitchFamily="34" charset="0"/>
              </a:rPr>
              <a:t> 1 « Leviers et </a:t>
            </a:r>
            <a:r>
              <a:rPr lang="fr-FR" sz="2400" b="0" i="0" u="none" strike="noStrike" baseline="0" dirty="0">
                <a:solidFill>
                  <a:srgbClr val="0000FF"/>
                </a:solidFill>
                <a:latin typeface="Abadi Extra Light" panose="020B0204020104020204" pitchFamily="34" charset="0"/>
              </a:rPr>
              <a:t>freins au développement de modèles de production soutenables » </a:t>
            </a:r>
          </a:p>
          <a:p>
            <a:pPr marL="0" indent="0" algn="l">
              <a:buNone/>
            </a:pPr>
            <a:r>
              <a:rPr lang="fr-FR" sz="2400" dirty="0">
                <a:latin typeface="Abadi Extra Light" panose="020B0204020104020204" pitchFamily="34" charset="0"/>
              </a:rPr>
              <a:t>T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ransformation des structures productives face au changement climatique – régulation de marchés, modèles d’affaires et stratégies d’innovations de produits et de services (énergies et agricultur</a:t>
            </a:r>
            <a:r>
              <a:rPr lang="fr-FR" sz="2400" dirty="0">
                <a:latin typeface="Abadi Extra Light" panose="020B0204020104020204" pitchFamily="34" charset="0"/>
              </a:rPr>
              <a:t>e durable, biodiversité, écosystèmes et chaînes de valeur vertes </a:t>
            </a:r>
            <a:r>
              <a:rPr lang="fr-FR" sz="2400" b="0" i="0" u="none" strike="noStrike" baseline="0" dirty="0">
                <a:latin typeface="Abadi Extra Light" panose="020B0204020104020204" pitchFamily="34" charset="0"/>
              </a:rPr>
              <a:t>) </a:t>
            </a:r>
            <a:endParaRPr lang="fr-FR" sz="2400" b="0" i="0" u="none" strike="noStrike" baseline="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0" indent="0" algn="l">
              <a:buNone/>
            </a:pPr>
            <a:endParaRPr lang="fr-FR" sz="1600" b="0" i="0" u="none" strike="noStrike" baseline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marL="0" indent="0" algn="l">
              <a:buNone/>
            </a:pPr>
            <a:r>
              <a:rPr lang="fr-FR" sz="2400" b="0" i="0" u="none" strike="noStrike" baseline="0" dirty="0">
                <a:solidFill>
                  <a:srgbClr val="0000FF"/>
                </a:solidFill>
                <a:latin typeface="Abadi Extra Light" panose="020B0204020104020204" pitchFamily="34" charset="0"/>
              </a:rPr>
              <a:t>Pilier 2 « Évolutions des pratiques de consommation, acceptabilité sociale, santé et inégalités socio-économiques » </a:t>
            </a:r>
          </a:p>
          <a:p>
            <a:pPr marL="0" indent="0" algn="l">
              <a:buNone/>
            </a:pPr>
            <a:r>
              <a:rPr lang="fr-FR" sz="2400" dirty="0">
                <a:solidFill>
                  <a:srgbClr val="000000"/>
                </a:solidFill>
                <a:latin typeface="Abadi Extra Light" panose="020B0204020104020204" pitchFamily="34" charset="0"/>
              </a:rPr>
              <a:t>O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</a:rPr>
              <a:t>bstacles du passage à une consommation soutenable (normes sociales et juridiques, contraintes financières, évolution des comportements, biais cognitifs, influence de la publicité) et des leviers à activer, à différentes échelles (outils juridiques, économiques, </a:t>
            </a:r>
            <a:r>
              <a:rPr lang="fr-FR" sz="2400" b="0" i="0" u="none" strike="noStrike" baseline="0" dirty="0" err="1">
                <a:solidFill>
                  <a:srgbClr val="000000"/>
                </a:solidFill>
                <a:latin typeface="Abadi Extra Light" panose="020B0204020104020204" pitchFamily="34" charset="0"/>
              </a:rPr>
              <a:t>nudges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</a:rPr>
              <a:t> et incitations douces, narratifs, co-développement). </a:t>
            </a:r>
          </a:p>
          <a:p>
            <a:pPr marL="0" indent="0" algn="l">
              <a:buNone/>
            </a:pPr>
            <a:endParaRPr lang="fr-FR" sz="14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 marL="0" indent="0" algn="l">
              <a:buNone/>
            </a:pPr>
            <a:r>
              <a:rPr lang="fr-FR" sz="2400" b="0" i="0" u="none" strike="noStrike" baseline="0" dirty="0">
                <a:solidFill>
                  <a:srgbClr val="0000FF"/>
                </a:solidFill>
                <a:latin typeface="Abadi Extra Light" panose="020B0204020104020204" pitchFamily="34" charset="0"/>
              </a:rPr>
              <a:t>Pilier 3  « Modèles de gouvernance efficaces et acceptés en contexte d’incertitude »</a:t>
            </a:r>
          </a:p>
          <a:p>
            <a:pPr marL="0" indent="0" algn="l">
              <a:buNone/>
            </a:pPr>
            <a:r>
              <a:rPr lang="fr-FR" sz="2400" dirty="0">
                <a:solidFill>
                  <a:srgbClr val="000000"/>
                </a:solidFill>
                <a:latin typeface="Abadi Extra Light" panose="020B0204020104020204" pitchFamily="34" charset="0"/>
              </a:rPr>
              <a:t>Comment les spécificités des risques climatiques, les irréversibilités et le temps long façonnent les décisions individuelles et collectives, et les politiques publiques. </a:t>
            </a:r>
            <a:r>
              <a:rPr lang="en-US" sz="2400" dirty="0" err="1">
                <a:solidFill>
                  <a:srgbClr val="000000"/>
                </a:solidFill>
                <a:latin typeface="Abadi Extra Light" panose="020B0204020104020204" pitchFamily="34" charset="0"/>
              </a:rPr>
              <a:t>Formes</a:t>
            </a:r>
            <a:r>
              <a:rPr lang="en-US" sz="2400" dirty="0">
                <a:solidFill>
                  <a:srgbClr val="000000"/>
                </a:solidFill>
                <a:latin typeface="Abadi Extra Light" panose="020B0204020104020204" pitchFamily="34" charset="0"/>
              </a:rPr>
              <a:t> de </a:t>
            </a:r>
            <a:r>
              <a:rPr lang="fr-FR" sz="2400" dirty="0">
                <a:solidFill>
                  <a:srgbClr val="000000"/>
                </a:solidFill>
                <a:latin typeface="Abadi Extra Light" panose="020B0204020104020204" pitchFamily="34" charset="0"/>
              </a:rPr>
              <a:t>gouvernance publiques et privées, investissements responsables et politiques de RSE. </a:t>
            </a:r>
          </a:p>
        </p:txBody>
      </p:sp>
    </p:spTree>
    <p:extLst>
      <p:ext uri="{BB962C8B-B14F-4D97-AF65-F5344CB8AC3E}">
        <p14:creationId xmlns:p14="http://schemas.microsoft.com/office/powerpoint/2010/main" val="133705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55A8318-21AB-42D6-954D-510D6F3C537F}"/>
              </a:ext>
            </a:extLst>
          </p:cNvPr>
          <p:cNvSpPr txBox="1">
            <a:spLocks/>
          </p:cNvSpPr>
          <p:nvPr/>
        </p:nvSpPr>
        <p:spPr>
          <a:xfrm>
            <a:off x="10244667" y="6442862"/>
            <a:ext cx="2175933" cy="296333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/>
            <a:r>
              <a:rPr lang="fr-FR" sz="1467" dirty="0">
                <a:solidFill>
                  <a:srgbClr val="191B0E"/>
                </a:solidFill>
                <a:latin typeface="Calibri" panose="020F0502020204030204"/>
              </a:rPr>
              <a:t>Jeudi 13 février 2025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F69416-A912-4B98-BB51-74F4F142C766}"/>
              </a:ext>
            </a:extLst>
          </p:cNvPr>
          <p:cNvSpPr txBox="1"/>
          <p:nvPr/>
        </p:nvSpPr>
        <p:spPr>
          <a:xfrm>
            <a:off x="1210734" y="1219200"/>
            <a:ext cx="9643533" cy="411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/>
            <a:endParaRPr lang="fr-FR" sz="2133" b="1" dirty="0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0F64CC-8D18-42D5-870B-93FCAD61B681}"/>
              </a:ext>
            </a:extLst>
          </p:cNvPr>
          <p:cNvSpPr txBox="1"/>
          <p:nvPr/>
        </p:nvSpPr>
        <p:spPr>
          <a:xfrm>
            <a:off x="1274234" y="1219200"/>
            <a:ext cx="9643533" cy="4114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89"/>
            <a:r>
              <a:rPr lang="fr-FR" sz="3733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numérique</a:t>
            </a:r>
          </a:p>
          <a:p>
            <a:pPr defTabSz="457189"/>
            <a:endParaRPr lang="fr-FR" sz="1467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12E9B5-2FF7-4841-846A-F08804FC62C3}"/>
              </a:ext>
            </a:extLst>
          </p:cNvPr>
          <p:cNvSpPr txBox="1"/>
          <p:nvPr/>
        </p:nvSpPr>
        <p:spPr>
          <a:xfrm>
            <a:off x="-177800" y="6239662"/>
            <a:ext cx="7696200" cy="7027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189"/>
            <a:r>
              <a:rPr lang="fr-FR" sz="1600" b="1" dirty="0">
                <a:solidFill>
                  <a:srgbClr val="191B0E"/>
                </a:solidFill>
                <a:latin typeface="Calibri" panose="020F0502020204030204"/>
              </a:rPr>
              <a:t>L'Université Toulouse Capitole face aux défis des transitions écologique et numérique</a:t>
            </a:r>
            <a:endParaRPr lang="fr-FR" sz="1400" b="1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96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̀meUTC2023">
  <a:themeElements>
    <a:clrScheme name="UTC">
      <a:dk1>
        <a:srgbClr val="DB0814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̀meUTC2023">
  <a:themeElements>
    <a:clrScheme name="UTC">
      <a:dk1>
        <a:srgbClr val="DB0814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 algn="ctr">
          <a:defRPr sz="1600" b="1" dirty="0">
            <a:solidFill>
              <a:srgbClr val="E46C0A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oint_UTC_2023" id="{1E1AAFA6-CEE0-D948-A146-99CBB9C272C2}" vid="{1375AA85-EC08-B247-9AC5-64BF4757D7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792</Words>
  <Application>Microsoft Office PowerPoint</Application>
  <PresentationFormat>Grand écran</PresentationFormat>
  <Paragraphs>77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Abadi Extra Light</vt:lpstr>
      <vt:lpstr>Aptos</vt:lpstr>
      <vt:lpstr>Aptos Display</vt:lpstr>
      <vt:lpstr>Arial</vt:lpstr>
      <vt:lpstr>Calibri</vt:lpstr>
      <vt:lpstr>Franklin Gothic Book</vt:lpstr>
      <vt:lpstr>Libre Franklin</vt:lpstr>
      <vt:lpstr>Noto Sans Symbols</vt:lpstr>
      <vt:lpstr>Police système Courant</vt:lpstr>
      <vt:lpstr>Verdana</vt:lpstr>
      <vt:lpstr>Wingdings</vt:lpstr>
      <vt:lpstr>Thème Office</vt:lpstr>
      <vt:lpstr>ThèmeUTC2023</vt:lpstr>
      <vt:lpstr>1_ThèmeUTC2023</vt:lpstr>
      <vt:lpstr>CLIMACT Sustainable society in a context of climate change</vt:lpstr>
      <vt:lpstr>Présentation PowerPoint</vt:lpstr>
      <vt:lpstr>Présentation PowerPoint</vt:lpstr>
      <vt:lpstr>EPE UT Capitole : Un grand potentiel scientifique sur le sujet du climat et de l’environnement</vt:lpstr>
      <vt:lpstr>Présentation PowerPoint</vt:lpstr>
      <vt:lpstr>Présentation PowerPoint</vt:lpstr>
      <vt:lpstr>Présentation PowerPoint</vt:lpstr>
      <vt:lpstr>Les piliers thématiques de CLIMACT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CLIMACT Sustainable society in a context of climate change</dc:title>
  <dc:creator>Nicola MIRC</dc:creator>
  <cp:lastModifiedBy>Nicola MIRC</cp:lastModifiedBy>
  <cp:revision>8</cp:revision>
  <dcterms:created xsi:type="dcterms:W3CDTF">2025-02-13T09:20:53Z</dcterms:created>
  <dcterms:modified xsi:type="dcterms:W3CDTF">2025-02-14T08:25:46Z</dcterms:modified>
</cp:coreProperties>
</file>