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 id="2147483693" r:id="rId2"/>
    <p:sldMasterId id="2147483703" r:id="rId3"/>
    <p:sldMasterId id="2147483715" r:id="rId4"/>
  </p:sldMasterIdLst>
  <p:notesMasterIdLst>
    <p:notesMasterId r:id="rId63"/>
  </p:notesMasterIdLst>
  <p:sldIdLst>
    <p:sldId id="257" r:id="rId5"/>
    <p:sldId id="260" r:id="rId6"/>
    <p:sldId id="258" r:id="rId7"/>
    <p:sldId id="259" r:id="rId8"/>
    <p:sldId id="261" r:id="rId9"/>
    <p:sldId id="262" r:id="rId10"/>
    <p:sldId id="263" r:id="rId11"/>
    <p:sldId id="264" r:id="rId12"/>
    <p:sldId id="306" r:id="rId13"/>
    <p:sldId id="298" r:id="rId14"/>
    <p:sldId id="299" r:id="rId15"/>
    <p:sldId id="300" r:id="rId16"/>
    <p:sldId id="301" r:id="rId17"/>
    <p:sldId id="302" r:id="rId18"/>
    <p:sldId id="303" r:id="rId19"/>
    <p:sldId id="304" r:id="rId20"/>
    <p:sldId id="305" r:id="rId21"/>
    <p:sldId id="282" r:id="rId22"/>
    <p:sldId id="283" r:id="rId23"/>
    <p:sldId id="284" r:id="rId24"/>
    <p:sldId id="285" r:id="rId25"/>
    <p:sldId id="273" r:id="rId26"/>
    <p:sldId id="308" r:id="rId27"/>
    <p:sldId id="309" r:id="rId28"/>
    <p:sldId id="310" r:id="rId29"/>
    <p:sldId id="311" r:id="rId30"/>
    <p:sldId id="312" r:id="rId31"/>
    <p:sldId id="267" r:id="rId32"/>
    <p:sldId id="268" r:id="rId33"/>
    <p:sldId id="269" r:id="rId34"/>
    <p:sldId id="270" r:id="rId35"/>
    <p:sldId id="271" r:id="rId36"/>
    <p:sldId id="272" r:id="rId37"/>
    <p:sldId id="380" r:id="rId38"/>
    <p:sldId id="381" r:id="rId39"/>
    <p:sldId id="382" r:id="rId40"/>
    <p:sldId id="383" r:id="rId41"/>
    <p:sldId id="384" r:id="rId42"/>
    <p:sldId id="385" r:id="rId43"/>
    <p:sldId id="356" r:id="rId44"/>
    <p:sldId id="256" r:id="rId45"/>
    <p:sldId id="365" r:id="rId46"/>
    <p:sldId id="370" r:id="rId47"/>
    <p:sldId id="359" r:id="rId48"/>
    <p:sldId id="371" r:id="rId49"/>
    <p:sldId id="372" r:id="rId50"/>
    <p:sldId id="369" r:id="rId51"/>
    <p:sldId id="357" r:id="rId52"/>
    <p:sldId id="377" r:id="rId53"/>
    <p:sldId id="358" r:id="rId54"/>
    <p:sldId id="378" r:id="rId55"/>
    <p:sldId id="379" r:id="rId56"/>
    <p:sldId id="373" r:id="rId57"/>
    <p:sldId id="374" r:id="rId58"/>
    <p:sldId id="375" r:id="rId59"/>
    <p:sldId id="376" r:id="rId60"/>
    <p:sldId id="276" r:id="rId61"/>
    <p:sldId id="277" r:id="rId62"/>
  </p:sldIdLst>
  <p:sldSz cx="9144000" cy="5143500" type="screen16x9"/>
  <p:notesSz cx="6858000" cy="9144000"/>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0814"/>
    <a:srgbClr val="CD042E"/>
    <a:srgbClr val="E2AD78"/>
    <a:srgbClr val="D47E8C"/>
    <a:srgbClr val="C95B6D"/>
    <a:srgbClr val="D64242"/>
    <a:srgbClr val="D13B56"/>
    <a:srgbClr val="920000"/>
    <a:srgbClr val="55983A"/>
    <a:srgbClr val="896F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405" autoAdjust="0"/>
  </p:normalViewPr>
  <p:slideViewPr>
    <p:cSldViewPr snapToGrid="0">
      <p:cViewPr varScale="1">
        <p:scale>
          <a:sx n="150" d="100"/>
          <a:sy n="150" d="100"/>
        </p:scale>
        <p:origin x="45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2E50C-DBD1-4A61-B40F-E0BFE4CDFA2E}" type="datetimeFigureOut">
              <a:rPr lang="fr-FR" smtClean="0"/>
              <a:t>27/05/2024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9425A6-5353-44E0-8AE8-CE386C6BAD74}" type="slidenum">
              <a:rPr lang="fr-FR" smtClean="0"/>
              <a:t>‹N°›</a:t>
            </a:fld>
            <a:endParaRPr lang="fr-FR"/>
          </a:p>
        </p:txBody>
      </p:sp>
    </p:spTree>
    <p:extLst>
      <p:ext uri="{BB962C8B-B14F-4D97-AF65-F5344CB8AC3E}">
        <p14:creationId xmlns:p14="http://schemas.microsoft.com/office/powerpoint/2010/main" val="122562629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36346" y="1341340"/>
            <a:ext cx="6270922" cy="1573670"/>
          </a:xfrm>
        </p:spPr>
        <p:txBody>
          <a:bodyPr anchor="b">
            <a:noAutofit/>
          </a:bodyPr>
          <a:lstStyle>
            <a:lvl1pPr algn="ctr">
              <a:defRPr sz="5400" cap="all" baseline="0">
                <a:solidFill>
                  <a:schemeClr val="tx2"/>
                </a:solidFill>
              </a:defRPr>
            </a:lvl1pPr>
          </a:lstStyle>
          <a:p>
            <a:r>
              <a:rPr lang="fr-FR" dirty="0"/>
              <a:t>Modifiez le texte du titre</a:t>
            </a:r>
            <a:endParaRPr lang="en-US" dirty="0"/>
          </a:p>
        </p:txBody>
      </p:sp>
      <p:sp>
        <p:nvSpPr>
          <p:cNvPr id="3" name="Subtitle 2"/>
          <p:cNvSpPr>
            <a:spLocks noGrp="1"/>
          </p:cNvSpPr>
          <p:nvPr>
            <p:ph type="subTitle" idx="1" hasCustomPrompt="1"/>
          </p:nvPr>
        </p:nvSpPr>
        <p:spPr>
          <a:xfrm>
            <a:off x="2009930" y="2967210"/>
            <a:ext cx="5123755" cy="814678"/>
          </a:xfrm>
          <a:prstGeom prst="rect">
            <a:avLst/>
          </a:prstGeom>
        </p:spPr>
        <p:txBody>
          <a:bodyPr>
            <a:normAutofit/>
          </a:bodyPr>
          <a:lstStyle>
            <a:lvl1pPr marL="0" indent="0" algn="ctr">
              <a:lnSpc>
                <a:spcPct val="112000"/>
              </a:lnSpc>
              <a:spcBef>
                <a:spcPts val="0"/>
              </a:spcBef>
              <a:spcAft>
                <a:spcPts val="0"/>
              </a:spcAft>
              <a:buNone/>
              <a:defRPr sz="17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Modifier le texte des sous-titres</a:t>
            </a:r>
            <a:endParaRPr lang="en-US" dirty="0"/>
          </a:p>
        </p:txBody>
      </p:sp>
      <p:sp>
        <p:nvSpPr>
          <p:cNvPr id="4" name="Date Placeholder 3"/>
          <p:cNvSpPr>
            <a:spLocks noGrp="1"/>
          </p:cNvSpPr>
          <p:nvPr>
            <p:ph type="dt" sz="half" idx="10"/>
          </p:nvPr>
        </p:nvSpPr>
        <p:spPr>
          <a:xfrm>
            <a:off x="564644" y="4840039"/>
            <a:ext cx="1205958" cy="303461"/>
          </a:xfrm>
        </p:spPr>
        <p:txBody>
          <a:bodyPr/>
          <a:lstStyle>
            <a:lvl1pPr>
              <a:defRPr baseline="0">
                <a:solidFill>
                  <a:schemeClr val="tx2"/>
                </a:solidFill>
              </a:defRPr>
            </a:lvl1pPr>
          </a:lstStyle>
          <a:p>
            <a:fld id="{87DE6118-2437-4B30-8E3C-4D2BE6020583}" type="datetimeFigureOut">
              <a:rPr lang="en-US" smtClean="0"/>
              <a:pPr/>
              <a:t>5/27/2024</a:t>
            </a:fld>
            <a:endParaRPr lang="en-US" dirty="0"/>
          </a:p>
        </p:txBody>
      </p:sp>
      <p:sp>
        <p:nvSpPr>
          <p:cNvPr id="5" name="Footer Placeholder 4"/>
          <p:cNvSpPr>
            <a:spLocks noGrp="1"/>
          </p:cNvSpPr>
          <p:nvPr>
            <p:ph type="ftr" sz="quarter" idx="11"/>
          </p:nvPr>
        </p:nvSpPr>
        <p:spPr>
          <a:xfrm>
            <a:off x="1938041" y="4840039"/>
            <a:ext cx="5267533" cy="303461"/>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4840039"/>
            <a:ext cx="1197219" cy="303461"/>
          </a:xfrm>
        </p:spPr>
        <p:txBody>
          <a:bodyPr/>
          <a:lstStyle>
            <a:lvl1pPr>
              <a:defRPr baseline="0">
                <a:solidFill>
                  <a:schemeClr val="tx2"/>
                </a:solidFill>
              </a:defRPr>
            </a:lvl1pPr>
          </a:lstStyle>
          <a:p>
            <a:fld id="{69E57DC2-970A-4B3E-BB1C-7A09969E49DF}" type="slidenum">
              <a:rPr lang="en-US" smtClean="0"/>
              <a:pPr/>
              <a:t>‹N°›</a:t>
            </a:fld>
            <a:endParaRPr lang="en-US" dirty="0"/>
          </a:p>
        </p:txBody>
      </p:sp>
      <p:grpSp>
        <p:nvGrpSpPr>
          <p:cNvPr id="7" name="Group 6"/>
          <p:cNvGrpSpPr/>
          <p:nvPr/>
        </p:nvGrpSpPr>
        <p:grpSpPr>
          <a:xfrm>
            <a:off x="564644" y="558352"/>
            <a:ext cx="8005588" cy="4012253"/>
            <a:chOff x="752858" y="744469"/>
            <a:chExt cx="10674117" cy="5349671"/>
          </a:xfrm>
        </p:grpSpPr>
        <p:sp>
          <p:nvSpPr>
            <p:cNvPr id="11" name="Freeform 6"/>
            <p:cNvSpPr/>
            <p:nvPr/>
          </p:nvSpPr>
          <p:spPr bwMode="auto">
            <a:xfrm>
              <a:off x="8151962" y="2032000"/>
              <a:ext cx="3275013" cy="4062140"/>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DC0814"/>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DC0814"/>
            </a:solidFill>
            <a:ln w="0">
              <a:noFill/>
              <a:prstDash val="solid"/>
              <a:round/>
              <a:headEnd/>
              <a:tailEnd/>
            </a:ln>
          </p:spPr>
        </p:sp>
      </p:grpSp>
      <p:pic>
        <p:nvPicPr>
          <p:cNvPr id="10" name="Image 9"/>
          <p:cNvPicPr>
            <a:picLocks noChangeAspect="1"/>
          </p:cNvPicPr>
          <p:nvPr/>
        </p:nvPicPr>
        <p:blipFill>
          <a:blip r:embed="rId2"/>
          <a:srcRect/>
          <a:stretch/>
        </p:blipFill>
        <p:spPr>
          <a:xfrm>
            <a:off x="4228907" y="4071409"/>
            <a:ext cx="685800" cy="685800"/>
          </a:xfrm>
          <a:prstGeom prst="rect">
            <a:avLst/>
          </a:prstGeom>
        </p:spPr>
      </p:pic>
      <p:pic>
        <p:nvPicPr>
          <p:cNvPr id="12" name="Espace réservé du contenu 3"/>
          <p:cNvPicPr>
            <a:picLocks noChangeAspect="1"/>
          </p:cNvPicPr>
          <p:nvPr/>
        </p:nvPicPr>
        <p:blipFill>
          <a:blip r:embed="rId3">
            <a:lum bright="70000" contrast="-70000"/>
            <a:alphaModFix amt="50000"/>
            <a:extLst>
              <a:ext uri="{28A0092B-C50C-407E-A947-70E740481C1C}">
                <a14:useLocalDpi xmlns:a14="http://schemas.microsoft.com/office/drawing/2010/main" val="0"/>
              </a:ext>
            </a:extLst>
          </a:blip>
          <a:stretch>
            <a:fillRect/>
          </a:stretch>
        </p:blipFill>
        <p:spPr>
          <a:xfrm rot="810067">
            <a:off x="7727194" y="173686"/>
            <a:ext cx="1272590" cy="1273217"/>
          </a:xfrm>
          <a:prstGeom prst="rect">
            <a:avLst/>
          </a:prstGeom>
        </p:spPr>
      </p:pic>
    </p:spTree>
    <p:extLst>
      <p:ext uri="{BB962C8B-B14F-4D97-AF65-F5344CB8AC3E}">
        <p14:creationId xmlns:p14="http://schemas.microsoft.com/office/powerpoint/2010/main" val="10686296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36346" y="1341340"/>
            <a:ext cx="6270922" cy="1573670"/>
          </a:xfrm>
        </p:spPr>
        <p:txBody>
          <a:bodyPr anchor="b">
            <a:noAutofit/>
          </a:bodyPr>
          <a:lstStyle>
            <a:lvl1pPr algn="ctr">
              <a:defRPr sz="5400" cap="all" baseline="0">
                <a:solidFill>
                  <a:schemeClr val="tx2"/>
                </a:solidFill>
              </a:defRPr>
            </a:lvl1pPr>
          </a:lstStyle>
          <a:p>
            <a:r>
              <a:rPr lang="fr-FR" dirty="0"/>
              <a:t>Modifiez le texte du titre</a:t>
            </a:r>
            <a:endParaRPr lang="en-US" dirty="0"/>
          </a:p>
        </p:txBody>
      </p:sp>
      <p:sp>
        <p:nvSpPr>
          <p:cNvPr id="3" name="Subtitle 2"/>
          <p:cNvSpPr>
            <a:spLocks noGrp="1"/>
          </p:cNvSpPr>
          <p:nvPr>
            <p:ph type="subTitle" idx="1" hasCustomPrompt="1"/>
          </p:nvPr>
        </p:nvSpPr>
        <p:spPr>
          <a:xfrm>
            <a:off x="2009930" y="2967210"/>
            <a:ext cx="5123755" cy="814678"/>
          </a:xfrm>
          <a:prstGeom prst="rect">
            <a:avLst/>
          </a:prstGeom>
        </p:spPr>
        <p:txBody>
          <a:bodyPr>
            <a:normAutofit/>
          </a:bodyPr>
          <a:lstStyle>
            <a:lvl1pPr marL="0" indent="0" algn="ctr">
              <a:lnSpc>
                <a:spcPct val="112000"/>
              </a:lnSpc>
              <a:spcBef>
                <a:spcPts val="0"/>
              </a:spcBef>
              <a:spcAft>
                <a:spcPts val="0"/>
              </a:spcAft>
              <a:buNone/>
              <a:defRPr sz="17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Modifier le texte des sous-titres</a:t>
            </a:r>
            <a:endParaRPr lang="en-US" dirty="0"/>
          </a:p>
        </p:txBody>
      </p:sp>
      <p:sp>
        <p:nvSpPr>
          <p:cNvPr id="4" name="Date Placeholder 3"/>
          <p:cNvSpPr>
            <a:spLocks noGrp="1"/>
          </p:cNvSpPr>
          <p:nvPr>
            <p:ph type="dt" sz="half" idx="10"/>
          </p:nvPr>
        </p:nvSpPr>
        <p:spPr>
          <a:xfrm>
            <a:off x="564644" y="4840039"/>
            <a:ext cx="1205958" cy="303461"/>
          </a:xfrm>
        </p:spPr>
        <p:txBody>
          <a:bodyPr/>
          <a:lstStyle>
            <a:lvl1pPr>
              <a:defRPr baseline="0">
                <a:solidFill>
                  <a:schemeClr val="tx2"/>
                </a:solidFill>
              </a:defRPr>
            </a:lvl1pPr>
          </a:lstStyle>
          <a:p>
            <a:fld id="{87DE6118-2437-4B30-8E3C-4D2BE6020583}" type="datetimeFigureOut">
              <a:rPr lang="en-US" smtClean="0"/>
              <a:pPr/>
              <a:t>5/27/2024</a:t>
            </a:fld>
            <a:endParaRPr lang="en-US" dirty="0"/>
          </a:p>
        </p:txBody>
      </p:sp>
      <p:sp>
        <p:nvSpPr>
          <p:cNvPr id="5" name="Footer Placeholder 4"/>
          <p:cNvSpPr>
            <a:spLocks noGrp="1"/>
          </p:cNvSpPr>
          <p:nvPr>
            <p:ph type="ftr" sz="quarter" idx="11"/>
          </p:nvPr>
        </p:nvSpPr>
        <p:spPr>
          <a:xfrm>
            <a:off x="1938041" y="4840039"/>
            <a:ext cx="5267533" cy="303461"/>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4840039"/>
            <a:ext cx="1197219" cy="303461"/>
          </a:xfrm>
        </p:spPr>
        <p:txBody>
          <a:bodyPr/>
          <a:lstStyle>
            <a:lvl1pPr>
              <a:defRPr baseline="0">
                <a:solidFill>
                  <a:schemeClr val="tx2"/>
                </a:solidFill>
              </a:defRPr>
            </a:lvl1pPr>
          </a:lstStyle>
          <a:p>
            <a:fld id="{69E57DC2-970A-4B3E-BB1C-7A09969E49DF}" type="slidenum">
              <a:rPr lang="en-US" smtClean="0"/>
              <a:pPr/>
              <a:t>‹N°›</a:t>
            </a:fld>
            <a:endParaRPr lang="en-US" dirty="0"/>
          </a:p>
        </p:txBody>
      </p:sp>
      <p:grpSp>
        <p:nvGrpSpPr>
          <p:cNvPr id="7" name="Group 6"/>
          <p:cNvGrpSpPr/>
          <p:nvPr/>
        </p:nvGrpSpPr>
        <p:grpSpPr>
          <a:xfrm>
            <a:off x="564644" y="558352"/>
            <a:ext cx="8005588" cy="4012253"/>
            <a:chOff x="752858" y="744469"/>
            <a:chExt cx="10674117" cy="5349671"/>
          </a:xfrm>
        </p:grpSpPr>
        <p:sp>
          <p:nvSpPr>
            <p:cNvPr id="11" name="Freeform 6"/>
            <p:cNvSpPr/>
            <p:nvPr/>
          </p:nvSpPr>
          <p:spPr bwMode="auto">
            <a:xfrm>
              <a:off x="8151962" y="2032000"/>
              <a:ext cx="3275013" cy="4062140"/>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DC0814"/>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DC0814"/>
            </a:solidFill>
            <a:ln w="0">
              <a:noFill/>
              <a:prstDash val="solid"/>
              <a:round/>
              <a:headEnd/>
              <a:tailEnd/>
            </a:ln>
          </p:spPr>
        </p:sp>
      </p:grpSp>
      <p:pic>
        <p:nvPicPr>
          <p:cNvPr id="10" name="Image 9"/>
          <p:cNvPicPr>
            <a:picLocks noChangeAspect="1"/>
          </p:cNvPicPr>
          <p:nvPr/>
        </p:nvPicPr>
        <p:blipFill>
          <a:blip r:embed="rId2"/>
          <a:srcRect/>
          <a:stretch/>
        </p:blipFill>
        <p:spPr>
          <a:xfrm>
            <a:off x="4228907" y="4071409"/>
            <a:ext cx="685800" cy="685800"/>
          </a:xfrm>
          <a:prstGeom prst="rect">
            <a:avLst/>
          </a:prstGeom>
        </p:spPr>
      </p:pic>
    </p:spTree>
    <p:extLst>
      <p:ext uri="{BB962C8B-B14F-4D97-AF65-F5344CB8AC3E}">
        <p14:creationId xmlns:p14="http://schemas.microsoft.com/office/powerpoint/2010/main" val="101331529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Contenu avec légend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A1C4DC37-D636-FEC9-658F-B938DC6845B3}"/>
              </a:ext>
            </a:extLst>
          </p:cNvPr>
          <p:cNvPicPr>
            <a:picLocks noChangeAspect="1"/>
          </p:cNvPicPr>
          <p:nvPr userDrawn="1"/>
        </p:nvPicPr>
        <p:blipFill>
          <a:blip r:embed="rId2"/>
          <a:srcRect/>
          <a:stretch/>
        </p:blipFill>
        <p:spPr>
          <a:xfrm>
            <a:off x="10189" y="1387743"/>
            <a:ext cx="8151470" cy="3631933"/>
          </a:xfrm>
          <a:prstGeom prst="rect">
            <a:avLst/>
          </a:prstGeom>
        </p:spPr>
      </p:pic>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fld id="{69E57DC2-970A-4B3E-BB1C-7A09969E49DF}" type="slidenum">
              <a:rPr lang="en-US" smtClean="0"/>
              <a:pPr/>
              <a:t>‹N°›</a:t>
            </a:fld>
            <a:endParaRPr lang="en-US" dirty="0"/>
          </a:p>
        </p:txBody>
      </p:sp>
      <p:sp>
        <p:nvSpPr>
          <p:cNvPr id="6" name="Rectangle 5">
            <a:extLst>
              <a:ext uri="{FF2B5EF4-FFF2-40B4-BE49-F238E27FC236}">
                <a16:creationId xmlns:a16="http://schemas.microsoft.com/office/drawing/2014/main" id="{DF445DC1-8F0D-80A0-8A3F-5D5801844BB4}"/>
              </a:ext>
            </a:extLst>
          </p:cNvPr>
          <p:cNvSpPr>
            <a:spLocks noGrp="1" noChangeArrowheads="1"/>
          </p:cNvSpPr>
          <p:nvPr>
            <p:ph type="ctrTitle"/>
          </p:nvPr>
        </p:nvSpPr>
        <p:spPr>
          <a:xfrm>
            <a:off x="2343150" y="141685"/>
            <a:ext cx="5828699" cy="228719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000"/>
            </a:lvl1pPr>
          </a:lstStyle>
          <a:p>
            <a:pPr lvl="0"/>
            <a:r>
              <a:rPr lang="fr-FR" altLang="fr-FR" noProof="0" dirty="0"/>
              <a:t>Modifiez le style du titre</a:t>
            </a:r>
          </a:p>
        </p:txBody>
      </p:sp>
      <p:sp>
        <p:nvSpPr>
          <p:cNvPr id="8" name="Rectangle 6">
            <a:extLst>
              <a:ext uri="{FF2B5EF4-FFF2-40B4-BE49-F238E27FC236}">
                <a16:creationId xmlns:a16="http://schemas.microsoft.com/office/drawing/2014/main" id="{843EF88E-8536-6792-E6CB-4BAA880957E5}"/>
              </a:ext>
            </a:extLst>
          </p:cNvPr>
          <p:cNvSpPr>
            <a:spLocks noGrp="1" noChangeArrowheads="1"/>
          </p:cNvSpPr>
          <p:nvPr>
            <p:ph type="subTitle" idx="1"/>
          </p:nvPr>
        </p:nvSpPr>
        <p:spPr>
          <a:xfrm>
            <a:off x="3217959" y="4079081"/>
            <a:ext cx="4953890" cy="781050"/>
          </a:xfrm>
          <a:prstGeom prst="rect">
            <a:avLst/>
          </a:prstGeo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1500" b="1">
                <a:solidFill>
                  <a:srgbClr val="B2B2B2"/>
                </a:solidFill>
              </a:defRPr>
            </a:lvl1pPr>
          </a:lstStyle>
          <a:p>
            <a:pPr lvl="0"/>
            <a:r>
              <a:rPr lang="fr-FR" altLang="fr-FR" noProof="0" dirty="0"/>
              <a:t>Modifiez le style des sous-titres du masque</a:t>
            </a:r>
          </a:p>
        </p:txBody>
      </p:sp>
    </p:spTree>
    <p:extLst>
      <p:ext uri="{BB962C8B-B14F-4D97-AF65-F5344CB8AC3E}">
        <p14:creationId xmlns:p14="http://schemas.microsoft.com/office/powerpoint/2010/main" val="1759800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a:t>Modifiez le texte du titre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5/27/2024</a:t>
            </a:fld>
            <a:endParaRPr lang="en-US" dirty="0"/>
          </a:p>
        </p:txBody>
      </p:sp>
      <p:sp>
        <p:nvSpPr>
          <p:cNvPr id="5" name="Footer Placeholder 4"/>
          <p:cNvSpPr>
            <a:spLocks noGrp="1"/>
          </p:cNvSpPr>
          <p:nvPr>
            <p:ph type="ftr" sz="quarter" idx="11"/>
          </p:nvPr>
        </p:nvSpPr>
        <p:spPr>
          <a:xfrm>
            <a:off x="2170174" y="4840039"/>
            <a:ext cx="4153625" cy="303461"/>
          </a:xfrm>
        </p:spPr>
        <p:txBody>
          <a:bodyPr/>
          <a:lstStyle/>
          <a:p>
            <a:endParaRPr lang="en-US" dirty="0"/>
          </a:p>
        </p:txBody>
      </p:sp>
      <p:sp>
        <p:nvSpPr>
          <p:cNvPr id="6" name="Slide Number Placeholder 5"/>
          <p:cNvSpPr>
            <a:spLocks noGrp="1"/>
          </p:cNvSpPr>
          <p:nvPr>
            <p:ph type="sldNum" sz="quarter" idx="12"/>
          </p:nvPr>
        </p:nvSpPr>
        <p:spPr>
          <a:xfrm>
            <a:off x="6547555" y="4840039"/>
            <a:ext cx="707438" cy="303461"/>
          </a:xfrm>
        </p:spPr>
        <p:txBody>
          <a:bodyPr/>
          <a:lstStyle/>
          <a:p>
            <a:fld id="{69E57DC2-970A-4B3E-BB1C-7A09969E49DF}" type="slidenum">
              <a:rPr lang="en-US" smtClean="0"/>
              <a:t>‹N°›</a:t>
            </a:fld>
            <a:endParaRPr lang="en-US" dirty="0"/>
          </a:p>
        </p:txBody>
      </p:sp>
      <p:pic>
        <p:nvPicPr>
          <p:cNvPr id="8" name="Image 7">
            <a:extLst>
              <a:ext uri="{FF2B5EF4-FFF2-40B4-BE49-F238E27FC236}">
                <a16:creationId xmlns:a16="http://schemas.microsoft.com/office/drawing/2014/main" id="{7792C41D-0DD3-1946-3753-0170596E3702}"/>
              </a:ext>
            </a:extLst>
          </p:cNvPr>
          <p:cNvPicPr>
            <a:picLocks noChangeAspect="1"/>
          </p:cNvPicPr>
          <p:nvPr userDrawn="1"/>
        </p:nvPicPr>
        <p:blipFill>
          <a:blip r:embed="rId2"/>
          <a:srcRect/>
          <a:stretch/>
        </p:blipFill>
        <p:spPr>
          <a:xfrm>
            <a:off x="8280133" y="4305970"/>
            <a:ext cx="685800" cy="685800"/>
          </a:xfrm>
          <a:prstGeom prst="rect">
            <a:avLst/>
          </a:prstGeom>
        </p:spPr>
      </p:pic>
      <p:sp>
        <p:nvSpPr>
          <p:cNvPr id="9" name="Content Placeholder 2">
            <a:extLst>
              <a:ext uri="{FF2B5EF4-FFF2-40B4-BE49-F238E27FC236}">
                <a16:creationId xmlns:a16="http://schemas.microsoft.com/office/drawing/2014/main" id="{BC58FF9A-BC0D-3C90-221F-EB920A127A1A}"/>
              </a:ext>
            </a:extLst>
          </p:cNvPr>
          <p:cNvSpPr>
            <a:spLocks noGrp="1"/>
          </p:cNvSpPr>
          <p:nvPr>
            <p:ph idx="1" hasCustomPrompt="1"/>
          </p:nvPr>
        </p:nvSpPr>
        <p:spPr>
          <a:xfrm>
            <a:off x="1028700" y="1728259"/>
            <a:ext cx="7200900" cy="2686050"/>
          </a:xfrm>
          <a:prstGeom prst="rect">
            <a:avLst/>
          </a:prstGeom>
        </p:spPr>
        <p:txBody>
          <a:bodyPr/>
          <a:lstStyle>
            <a:lvl1pPr marL="288036" indent="-288036">
              <a:buFont typeface="Police système Courant"/>
              <a:buChar char="■"/>
              <a:defRPr b="1">
                <a:solidFill>
                  <a:srgbClr val="DC0814"/>
                </a:solidFill>
              </a:defRPr>
            </a:lvl1pPr>
            <a:lvl2pPr marL="654939" indent="-257175">
              <a:buClr>
                <a:srgbClr val="C00000"/>
              </a:buClr>
              <a:buFont typeface="Police système Courant"/>
              <a:buChar char="●"/>
              <a:defRPr i="0"/>
            </a:lvl2pPr>
            <a:lvl3pPr marL="954977" indent="-214313">
              <a:buClr>
                <a:srgbClr val="C00000"/>
              </a:buClr>
              <a:buFont typeface="Arial" panose="020B0604020202020204" pitchFamily="34" charset="0"/>
              <a:buChar char="•"/>
              <a:defRPr sz="1200" i="0"/>
            </a:lvl3pPr>
            <a:lvl4pPr marL="1297877" indent="-214313">
              <a:buClr>
                <a:srgbClr val="C00000"/>
              </a:buClr>
              <a:buFont typeface="Police système Courant"/>
              <a:buChar char="‣"/>
              <a:defRPr sz="1125" i="0" baseline="0"/>
            </a:lvl4pPr>
            <a:lvl5pPr marL="1426464" indent="0">
              <a:buClr>
                <a:srgbClr val="C00000"/>
              </a:buClr>
              <a:buFontTx/>
              <a:buNone/>
              <a:defRPr sz="1050" i="0"/>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701545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514350"/>
            <a:ext cx="7200900" cy="1114425"/>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028700" y="1744873"/>
            <a:ext cx="3332988" cy="617934"/>
          </a:xfrm>
          <a:prstGeom prst="rect">
            <a:avLst/>
          </a:prstGeo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5" name="Text Placeholder 4"/>
          <p:cNvSpPr>
            <a:spLocks noGrp="1"/>
          </p:cNvSpPr>
          <p:nvPr>
            <p:ph type="body" sz="quarter" idx="3"/>
          </p:nvPr>
        </p:nvSpPr>
        <p:spPr>
          <a:xfrm>
            <a:off x="4893761" y="1755648"/>
            <a:ext cx="3332988" cy="617934"/>
          </a:xfrm>
          <a:prstGeom prst="rect">
            <a:avLst/>
          </a:prstGeo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12" name="Content Placeholder 2">
            <a:extLst>
              <a:ext uri="{FF2B5EF4-FFF2-40B4-BE49-F238E27FC236}">
                <a16:creationId xmlns:a16="http://schemas.microsoft.com/office/drawing/2014/main" id="{656AEBCB-9565-95CB-46FE-F050511483EC}"/>
              </a:ext>
            </a:extLst>
          </p:cNvPr>
          <p:cNvSpPr>
            <a:spLocks noGrp="1"/>
          </p:cNvSpPr>
          <p:nvPr>
            <p:ph idx="13" hasCustomPrompt="1"/>
          </p:nvPr>
        </p:nvSpPr>
        <p:spPr>
          <a:xfrm>
            <a:off x="1028700" y="2478904"/>
            <a:ext cx="3332988" cy="1921646"/>
          </a:xfrm>
          <a:prstGeom prst="rect">
            <a:avLst/>
          </a:prstGeom>
        </p:spPr>
        <p:txBody>
          <a:bodyPr/>
          <a:lstStyle>
            <a:lvl1pPr marL="288036" indent="-288036">
              <a:buFont typeface="Police système Courant"/>
              <a:buChar char="■"/>
              <a:defRPr b="1">
                <a:solidFill>
                  <a:srgbClr val="DC0814"/>
                </a:solidFill>
              </a:defRPr>
            </a:lvl1pPr>
            <a:lvl2pPr marL="654939" indent="-257175">
              <a:buClr>
                <a:srgbClr val="C00000"/>
              </a:buClr>
              <a:buFont typeface="Police système Courant"/>
              <a:buChar char="●"/>
              <a:defRPr i="0"/>
            </a:lvl2pPr>
            <a:lvl3pPr marL="954977" indent="-214313">
              <a:buClr>
                <a:srgbClr val="C00000"/>
              </a:buClr>
              <a:buFont typeface="Arial" panose="020B0604020202020204" pitchFamily="34" charset="0"/>
              <a:buChar char="•"/>
              <a:defRPr sz="1200" i="0"/>
            </a:lvl3pPr>
            <a:lvl4pPr marL="1297877" indent="-214313">
              <a:buClr>
                <a:srgbClr val="C00000"/>
              </a:buClr>
              <a:buFont typeface="Police système Courant"/>
              <a:buChar char="‣"/>
              <a:defRPr sz="1125" i="0" baseline="0"/>
            </a:lvl4pPr>
            <a:lvl5pPr marL="1426464" indent="0">
              <a:buClr>
                <a:srgbClr val="C00000"/>
              </a:buClr>
              <a:buFontTx/>
              <a:buNone/>
              <a:defRPr sz="1050" i="0"/>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3" name="Content Placeholder 2">
            <a:extLst>
              <a:ext uri="{FF2B5EF4-FFF2-40B4-BE49-F238E27FC236}">
                <a16:creationId xmlns:a16="http://schemas.microsoft.com/office/drawing/2014/main" id="{179CF9ED-219F-F280-00FC-C440FCA86BCD}"/>
              </a:ext>
            </a:extLst>
          </p:cNvPr>
          <p:cNvSpPr>
            <a:spLocks noGrp="1"/>
          </p:cNvSpPr>
          <p:nvPr>
            <p:ph idx="14" hasCustomPrompt="1"/>
          </p:nvPr>
        </p:nvSpPr>
        <p:spPr>
          <a:xfrm>
            <a:off x="4893761" y="2478904"/>
            <a:ext cx="3332988" cy="1921646"/>
          </a:xfrm>
          <a:prstGeom prst="rect">
            <a:avLst/>
          </a:prstGeom>
        </p:spPr>
        <p:txBody>
          <a:bodyPr/>
          <a:lstStyle>
            <a:lvl1pPr marL="288036" indent="-288036">
              <a:buFont typeface="Police système Courant"/>
              <a:buChar char="■"/>
              <a:defRPr b="1">
                <a:solidFill>
                  <a:srgbClr val="DC0814"/>
                </a:solidFill>
              </a:defRPr>
            </a:lvl1pPr>
            <a:lvl2pPr marL="654939" indent="-257175">
              <a:buClr>
                <a:srgbClr val="C00000"/>
              </a:buClr>
              <a:buFont typeface="Police système Courant"/>
              <a:buChar char="●"/>
              <a:defRPr i="0"/>
            </a:lvl2pPr>
            <a:lvl3pPr marL="954977" indent="-214313">
              <a:buClr>
                <a:srgbClr val="C00000"/>
              </a:buClr>
              <a:buFont typeface="Arial" panose="020B0604020202020204" pitchFamily="34" charset="0"/>
              <a:buChar char="•"/>
              <a:defRPr sz="1200" i="0"/>
            </a:lvl3pPr>
            <a:lvl4pPr marL="1297877" indent="-214313">
              <a:buClr>
                <a:srgbClr val="C00000"/>
              </a:buClr>
              <a:buFont typeface="Police système Courant"/>
              <a:buChar char="‣"/>
              <a:defRPr sz="1125" i="0" baseline="0"/>
            </a:lvl4pPr>
            <a:lvl5pPr marL="1426464" indent="0">
              <a:buClr>
                <a:srgbClr val="C00000"/>
              </a:buClr>
              <a:buFontTx/>
              <a:buNone/>
              <a:defRPr sz="1050" i="0"/>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a:extLst>
              <a:ext uri="{FF2B5EF4-FFF2-40B4-BE49-F238E27FC236}">
                <a16:creationId xmlns:a16="http://schemas.microsoft.com/office/drawing/2014/main" id="{BBF3BF43-5001-A22F-64A7-1A47BCA75CEE}"/>
              </a:ext>
            </a:extLst>
          </p:cNvPr>
          <p:cNvSpPr>
            <a:spLocks noGrp="1"/>
          </p:cNvSpPr>
          <p:nvPr>
            <p:ph type="dt" sz="half" idx="10"/>
          </p:nvPr>
        </p:nvSpPr>
        <p:spPr>
          <a:xfrm>
            <a:off x="1042987" y="4840039"/>
            <a:ext cx="903429" cy="303461"/>
          </a:xfrm>
        </p:spPr>
        <p:txBody>
          <a:bodyPr/>
          <a:lstStyle/>
          <a:p>
            <a:fld id="{87DE6118-2437-4B30-8E3C-4D2BE6020583}" type="datetimeFigureOut">
              <a:rPr lang="en-US" smtClean="0"/>
              <a:t>5/27/2024</a:t>
            </a:fld>
            <a:endParaRPr lang="en-US" dirty="0"/>
          </a:p>
        </p:txBody>
      </p:sp>
      <p:sp>
        <p:nvSpPr>
          <p:cNvPr id="6" name="Footer Placeholder 4">
            <a:extLst>
              <a:ext uri="{FF2B5EF4-FFF2-40B4-BE49-F238E27FC236}">
                <a16:creationId xmlns:a16="http://schemas.microsoft.com/office/drawing/2014/main" id="{8EAB663F-075E-480A-6974-849558500F0B}"/>
              </a:ext>
            </a:extLst>
          </p:cNvPr>
          <p:cNvSpPr>
            <a:spLocks noGrp="1"/>
          </p:cNvSpPr>
          <p:nvPr>
            <p:ph type="ftr" sz="quarter" idx="11"/>
          </p:nvPr>
        </p:nvSpPr>
        <p:spPr>
          <a:xfrm>
            <a:off x="2170174" y="4840039"/>
            <a:ext cx="4153625" cy="303461"/>
          </a:xfrm>
        </p:spPr>
        <p:txBody>
          <a:bodyPr/>
          <a:lstStyle/>
          <a:p>
            <a:endParaRPr lang="en-US" dirty="0"/>
          </a:p>
        </p:txBody>
      </p:sp>
      <p:sp>
        <p:nvSpPr>
          <p:cNvPr id="14" name="Slide Number Placeholder 5">
            <a:extLst>
              <a:ext uri="{FF2B5EF4-FFF2-40B4-BE49-F238E27FC236}">
                <a16:creationId xmlns:a16="http://schemas.microsoft.com/office/drawing/2014/main" id="{62448889-66EB-AF5F-3797-1AAC6873CD4F}"/>
              </a:ext>
            </a:extLst>
          </p:cNvPr>
          <p:cNvSpPr>
            <a:spLocks noGrp="1"/>
          </p:cNvSpPr>
          <p:nvPr>
            <p:ph type="sldNum" sz="quarter" idx="12"/>
          </p:nvPr>
        </p:nvSpPr>
        <p:spPr>
          <a:xfrm>
            <a:off x="6547555" y="4840039"/>
            <a:ext cx="707438" cy="303461"/>
          </a:xfrm>
        </p:spPr>
        <p:txBody>
          <a:bodyPr/>
          <a:lstStyle/>
          <a:p>
            <a:fld id="{69E57DC2-970A-4B3E-BB1C-7A09969E49DF}" type="slidenum">
              <a:rPr lang="en-US" smtClean="0"/>
              <a:t>‹N°›</a:t>
            </a:fld>
            <a:endParaRPr lang="en-US" dirty="0"/>
          </a:p>
        </p:txBody>
      </p:sp>
      <p:pic>
        <p:nvPicPr>
          <p:cNvPr id="15" name="Image 14">
            <a:extLst>
              <a:ext uri="{FF2B5EF4-FFF2-40B4-BE49-F238E27FC236}">
                <a16:creationId xmlns:a16="http://schemas.microsoft.com/office/drawing/2014/main" id="{F944EDB3-BBCA-3A52-A725-18C4FD8C9893}"/>
              </a:ext>
            </a:extLst>
          </p:cNvPr>
          <p:cNvPicPr>
            <a:picLocks noChangeAspect="1"/>
          </p:cNvPicPr>
          <p:nvPr userDrawn="1"/>
        </p:nvPicPr>
        <p:blipFill>
          <a:blip r:embed="rId2"/>
          <a:srcRect/>
          <a:stretch/>
        </p:blipFill>
        <p:spPr>
          <a:xfrm>
            <a:off x="8280133" y="4305970"/>
            <a:ext cx="685800" cy="685800"/>
          </a:xfrm>
          <a:prstGeom prst="rect">
            <a:avLst/>
          </a:prstGeom>
        </p:spPr>
      </p:pic>
    </p:spTree>
    <p:extLst>
      <p:ext uri="{BB962C8B-B14F-4D97-AF65-F5344CB8AC3E}">
        <p14:creationId xmlns:p14="http://schemas.microsoft.com/office/powerpoint/2010/main" val="3163808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5/27/2024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‹N°›</a:t>
            </a:fld>
            <a:endParaRPr lang="en-US" dirty="0"/>
          </a:p>
        </p:txBody>
      </p:sp>
      <p:sp>
        <p:nvSpPr>
          <p:cNvPr id="5" name="Titre 1">
            <a:extLst>
              <a:ext uri="{FF2B5EF4-FFF2-40B4-BE49-F238E27FC236}">
                <a16:creationId xmlns:a16="http://schemas.microsoft.com/office/drawing/2014/main" id="{16066DC0-F1DF-8289-B94E-B31C8063966B}"/>
              </a:ext>
            </a:extLst>
          </p:cNvPr>
          <p:cNvSpPr>
            <a:spLocks noGrp="1"/>
          </p:cNvSpPr>
          <p:nvPr>
            <p:ph type="title" hasCustomPrompt="1"/>
          </p:nvPr>
        </p:nvSpPr>
        <p:spPr>
          <a:xfrm>
            <a:off x="1042988" y="925436"/>
            <a:ext cx="2949178" cy="802481"/>
          </a:xfrm>
        </p:spPr>
        <p:txBody>
          <a:bodyPr anchor="b"/>
          <a:lstStyle>
            <a:lvl1pPr>
              <a:defRPr sz="2400"/>
            </a:lvl1pPr>
          </a:lstStyle>
          <a:p>
            <a:r>
              <a:rPr lang="fr-FR" dirty="0"/>
              <a:t>Modifiez le texte </a:t>
            </a:r>
            <a:br>
              <a:rPr lang="fr-FR" dirty="0"/>
            </a:br>
            <a:r>
              <a:rPr lang="fr-FR" dirty="0"/>
              <a:t>du titre</a:t>
            </a:r>
          </a:p>
        </p:txBody>
      </p:sp>
      <p:sp>
        <p:nvSpPr>
          <p:cNvPr id="6" name="Espace réservé pour une image  2">
            <a:extLst>
              <a:ext uri="{FF2B5EF4-FFF2-40B4-BE49-F238E27FC236}">
                <a16:creationId xmlns:a16="http://schemas.microsoft.com/office/drawing/2014/main" id="{70D24D67-1935-BE34-0E40-7E07CE5D7002}"/>
              </a:ext>
            </a:extLst>
          </p:cNvPr>
          <p:cNvSpPr>
            <a:spLocks noGrp="1"/>
          </p:cNvSpPr>
          <p:nvPr>
            <p:ph type="pic" idx="1"/>
          </p:nvPr>
        </p:nvSpPr>
        <p:spPr>
          <a:xfrm>
            <a:off x="4300537" y="925437"/>
            <a:ext cx="4001234"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dirty="0"/>
          </a:p>
        </p:txBody>
      </p:sp>
      <p:sp>
        <p:nvSpPr>
          <p:cNvPr id="7" name="Espace réservé du texte 3">
            <a:extLst>
              <a:ext uri="{FF2B5EF4-FFF2-40B4-BE49-F238E27FC236}">
                <a16:creationId xmlns:a16="http://schemas.microsoft.com/office/drawing/2014/main" id="{F72F1419-14CA-F824-8A6A-3D2170D4F880}"/>
              </a:ext>
            </a:extLst>
          </p:cNvPr>
          <p:cNvSpPr>
            <a:spLocks noGrp="1"/>
          </p:cNvSpPr>
          <p:nvPr>
            <p:ph type="body" sz="half" idx="2" hasCustomPrompt="1"/>
          </p:nvPr>
        </p:nvSpPr>
        <p:spPr>
          <a:xfrm>
            <a:off x="1042988" y="1860605"/>
            <a:ext cx="2949178" cy="2726003"/>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texte du masque</a:t>
            </a:r>
          </a:p>
        </p:txBody>
      </p:sp>
    </p:spTree>
    <p:extLst>
      <p:ext uri="{BB962C8B-B14F-4D97-AF65-F5344CB8AC3E}">
        <p14:creationId xmlns:p14="http://schemas.microsoft.com/office/powerpoint/2010/main" val="3188864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542925" y="514350"/>
            <a:ext cx="2891790" cy="1618413"/>
          </a:xfrm>
        </p:spPr>
        <p:txBody>
          <a:bodyPr anchor="t">
            <a:noAutofit/>
          </a:bodyPr>
          <a:lstStyle>
            <a:lvl1pPr>
              <a:lnSpc>
                <a:spcPct val="84000"/>
              </a:lnSpc>
              <a:defRPr sz="3600" baseline="0">
                <a:solidFill>
                  <a:schemeClr val="bg1"/>
                </a:solidFill>
              </a:defRPr>
            </a:lvl1pPr>
          </a:lstStyle>
          <a:p>
            <a:r>
              <a:rPr lang="fr-FR" dirty="0"/>
              <a:t>Modifiez le texte du titre</a:t>
            </a:r>
            <a:endParaRPr lang="en-US" dirty="0"/>
          </a:p>
        </p:txBody>
      </p:sp>
      <p:sp>
        <p:nvSpPr>
          <p:cNvPr id="4" name="Text Placeholder 3"/>
          <p:cNvSpPr>
            <a:spLocks noGrp="1"/>
          </p:cNvSpPr>
          <p:nvPr>
            <p:ph type="body" sz="half" idx="2" hasCustomPrompt="1"/>
          </p:nvPr>
        </p:nvSpPr>
        <p:spPr>
          <a:xfrm>
            <a:off x="542925" y="2142258"/>
            <a:ext cx="2891790" cy="2258292"/>
          </a:xfrm>
          <a:prstGeom prst="rect">
            <a:avLst/>
          </a:prstGeom>
        </p:spPr>
        <p:txBody>
          <a:bodyPr/>
          <a:lstStyle>
            <a:lvl1pPr marL="0" indent="0">
              <a:lnSpc>
                <a:spcPct val="113000"/>
              </a:lnSpc>
              <a:spcBef>
                <a:spcPts val="0"/>
              </a:spcBef>
              <a:spcAft>
                <a:spcPts val="1125"/>
              </a:spcAft>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le texte du masque</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87DE6118-2437-4B30-8E3C-4D2BE6020583}" type="datetimeFigureOut">
              <a:rPr lang="en-US" smtClean="0"/>
              <a:pPr/>
              <a:t>5/27/2024</a:t>
            </a:fld>
            <a:endParaRPr lang="en-US" dirty="0"/>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fld id="{69E57DC2-970A-4B3E-BB1C-7A09969E49DF}" type="slidenum">
              <a:rPr lang="en-US" smtClean="0"/>
              <a:pPr/>
              <a:t>‹N°›</a:t>
            </a:fld>
            <a:endParaRPr lang="en-US" dirty="0"/>
          </a:p>
        </p:txBody>
      </p:sp>
      <p:pic>
        <p:nvPicPr>
          <p:cNvPr id="10" name="Espace réservé du contenu 3"/>
          <p:cNvPicPr>
            <a:picLocks noChangeAspect="1"/>
          </p:cNvPicPr>
          <p:nvPr/>
        </p:nvPicPr>
        <p:blipFill>
          <a:blip r:embed="rId2">
            <a:lum bright="70000" contrast="-70000"/>
            <a:alphaModFix amt="40000"/>
            <a:extLst>
              <a:ext uri="{28A0092B-C50C-407E-A947-70E740481C1C}">
                <a14:useLocalDpi xmlns:a14="http://schemas.microsoft.com/office/drawing/2010/main" val="0"/>
              </a:ext>
            </a:extLst>
          </a:blip>
          <a:stretch>
            <a:fillRect/>
          </a:stretch>
        </p:blipFill>
        <p:spPr>
          <a:xfrm rot="810067">
            <a:off x="7240889" y="91174"/>
            <a:ext cx="1771683" cy="1772556"/>
          </a:xfrm>
          <a:prstGeom prst="rect">
            <a:avLst/>
          </a:prstGeom>
        </p:spPr>
      </p:pic>
      <p:sp>
        <p:nvSpPr>
          <p:cNvPr id="9" name="Content Placeholder 2">
            <a:extLst>
              <a:ext uri="{FF2B5EF4-FFF2-40B4-BE49-F238E27FC236}">
                <a16:creationId xmlns:a16="http://schemas.microsoft.com/office/drawing/2014/main" id="{E14A7E6D-ACE3-0797-0442-4475AA562B4C}"/>
              </a:ext>
            </a:extLst>
          </p:cNvPr>
          <p:cNvSpPr>
            <a:spLocks noGrp="1"/>
          </p:cNvSpPr>
          <p:nvPr>
            <p:ph idx="13" hasCustomPrompt="1"/>
          </p:nvPr>
        </p:nvSpPr>
        <p:spPr>
          <a:xfrm>
            <a:off x="4677586" y="514350"/>
            <a:ext cx="3931988" cy="3886200"/>
          </a:xfrm>
          <a:prstGeom prst="rect">
            <a:avLst/>
          </a:prstGeom>
        </p:spPr>
        <p:txBody>
          <a:bodyPr/>
          <a:lstStyle>
            <a:lvl1pPr marL="288036" indent="-288036">
              <a:buFont typeface="Police système Courant"/>
              <a:buChar char="■"/>
              <a:defRPr b="1">
                <a:solidFill>
                  <a:srgbClr val="DC0814"/>
                </a:solidFill>
              </a:defRPr>
            </a:lvl1pPr>
            <a:lvl2pPr marL="654939" indent="-257175">
              <a:buClr>
                <a:srgbClr val="C00000"/>
              </a:buClr>
              <a:buFont typeface="Police système Courant"/>
              <a:buChar char="●"/>
              <a:defRPr i="0"/>
            </a:lvl2pPr>
            <a:lvl3pPr marL="954977" indent="-214313">
              <a:buClr>
                <a:srgbClr val="C00000"/>
              </a:buClr>
              <a:buFont typeface="Arial" panose="020B0604020202020204" pitchFamily="34" charset="0"/>
              <a:buChar char="•"/>
              <a:defRPr sz="1200" i="0"/>
            </a:lvl3pPr>
            <a:lvl4pPr marL="1297877" indent="-214313">
              <a:buClr>
                <a:srgbClr val="C00000"/>
              </a:buClr>
              <a:buFont typeface="Police système Courant"/>
              <a:buChar char="‣"/>
              <a:defRPr sz="1125" i="0" baseline="0"/>
            </a:lvl4pPr>
            <a:lvl5pPr marL="1426464" indent="0">
              <a:buClr>
                <a:srgbClr val="C00000"/>
              </a:buClr>
              <a:buFontTx/>
              <a:buNone/>
              <a:defRPr sz="1050" i="0"/>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652383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ntenu avec légend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fld id="{69E57DC2-970A-4B3E-BB1C-7A09969E49DF}" type="slidenum">
              <a:rPr lang="en-US" smtClean="0"/>
              <a:pPr/>
              <a:t>‹N°›</a:t>
            </a:fld>
            <a:endParaRPr lang="en-US" dirty="0"/>
          </a:p>
        </p:txBody>
      </p:sp>
      <p:pic>
        <p:nvPicPr>
          <p:cNvPr id="10" name="Espace réservé du contenu 3"/>
          <p:cNvPicPr>
            <a:picLocks noChangeAspect="1"/>
          </p:cNvPicPr>
          <p:nvPr/>
        </p:nvPicPr>
        <p:blipFill>
          <a:blip r:embed="rId2">
            <a:lum bright="70000" contrast="-70000"/>
            <a:alphaModFix amt="40000"/>
            <a:extLst>
              <a:ext uri="{28A0092B-C50C-407E-A947-70E740481C1C}">
                <a14:useLocalDpi xmlns:a14="http://schemas.microsoft.com/office/drawing/2010/main" val="0"/>
              </a:ext>
            </a:extLst>
          </a:blip>
          <a:stretch>
            <a:fillRect/>
          </a:stretch>
        </p:blipFill>
        <p:spPr>
          <a:xfrm rot="810067">
            <a:off x="7240889" y="91174"/>
            <a:ext cx="1771683" cy="1772556"/>
          </a:xfrm>
          <a:prstGeom prst="rect">
            <a:avLst/>
          </a:prstGeom>
        </p:spPr>
      </p:pic>
      <p:sp>
        <p:nvSpPr>
          <p:cNvPr id="2" name="Content Placeholder 2">
            <a:extLst>
              <a:ext uri="{FF2B5EF4-FFF2-40B4-BE49-F238E27FC236}">
                <a16:creationId xmlns:a16="http://schemas.microsoft.com/office/drawing/2014/main" id="{42B5618F-F2E2-B3EF-F2B3-9BECBD2D0FA8}"/>
              </a:ext>
            </a:extLst>
          </p:cNvPr>
          <p:cNvSpPr>
            <a:spLocks noGrp="1"/>
          </p:cNvSpPr>
          <p:nvPr>
            <p:ph idx="13" hasCustomPrompt="1"/>
          </p:nvPr>
        </p:nvSpPr>
        <p:spPr>
          <a:xfrm>
            <a:off x="4677586" y="514350"/>
            <a:ext cx="3931988" cy="3886200"/>
          </a:xfrm>
          <a:prstGeom prst="rect">
            <a:avLst/>
          </a:prstGeom>
        </p:spPr>
        <p:txBody>
          <a:bodyPr/>
          <a:lstStyle>
            <a:lvl1pPr marL="288036" indent="-288036">
              <a:buFont typeface="Police système Courant"/>
              <a:buChar char="■"/>
              <a:defRPr b="1">
                <a:solidFill>
                  <a:srgbClr val="DC0814"/>
                </a:solidFill>
              </a:defRPr>
            </a:lvl1pPr>
            <a:lvl2pPr marL="654939" indent="-257175">
              <a:buClr>
                <a:srgbClr val="C00000"/>
              </a:buClr>
              <a:buFont typeface="Police système Courant"/>
              <a:buChar char="●"/>
              <a:defRPr i="0"/>
            </a:lvl2pPr>
            <a:lvl3pPr marL="954977" indent="-214313">
              <a:buClr>
                <a:srgbClr val="C00000"/>
              </a:buClr>
              <a:buFont typeface="Arial" panose="020B0604020202020204" pitchFamily="34" charset="0"/>
              <a:buChar char="•"/>
              <a:defRPr sz="1200" i="0"/>
            </a:lvl3pPr>
            <a:lvl4pPr marL="1297877" indent="-214313">
              <a:buClr>
                <a:srgbClr val="C00000"/>
              </a:buClr>
              <a:buFont typeface="Police système Courant"/>
              <a:buChar char="‣"/>
              <a:defRPr sz="1125" i="0" baseline="0"/>
            </a:lvl4pPr>
            <a:lvl5pPr marL="1426464" indent="0">
              <a:buClr>
                <a:srgbClr val="C00000"/>
              </a:buClr>
              <a:buFontTx/>
              <a:buNone/>
              <a:defRPr sz="1050" i="0"/>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Espace réservé pour une image  2">
            <a:extLst>
              <a:ext uri="{FF2B5EF4-FFF2-40B4-BE49-F238E27FC236}">
                <a16:creationId xmlns:a16="http://schemas.microsoft.com/office/drawing/2014/main" id="{D9D6E82B-6DBA-416A-49B3-0251499BB5F0}"/>
              </a:ext>
            </a:extLst>
          </p:cNvPr>
          <p:cNvSpPr>
            <a:spLocks noGrp="1"/>
          </p:cNvSpPr>
          <p:nvPr>
            <p:ph type="pic" idx="1"/>
          </p:nvPr>
        </p:nvSpPr>
        <p:spPr>
          <a:xfrm>
            <a:off x="0" y="0"/>
            <a:ext cx="4287741" cy="51435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dirty="0"/>
          </a:p>
        </p:txBody>
      </p:sp>
    </p:spTree>
    <p:extLst>
      <p:ext uri="{BB962C8B-B14F-4D97-AF65-F5344CB8AC3E}">
        <p14:creationId xmlns:p14="http://schemas.microsoft.com/office/powerpoint/2010/main" val="2318724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9E9DB50D-1898-841B-4B82-62CE771DD41E}"/>
              </a:ext>
            </a:extLst>
          </p:cNvPr>
          <p:cNvSpPr>
            <a:spLocks noGrp="1"/>
          </p:cNvSpPr>
          <p:nvPr>
            <p:ph type="dt" sz="half" idx="10"/>
          </p:nvPr>
        </p:nvSpPr>
        <p:spPr>
          <a:xfrm>
            <a:off x="1042987" y="4840039"/>
            <a:ext cx="903429" cy="303461"/>
          </a:xfrm>
        </p:spPr>
        <p:txBody>
          <a:bodyPr/>
          <a:lstStyle/>
          <a:p>
            <a:fld id="{87DE6118-2437-4B30-8E3C-4D2BE6020583}" type="datetimeFigureOut">
              <a:rPr lang="en-US" smtClean="0"/>
              <a:t>5/27/2024</a:t>
            </a:fld>
            <a:endParaRPr lang="en-US" dirty="0"/>
          </a:p>
        </p:txBody>
      </p:sp>
      <p:sp>
        <p:nvSpPr>
          <p:cNvPr id="8" name="Footer Placeholder 4">
            <a:extLst>
              <a:ext uri="{FF2B5EF4-FFF2-40B4-BE49-F238E27FC236}">
                <a16:creationId xmlns:a16="http://schemas.microsoft.com/office/drawing/2014/main" id="{31713492-8589-2E2A-528E-F2A6DD2084E3}"/>
              </a:ext>
            </a:extLst>
          </p:cNvPr>
          <p:cNvSpPr>
            <a:spLocks noGrp="1"/>
          </p:cNvSpPr>
          <p:nvPr>
            <p:ph type="ftr" sz="quarter" idx="11"/>
          </p:nvPr>
        </p:nvSpPr>
        <p:spPr>
          <a:xfrm>
            <a:off x="2170174" y="4840039"/>
            <a:ext cx="4153625" cy="303461"/>
          </a:xfrm>
        </p:spPr>
        <p:txBody>
          <a:bodyPr/>
          <a:lstStyle/>
          <a:p>
            <a:endParaRPr lang="en-US" dirty="0"/>
          </a:p>
        </p:txBody>
      </p:sp>
      <p:sp>
        <p:nvSpPr>
          <p:cNvPr id="9" name="Slide Number Placeholder 5">
            <a:extLst>
              <a:ext uri="{FF2B5EF4-FFF2-40B4-BE49-F238E27FC236}">
                <a16:creationId xmlns:a16="http://schemas.microsoft.com/office/drawing/2014/main" id="{0233401C-9A32-4960-ED21-9B9B6D23B2A8}"/>
              </a:ext>
            </a:extLst>
          </p:cNvPr>
          <p:cNvSpPr>
            <a:spLocks noGrp="1"/>
          </p:cNvSpPr>
          <p:nvPr>
            <p:ph type="sldNum" sz="quarter" idx="12"/>
          </p:nvPr>
        </p:nvSpPr>
        <p:spPr>
          <a:xfrm>
            <a:off x="6547555" y="4840039"/>
            <a:ext cx="707438" cy="303461"/>
          </a:xfrm>
        </p:spPr>
        <p:txBody>
          <a:bodyPr/>
          <a:lstStyle/>
          <a:p>
            <a:fld id="{69E57DC2-970A-4B3E-BB1C-7A09969E49DF}" type="slidenum">
              <a:rPr lang="en-US" smtClean="0"/>
              <a:t>‹N°›</a:t>
            </a:fld>
            <a:endParaRPr lang="en-US" dirty="0"/>
          </a:p>
        </p:txBody>
      </p:sp>
      <p:pic>
        <p:nvPicPr>
          <p:cNvPr id="10" name="Image 9">
            <a:extLst>
              <a:ext uri="{FF2B5EF4-FFF2-40B4-BE49-F238E27FC236}">
                <a16:creationId xmlns:a16="http://schemas.microsoft.com/office/drawing/2014/main" id="{357BB025-E303-4F98-669A-60DE8E826FBA}"/>
              </a:ext>
            </a:extLst>
          </p:cNvPr>
          <p:cNvPicPr>
            <a:picLocks noChangeAspect="1"/>
          </p:cNvPicPr>
          <p:nvPr userDrawn="1"/>
        </p:nvPicPr>
        <p:blipFill>
          <a:blip r:embed="rId2"/>
          <a:srcRect/>
          <a:stretch/>
        </p:blipFill>
        <p:spPr>
          <a:xfrm>
            <a:off x="8280133" y="4305970"/>
            <a:ext cx="685800" cy="685800"/>
          </a:xfrm>
          <a:prstGeom prst="rect">
            <a:avLst/>
          </a:prstGeom>
        </p:spPr>
      </p:pic>
    </p:spTree>
    <p:extLst>
      <p:ext uri="{BB962C8B-B14F-4D97-AF65-F5344CB8AC3E}">
        <p14:creationId xmlns:p14="http://schemas.microsoft.com/office/powerpoint/2010/main" val="1354671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5/27/2024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3749505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Espace réservé du pied de page 4"/>
          <p:cNvSpPr>
            <a:spLocks noGrp="1"/>
          </p:cNvSpPr>
          <p:nvPr>
            <p:ph type="ftr" sz="quarter" idx="3"/>
          </p:nvPr>
        </p:nvSpPr>
        <p:spPr>
          <a:xfrm>
            <a:off x="467544" y="4873500"/>
            <a:ext cx="5552256" cy="324036"/>
          </a:xfrm>
          <a:prstGeom prst="rect">
            <a:avLst/>
          </a:prstGeom>
        </p:spPr>
        <p:txBody>
          <a:bodyPr vert="horz" lIns="91440" tIns="45720" rIns="91440" bIns="45720" rtlCol="0" anchor="ctr"/>
          <a:lstStyle>
            <a:lvl1pPr algn="l">
              <a:defRPr sz="900">
                <a:solidFill>
                  <a:schemeClr val="bg1"/>
                </a:solidFill>
              </a:defRPr>
            </a:lvl1pPr>
          </a:lstStyle>
          <a:p>
            <a:r>
              <a:rPr lang="fr-FR" sz="825" dirty="0"/>
              <a:t>Institut d’Études Politiques de Toulouse</a:t>
            </a:r>
          </a:p>
          <a:p>
            <a:r>
              <a:rPr lang="fr-FR" sz="750" dirty="0"/>
              <a:t>2 ter rue des Puits creusés – CS 88526</a:t>
            </a:r>
          </a:p>
          <a:p>
            <a:r>
              <a:rPr lang="fr-FR" sz="750" dirty="0"/>
              <a:t>31685 Toulouse Cedex 6</a:t>
            </a:r>
          </a:p>
          <a:p>
            <a:endParaRPr lang="fr-FR" dirty="0"/>
          </a:p>
        </p:txBody>
      </p:sp>
    </p:spTree>
    <p:extLst>
      <p:ext uri="{BB962C8B-B14F-4D97-AF65-F5344CB8AC3E}">
        <p14:creationId xmlns:p14="http://schemas.microsoft.com/office/powerpoint/2010/main" val="851400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Contenu avec légend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A1C4DC37-D636-FEC9-658F-B938DC6845B3}"/>
              </a:ext>
            </a:extLst>
          </p:cNvPr>
          <p:cNvPicPr>
            <a:picLocks noChangeAspect="1"/>
          </p:cNvPicPr>
          <p:nvPr userDrawn="1"/>
        </p:nvPicPr>
        <p:blipFill>
          <a:blip r:embed="rId2"/>
          <a:srcRect/>
          <a:stretch/>
        </p:blipFill>
        <p:spPr>
          <a:xfrm>
            <a:off x="10189" y="1387743"/>
            <a:ext cx="8151470" cy="3631933"/>
          </a:xfrm>
          <a:prstGeom prst="rect">
            <a:avLst/>
          </a:prstGeom>
        </p:spPr>
      </p:pic>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fld id="{69E57DC2-970A-4B3E-BB1C-7A09969E49DF}" type="slidenum">
              <a:rPr lang="en-US" smtClean="0"/>
              <a:pPr/>
              <a:t>‹N°›</a:t>
            </a:fld>
            <a:endParaRPr lang="en-US" dirty="0"/>
          </a:p>
        </p:txBody>
      </p:sp>
      <p:sp>
        <p:nvSpPr>
          <p:cNvPr id="6" name="Rectangle 5">
            <a:extLst>
              <a:ext uri="{FF2B5EF4-FFF2-40B4-BE49-F238E27FC236}">
                <a16:creationId xmlns:a16="http://schemas.microsoft.com/office/drawing/2014/main" id="{DF445DC1-8F0D-80A0-8A3F-5D5801844BB4}"/>
              </a:ext>
            </a:extLst>
          </p:cNvPr>
          <p:cNvSpPr>
            <a:spLocks noGrp="1" noChangeArrowheads="1"/>
          </p:cNvSpPr>
          <p:nvPr>
            <p:ph type="ctrTitle"/>
          </p:nvPr>
        </p:nvSpPr>
        <p:spPr>
          <a:xfrm>
            <a:off x="2343150" y="141685"/>
            <a:ext cx="5828699" cy="228719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000"/>
            </a:lvl1pPr>
          </a:lstStyle>
          <a:p>
            <a:pPr lvl="0"/>
            <a:r>
              <a:rPr lang="fr-FR" altLang="fr-FR" noProof="0"/>
              <a:t>Modifiez le style du titre</a:t>
            </a:r>
            <a:endParaRPr lang="fr-FR" altLang="fr-FR" noProof="0" dirty="0"/>
          </a:p>
        </p:txBody>
      </p:sp>
      <p:sp>
        <p:nvSpPr>
          <p:cNvPr id="8" name="Rectangle 6">
            <a:extLst>
              <a:ext uri="{FF2B5EF4-FFF2-40B4-BE49-F238E27FC236}">
                <a16:creationId xmlns:a16="http://schemas.microsoft.com/office/drawing/2014/main" id="{843EF88E-8536-6792-E6CB-4BAA880957E5}"/>
              </a:ext>
            </a:extLst>
          </p:cNvPr>
          <p:cNvSpPr>
            <a:spLocks noGrp="1" noChangeArrowheads="1"/>
          </p:cNvSpPr>
          <p:nvPr>
            <p:ph type="subTitle" idx="1"/>
          </p:nvPr>
        </p:nvSpPr>
        <p:spPr>
          <a:xfrm>
            <a:off x="3217959" y="4079081"/>
            <a:ext cx="4953890" cy="781050"/>
          </a:xfrm>
          <a:prstGeom prst="rect">
            <a:avLst/>
          </a:prstGeo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1500" b="1">
                <a:solidFill>
                  <a:srgbClr val="B2B2B2"/>
                </a:solidFill>
              </a:defRPr>
            </a:lvl1pPr>
          </a:lstStyle>
          <a:p>
            <a:pPr lvl="0"/>
            <a:r>
              <a:rPr lang="fr-FR" altLang="fr-FR" noProof="0"/>
              <a:t>Modifiez le style des sous-titres du masque</a:t>
            </a:r>
            <a:endParaRPr lang="fr-FR" altLang="fr-FR" noProof="0" dirty="0"/>
          </a:p>
        </p:txBody>
      </p:sp>
    </p:spTree>
    <p:extLst>
      <p:ext uri="{BB962C8B-B14F-4D97-AF65-F5344CB8AC3E}">
        <p14:creationId xmlns:p14="http://schemas.microsoft.com/office/powerpoint/2010/main" val="3426372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p>
            <a:fld id="{4B7D196A-FF94-49B2-8E43-E0D1D3E9F9B0}" type="slidenum">
              <a:rPr lang="fr-FR" smtClean="0"/>
              <a:pPr/>
              <a:t>‹N°›</a:t>
            </a:fld>
            <a:endParaRPr lang="fr-FR"/>
          </a:p>
        </p:txBody>
      </p:sp>
      <p:sp>
        <p:nvSpPr>
          <p:cNvPr id="8" name="Espace réservé du pied de page 4"/>
          <p:cNvSpPr>
            <a:spLocks noGrp="1"/>
          </p:cNvSpPr>
          <p:nvPr>
            <p:ph type="ftr" sz="quarter" idx="3"/>
          </p:nvPr>
        </p:nvSpPr>
        <p:spPr>
          <a:xfrm>
            <a:off x="467544" y="4873500"/>
            <a:ext cx="5552256" cy="324036"/>
          </a:xfrm>
          <a:prstGeom prst="rect">
            <a:avLst/>
          </a:prstGeom>
        </p:spPr>
        <p:txBody>
          <a:bodyPr vert="horz" lIns="91440" tIns="45720" rIns="91440" bIns="45720" rtlCol="0" anchor="ctr"/>
          <a:lstStyle>
            <a:lvl1pPr algn="l">
              <a:defRPr sz="900">
                <a:solidFill>
                  <a:schemeClr val="bg1"/>
                </a:solidFill>
              </a:defRPr>
            </a:lvl1pPr>
          </a:lstStyle>
          <a:p>
            <a:r>
              <a:rPr lang="fr-FR" sz="825" dirty="0"/>
              <a:t>Institut d’Études Politiques de Toulouse</a:t>
            </a:r>
          </a:p>
          <a:p>
            <a:r>
              <a:rPr lang="fr-FR" sz="750" dirty="0"/>
              <a:t>2 ter rue des Puits creusés – CS 88526</a:t>
            </a:r>
          </a:p>
          <a:p>
            <a:r>
              <a:rPr lang="fr-FR" sz="750" dirty="0"/>
              <a:t>31685 Toulouse Cedex 6</a:t>
            </a:r>
          </a:p>
          <a:p>
            <a:endParaRPr lang="fr-FR" dirty="0"/>
          </a:p>
        </p:txBody>
      </p:sp>
    </p:spTree>
    <p:extLst>
      <p:ext uri="{BB962C8B-B14F-4D97-AF65-F5344CB8AC3E}">
        <p14:creationId xmlns:p14="http://schemas.microsoft.com/office/powerpoint/2010/main" val="2363104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3000" b="1" cap="all"/>
            </a:lvl1pPr>
          </a:lstStyle>
          <a:p>
            <a:r>
              <a:rPr lang="fr-FR"/>
              <a:t>Modifiez le style du titre</a:t>
            </a: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Modifiez les styles du texte du masque</a:t>
            </a:r>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p>
            <a:fld id="{4B7D196A-FF94-49B2-8E43-E0D1D3E9F9B0}" type="slidenum">
              <a:rPr lang="fr-FR" smtClean="0"/>
              <a:pPr/>
              <a:t>‹N°›</a:t>
            </a:fld>
            <a:endParaRPr lang="fr-FR"/>
          </a:p>
        </p:txBody>
      </p:sp>
      <p:sp>
        <p:nvSpPr>
          <p:cNvPr id="7" name="Espace réservé du pied de page 4"/>
          <p:cNvSpPr>
            <a:spLocks noGrp="1"/>
          </p:cNvSpPr>
          <p:nvPr>
            <p:ph type="ftr" sz="quarter" idx="3"/>
          </p:nvPr>
        </p:nvSpPr>
        <p:spPr>
          <a:xfrm>
            <a:off x="467544" y="4873500"/>
            <a:ext cx="5552256" cy="324036"/>
          </a:xfrm>
          <a:prstGeom prst="rect">
            <a:avLst/>
          </a:prstGeom>
        </p:spPr>
        <p:txBody>
          <a:bodyPr vert="horz" lIns="91440" tIns="45720" rIns="91440" bIns="45720" rtlCol="0" anchor="ctr"/>
          <a:lstStyle>
            <a:lvl1pPr algn="l">
              <a:defRPr sz="900">
                <a:solidFill>
                  <a:schemeClr val="bg1"/>
                </a:solidFill>
              </a:defRPr>
            </a:lvl1pPr>
          </a:lstStyle>
          <a:p>
            <a:r>
              <a:rPr lang="fr-FR" sz="825" dirty="0"/>
              <a:t>Institut d’Études Politiques de Toulouse</a:t>
            </a:r>
          </a:p>
          <a:p>
            <a:r>
              <a:rPr lang="fr-FR" sz="750" dirty="0"/>
              <a:t>2 ter rue des Puits creusés – CS 88526</a:t>
            </a:r>
          </a:p>
          <a:p>
            <a:r>
              <a:rPr lang="fr-FR" sz="750" dirty="0"/>
              <a:t>31685 Toulouse Cedex 6</a:t>
            </a:r>
          </a:p>
          <a:p>
            <a:endParaRPr lang="fr-FR" dirty="0"/>
          </a:p>
        </p:txBody>
      </p:sp>
    </p:spTree>
    <p:extLst>
      <p:ext uri="{BB962C8B-B14F-4D97-AF65-F5344CB8AC3E}">
        <p14:creationId xmlns:p14="http://schemas.microsoft.com/office/powerpoint/2010/main" val="239296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2"/>
          </p:nvPr>
        </p:nvSpPr>
        <p:spPr>
          <a:xfrm>
            <a:off x="6553200" y="4767263"/>
            <a:ext cx="2133600" cy="273844"/>
          </a:xfrm>
          <a:prstGeom prst="rect">
            <a:avLst/>
          </a:prstGeom>
        </p:spPr>
        <p:txBody>
          <a:bodyPr/>
          <a:lstStyle/>
          <a:p>
            <a:fld id="{4B7D196A-FF94-49B2-8E43-E0D1D3E9F9B0}" type="slidenum">
              <a:rPr lang="fr-FR" smtClean="0"/>
              <a:pPr/>
              <a:t>‹N°›</a:t>
            </a:fld>
            <a:endParaRPr lang="fr-FR"/>
          </a:p>
        </p:txBody>
      </p:sp>
      <p:sp>
        <p:nvSpPr>
          <p:cNvPr id="9" name="Espace réservé du pied de page 4"/>
          <p:cNvSpPr>
            <a:spLocks noGrp="1"/>
          </p:cNvSpPr>
          <p:nvPr>
            <p:ph type="ftr" sz="quarter" idx="3"/>
          </p:nvPr>
        </p:nvSpPr>
        <p:spPr>
          <a:xfrm>
            <a:off x="467544" y="4873500"/>
            <a:ext cx="5552256" cy="324036"/>
          </a:xfrm>
          <a:prstGeom prst="rect">
            <a:avLst/>
          </a:prstGeom>
        </p:spPr>
        <p:txBody>
          <a:bodyPr vert="horz" lIns="91440" tIns="45720" rIns="91440" bIns="45720" rtlCol="0" anchor="ctr"/>
          <a:lstStyle>
            <a:lvl1pPr algn="l">
              <a:defRPr sz="900">
                <a:solidFill>
                  <a:schemeClr val="bg1"/>
                </a:solidFill>
              </a:defRPr>
            </a:lvl1pPr>
          </a:lstStyle>
          <a:p>
            <a:r>
              <a:rPr lang="fr-FR" sz="825" dirty="0"/>
              <a:t>Institut d’Études Politiques de Toulouse</a:t>
            </a:r>
          </a:p>
          <a:p>
            <a:r>
              <a:rPr lang="fr-FR" sz="750" dirty="0"/>
              <a:t>2 ter rue des Puits creusés – CS 88526</a:t>
            </a:r>
          </a:p>
          <a:p>
            <a:r>
              <a:rPr lang="fr-FR" sz="750" dirty="0"/>
              <a:t>31685 Toulouse Cedex 6</a:t>
            </a:r>
          </a:p>
          <a:p>
            <a:endParaRPr lang="fr-FR" dirty="0"/>
          </a:p>
        </p:txBody>
      </p:sp>
    </p:spTree>
    <p:extLst>
      <p:ext uri="{BB962C8B-B14F-4D97-AF65-F5344CB8AC3E}">
        <p14:creationId xmlns:p14="http://schemas.microsoft.com/office/powerpoint/2010/main" val="2714193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8"/>
          <p:cNvSpPr>
            <a:spLocks noGrp="1"/>
          </p:cNvSpPr>
          <p:nvPr>
            <p:ph type="sldNum" sz="quarter" idx="12"/>
          </p:nvPr>
        </p:nvSpPr>
        <p:spPr>
          <a:xfrm>
            <a:off x="6553200" y="4767263"/>
            <a:ext cx="2133600" cy="273844"/>
          </a:xfrm>
          <a:prstGeom prst="rect">
            <a:avLst/>
          </a:prstGeom>
        </p:spPr>
        <p:txBody>
          <a:bodyPr/>
          <a:lstStyle/>
          <a:p>
            <a:fld id="{4B7D196A-FF94-49B2-8E43-E0D1D3E9F9B0}" type="slidenum">
              <a:rPr lang="fr-FR" smtClean="0"/>
              <a:pPr/>
              <a:t>‹N°›</a:t>
            </a:fld>
            <a:endParaRPr lang="fr-FR"/>
          </a:p>
        </p:txBody>
      </p:sp>
      <p:sp>
        <p:nvSpPr>
          <p:cNvPr id="10" name="Espace réservé du pied de page 4"/>
          <p:cNvSpPr>
            <a:spLocks noGrp="1"/>
          </p:cNvSpPr>
          <p:nvPr>
            <p:ph type="ftr" sz="quarter" idx="13"/>
          </p:nvPr>
        </p:nvSpPr>
        <p:spPr>
          <a:xfrm>
            <a:off x="467544" y="4873500"/>
            <a:ext cx="5552256" cy="324036"/>
          </a:xfrm>
          <a:prstGeom prst="rect">
            <a:avLst/>
          </a:prstGeom>
        </p:spPr>
        <p:txBody>
          <a:bodyPr vert="horz" lIns="91440" tIns="45720" rIns="91440" bIns="45720" rtlCol="0" anchor="ctr"/>
          <a:lstStyle>
            <a:lvl1pPr algn="l">
              <a:defRPr sz="900">
                <a:solidFill>
                  <a:schemeClr val="bg1"/>
                </a:solidFill>
              </a:defRPr>
            </a:lvl1pPr>
          </a:lstStyle>
          <a:p>
            <a:r>
              <a:rPr lang="fr-FR" sz="825" dirty="0"/>
              <a:t>Institut d’Études Politiques de Toulouse</a:t>
            </a:r>
          </a:p>
          <a:p>
            <a:r>
              <a:rPr lang="fr-FR" sz="750" dirty="0"/>
              <a:t>2 ter rue des Puits creusés – CS 88526</a:t>
            </a:r>
          </a:p>
          <a:p>
            <a:r>
              <a:rPr lang="fr-FR" sz="750" dirty="0"/>
              <a:t>31685 Toulouse Cedex 6</a:t>
            </a:r>
          </a:p>
          <a:p>
            <a:endParaRPr lang="fr-FR" dirty="0"/>
          </a:p>
        </p:txBody>
      </p:sp>
    </p:spTree>
    <p:extLst>
      <p:ext uri="{BB962C8B-B14F-4D97-AF65-F5344CB8AC3E}">
        <p14:creationId xmlns:p14="http://schemas.microsoft.com/office/powerpoint/2010/main" val="3594212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numéro de diapositive 4"/>
          <p:cNvSpPr>
            <a:spLocks noGrp="1"/>
          </p:cNvSpPr>
          <p:nvPr>
            <p:ph type="sldNum" sz="quarter" idx="12"/>
          </p:nvPr>
        </p:nvSpPr>
        <p:spPr>
          <a:xfrm>
            <a:off x="6553200" y="4767263"/>
            <a:ext cx="2133600" cy="273844"/>
          </a:xfrm>
          <a:prstGeom prst="rect">
            <a:avLst/>
          </a:prstGeom>
        </p:spPr>
        <p:txBody>
          <a:bodyPr/>
          <a:lstStyle/>
          <a:p>
            <a:fld id="{4B7D196A-FF94-49B2-8E43-E0D1D3E9F9B0}" type="slidenum">
              <a:rPr lang="fr-FR" smtClean="0"/>
              <a:pPr/>
              <a:t>‹N°›</a:t>
            </a:fld>
            <a:endParaRPr lang="fr-FR"/>
          </a:p>
        </p:txBody>
      </p:sp>
      <p:sp>
        <p:nvSpPr>
          <p:cNvPr id="6" name="Espace réservé du pied de page 4"/>
          <p:cNvSpPr>
            <a:spLocks noGrp="1"/>
          </p:cNvSpPr>
          <p:nvPr>
            <p:ph type="ftr" sz="quarter" idx="3"/>
          </p:nvPr>
        </p:nvSpPr>
        <p:spPr>
          <a:xfrm>
            <a:off x="467544" y="4873500"/>
            <a:ext cx="5552256" cy="324036"/>
          </a:xfrm>
          <a:prstGeom prst="rect">
            <a:avLst/>
          </a:prstGeom>
        </p:spPr>
        <p:txBody>
          <a:bodyPr vert="horz" lIns="91440" tIns="45720" rIns="91440" bIns="45720" rtlCol="0" anchor="ctr"/>
          <a:lstStyle>
            <a:lvl1pPr algn="l">
              <a:defRPr sz="900">
                <a:solidFill>
                  <a:schemeClr val="bg1"/>
                </a:solidFill>
              </a:defRPr>
            </a:lvl1pPr>
          </a:lstStyle>
          <a:p>
            <a:r>
              <a:rPr lang="fr-FR" sz="825" dirty="0"/>
              <a:t>Institut d’Études Politiques de Toulouse</a:t>
            </a:r>
          </a:p>
          <a:p>
            <a:r>
              <a:rPr lang="fr-FR" sz="750" dirty="0"/>
              <a:t>2 ter rue des Puits creusés – CS 88526</a:t>
            </a:r>
          </a:p>
          <a:p>
            <a:r>
              <a:rPr lang="fr-FR" sz="750" dirty="0"/>
              <a:t>31685 Toulouse Cedex 6</a:t>
            </a:r>
          </a:p>
          <a:p>
            <a:endParaRPr lang="fr-FR" dirty="0"/>
          </a:p>
        </p:txBody>
      </p:sp>
    </p:spTree>
    <p:extLst>
      <p:ext uri="{BB962C8B-B14F-4D97-AF65-F5344CB8AC3E}">
        <p14:creationId xmlns:p14="http://schemas.microsoft.com/office/powerpoint/2010/main" val="2955009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553200" y="4767263"/>
            <a:ext cx="2133600" cy="273844"/>
          </a:xfrm>
          <a:prstGeom prst="rect">
            <a:avLst/>
          </a:prstGeom>
        </p:spPr>
        <p:txBody>
          <a:bodyPr/>
          <a:lstStyle/>
          <a:p>
            <a:fld id="{4B7D196A-FF94-49B2-8E43-E0D1D3E9F9B0}" type="slidenum">
              <a:rPr lang="fr-FR" smtClean="0"/>
              <a:pPr/>
              <a:t>‹N°›</a:t>
            </a:fld>
            <a:endParaRPr lang="fr-FR"/>
          </a:p>
        </p:txBody>
      </p:sp>
      <p:sp>
        <p:nvSpPr>
          <p:cNvPr id="5" name="Espace réservé du pied de page 4"/>
          <p:cNvSpPr>
            <a:spLocks noGrp="1"/>
          </p:cNvSpPr>
          <p:nvPr>
            <p:ph type="ftr" sz="quarter" idx="3"/>
          </p:nvPr>
        </p:nvSpPr>
        <p:spPr>
          <a:xfrm>
            <a:off x="467544" y="4873500"/>
            <a:ext cx="5552256" cy="324036"/>
          </a:xfrm>
          <a:prstGeom prst="rect">
            <a:avLst/>
          </a:prstGeom>
        </p:spPr>
        <p:txBody>
          <a:bodyPr vert="horz" lIns="91440" tIns="45720" rIns="91440" bIns="45720" rtlCol="0" anchor="ctr"/>
          <a:lstStyle>
            <a:lvl1pPr algn="l">
              <a:defRPr sz="900">
                <a:solidFill>
                  <a:schemeClr val="bg1"/>
                </a:solidFill>
              </a:defRPr>
            </a:lvl1pPr>
          </a:lstStyle>
          <a:p>
            <a:r>
              <a:rPr lang="fr-FR" sz="825" dirty="0"/>
              <a:t>Institut d’Études Politiques de Toulouse</a:t>
            </a:r>
          </a:p>
          <a:p>
            <a:r>
              <a:rPr lang="fr-FR" sz="750" dirty="0"/>
              <a:t>2 ter rue des Puits creusés – CS 88526</a:t>
            </a:r>
          </a:p>
          <a:p>
            <a:r>
              <a:rPr lang="fr-FR" sz="750" dirty="0"/>
              <a:t>31685 Toulouse Cedex 6</a:t>
            </a:r>
          </a:p>
          <a:p>
            <a:endParaRPr lang="fr-FR" dirty="0"/>
          </a:p>
        </p:txBody>
      </p:sp>
    </p:spTree>
    <p:extLst>
      <p:ext uri="{BB962C8B-B14F-4D97-AF65-F5344CB8AC3E}">
        <p14:creationId xmlns:p14="http://schemas.microsoft.com/office/powerpoint/2010/main" val="37201908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1500" b="1"/>
            </a:lvl1pPr>
          </a:lstStyle>
          <a:p>
            <a:r>
              <a:rPr lang="fr-FR"/>
              <a:t>Modifiez le style du titre</a:t>
            </a:r>
          </a:p>
        </p:txBody>
      </p:sp>
      <p:sp>
        <p:nvSpPr>
          <p:cNvPr id="3" name="Espace réservé du contenu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7" name="Espace réservé du numéro de diapositive 6"/>
          <p:cNvSpPr>
            <a:spLocks noGrp="1"/>
          </p:cNvSpPr>
          <p:nvPr>
            <p:ph type="sldNum" sz="quarter" idx="12"/>
          </p:nvPr>
        </p:nvSpPr>
        <p:spPr>
          <a:xfrm>
            <a:off x="6553200" y="4767263"/>
            <a:ext cx="2133600" cy="273844"/>
          </a:xfrm>
          <a:prstGeom prst="rect">
            <a:avLst/>
          </a:prstGeom>
        </p:spPr>
        <p:txBody>
          <a:bodyPr/>
          <a:lstStyle/>
          <a:p>
            <a:fld id="{4B7D196A-FF94-49B2-8E43-E0D1D3E9F9B0}" type="slidenum">
              <a:rPr lang="fr-FR" smtClean="0"/>
              <a:pPr/>
              <a:t>‹N°›</a:t>
            </a:fld>
            <a:endParaRPr lang="fr-FR"/>
          </a:p>
        </p:txBody>
      </p:sp>
      <p:sp>
        <p:nvSpPr>
          <p:cNvPr id="8" name="Espace réservé du pied de page 4"/>
          <p:cNvSpPr>
            <a:spLocks noGrp="1"/>
          </p:cNvSpPr>
          <p:nvPr>
            <p:ph type="ftr" sz="quarter" idx="3"/>
          </p:nvPr>
        </p:nvSpPr>
        <p:spPr>
          <a:xfrm>
            <a:off x="467544" y="4873500"/>
            <a:ext cx="5552256" cy="324036"/>
          </a:xfrm>
          <a:prstGeom prst="rect">
            <a:avLst/>
          </a:prstGeom>
        </p:spPr>
        <p:txBody>
          <a:bodyPr vert="horz" lIns="91440" tIns="45720" rIns="91440" bIns="45720" rtlCol="0" anchor="ctr"/>
          <a:lstStyle>
            <a:lvl1pPr algn="l">
              <a:defRPr sz="900">
                <a:solidFill>
                  <a:schemeClr val="bg1"/>
                </a:solidFill>
              </a:defRPr>
            </a:lvl1pPr>
          </a:lstStyle>
          <a:p>
            <a:r>
              <a:rPr lang="fr-FR" sz="825" dirty="0"/>
              <a:t>Institut d’Études Politiques de Toulouse</a:t>
            </a:r>
          </a:p>
          <a:p>
            <a:r>
              <a:rPr lang="fr-FR" sz="750" dirty="0"/>
              <a:t>2 ter rue des Puits creusés – CS 88526</a:t>
            </a:r>
          </a:p>
          <a:p>
            <a:r>
              <a:rPr lang="fr-FR" sz="750" dirty="0"/>
              <a:t>31685 Toulouse Cedex 6</a:t>
            </a:r>
          </a:p>
          <a:p>
            <a:endParaRPr lang="fr-FR" dirty="0"/>
          </a:p>
        </p:txBody>
      </p:sp>
    </p:spTree>
    <p:extLst>
      <p:ext uri="{BB962C8B-B14F-4D97-AF65-F5344CB8AC3E}">
        <p14:creationId xmlns:p14="http://schemas.microsoft.com/office/powerpoint/2010/main" val="1226351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1500" b="1"/>
            </a:lvl1pPr>
          </a:lstStyle>
          <a:p>
            <a:r>
              <a:rPr lang="fr-FR"/>
              <a:t>Modifiez le style du titre</a:t>
            </a: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7" name="Espace réservé du numéro de diapositive 6"/>
          <p:cNvSpPr>
            <a:spLocks noGrp="1"/>
          </p:cNvSpPr>
          <p:nvPr>
            <p:ph type="sldNum" sz="quarter" idx="12"/>
          </p:nvPr>
        </p:nvSpPr>
        <p:spPr>
          <a:xfrm>
            <a:off x="6553200" y="4767263"/>
            <a:ext cx="2133600" cy="273844"/>
          </a:xfrm>
          <a:prstGeom prst="rect">
            <a:avLst/>
          </a:prstGeom>
        </p:spPr>
        <p:txBody>
          <a:bodyPr/>
          <a:lstStyle/>
          <a:p>
            <a:fld id="{4B7D196A-FF94-49B2-8E43-E0D1D3E9F9B0}" type="slidenum">
              <a:rPr lang="fr-FR" smtClean="0"/>
              <a:pPr/>
              <a:t>‹N°›</a:t>
            </a:fld>
            <a:endParaRPr lang="fr-FR"/>
          </a:p>
        </p:txBody>
      </p:sp>
      <p:sp>
        <p:nvSpPr>
          <p:cNvPr id="8" name="Espace réservé du pied de page 4"/>
          <p:cNvSpPr>
            <a:spLocks noGrp="1"/>
          </p:cNvSpPr>
          <p:nvPr>
            <p:ph type="ftr" sz="quarter" idx="3"/>
          </p:nvPr>
        </p:nvSpPr>
        <p:spPr>
          <a:xfrm>
            <a:off x="467544" y="4873500"/>
            <a:ext cx="5552256" cy="324036"/>
          </a:xfrm>
          <a:prstGeom prst="rect">
            <a:avLst/>
          </a:prstGeom>
        </p:spPr>
        <p:txBody>
          <a:bodyPr vert="horz" lIns="91440" tIns="45720" rIns="91440" bIns="45720" rtlCol="0" anchor="ctr"/>
          <a:lstStyle>
            <a:lvl1pPr algn="l">
              <a:defRPr sz="900">
                <a:solidFill>
                  <a:schemeClr val="bg1"/>
                </a:solidFill>
              </a:defRPr>
            </a:lvl1pPr>
          </a:lstStyle>
          <a:p>
            <a:r>
              <a:rPr lang="fr-FR" sz="825" dirty="0"/>
              <a:t>Institut d’Études Politiques de Toulouse</a:t>
            </a:r>
          </a:p>
          <a:p>
            <a:r>
              <a:rPr lang="fr-FR" sz="750" dirty="0"/>
              <a:t>2 ter rue des Puits creusés – CS 88526</a:t>
            </a:r>
          </a:p>
          <a:p>
            <a:r>
              <a:rPr lang="fr-FR" sz="750" dirty="0"/>
              <a:t>31685 Toulouse Cedex 6</a:t>
            </a:r>
          </a:p>
          <a:p>
            <a:endParaRPr lang="fr-FR" dirty="0"/>
          </a:p>
        </p:txBody>
      </p:sp>
    </p:spTree>
    <p:extLst>
      <p:ext uri="{BB962C8B-B14F-4D97-AF65-F5344CB8AC3E}">
        <p14:creationId xmlns:p14="http://schemas.microsoft.com/office/powerpoint/2010/main" val="1292956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p>
            <a:fld id="{4B7D196A-FF94-49B2-8E43-E0D1D3E9F9B0}" type="slidenum">
              <a:rPr lang="fr-FR" smtClean="0"/>
              <a:pPr/>
              <a:t>‹N°›</a:t>
            </a:fld>
            <a:endParaRPr lang="fr-FR"/>
          </a:p>
        </p:txBody>
      </p:sp>
      <p:sp>
        <p:nvSpPr>
          <p:cNvPr id="7" name="Espace réservé du pied de page 4"/>
          <p:cNvSpPr>
            <a:spLocks noGrp="1"/>
          </p:cNvSpPr>
          <p:nvPr>
            <p:ph type="ftr" sz="quarter" idx="3"/>
          </p:nvPr>
        </p:nvSpPr>
        <p:spPr>
          <a:xfrm>
            <a:off x="467544" y="4873500"/>
            <a:ext cx="5552256" cy="324036"/>
          </a:xfrm>
          <a:prstGeom prst="rect">
            <a:avLst/>
          </a:prstGeom>
        </p:spPr>
        <p:txBody>
          <a:bodyPr vert="horz" lIns="91440" tIns="45720" rIns="91440" bIns="45720" rtlCol="0" anchor="ctr"/>
          <a:lstStyle>
            <a:lvl1pPr algn="l">
              <a:defRPr sz="900">
                <a:solidFill>
                  <a:schemeClr val="bg1"/>
                </a:solidFill>
              </a:defRPr>
            </a:lvl1pPr>
          </a:lstStyle>
          <a:p>
            <a:r>
              <a:rPr lang="fr-FR" sz="825" dirty="0"/>
              <a:t>Institut d’Études Politiques de Toulouse</a:t>
            </a:r>
          </a:p>
          <a:p>
            <a:r>
              <a:rPr lang="fr-FR" sz="750" dirty="0"/>
              <a:t>2 ter rue des Puits creusés – CS 88526</a:t>
            </a:r>
          </a:p>
          <a:p>
            <a:r>
              <a:rPr lang="fr-FR" sz="750" dirty="0"/>
              <a:t>31685 Toulouse Cedex 6</a:t>
            </a:r>
          </a:p>
          <a:p>
            <a:endParaRPr lang="fr-FR" dirty="0"/>
          </a:p>
        </p:txBody>
      </p:sp>
    </p:spTree>
    <p:extLst>
      <p:ext uri="{BB962C8B-B14F-4D97-AF65-F5344CB8AC3E}">
        <p14:creationId xmlns:p14="http://schemas.microsoft.com/office/powerpoint/2010/main" val="4282277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p>
            <a:fld id="{4B7D196A-FF94-49B2-8E43-E0D1D3E9F9B0}" type="slidenum">
              <a:rPr lang="fr-FR" smtClean="0"/>
              <a:pPr/>
              <a:t>‹N°›</a:t>
            </a:fld>
            <a:endParaRPr lang="fr-FR"/>
          </a:p>
        </p:txBody>
      </p:sp>
      <p:sp>
        <p:nvSpPr>
          <p:cNvPr id="7" name="Espace réservé du pied de page 4"/>
          <p:cNvSpPr>
            <a:spLocks noGrp="1"/>
          </p:cNvSpPr>
          <p:nvPr>
            <p:ph type="ftr" sz="quarter" idx="3"/>
          </p:nvPr>
        </p:nvSpPr>
        <p:spPr>
          <a:xfrm>
            <a:off x="467544" y="4873500"/>
            <a:ext cx="5552256" cy="324036"/>
          </a:xfrm>
          <a:prstGeom prst="rect">
            <a:avLst/>
          </a:prstGeom>
        </p:spPr>
        <p:txBody>
          <a:bodyPr vert="horz" lIns="91440" tIns="45720" rIns="91440" bIns="45720" rtlCol="0" anchor="ctr"/>
          <a:lstStyle>
            <a:lvl1pPr algn="l">
              <a:defRPr sz="900">
                <a:solidFill>
                  <a:schemeClr val="bg1"/>
                </a:solidFill>
              </a:defRPr>
            </a:lvl1pPr>
          </a:lstStyle>
          <a:p>
            <a:r>
              <a:rPr lang="fr-FR" sz="825" dirty="0"/>
              <a:t>Institut d’Études Politiques de Toulouse</a:t>
            </a:r>
          </a:p>
          <a:p>
            <a:r>
              <a:rPr lang="fr-FR" sz="750" dirty="0"/>
              <a:t>2 ter rue des Puits creusés – CS 88526</a:t>
            </a:r>
          </a:p>
          <a:p>
            <a:r>
              <a:rPr lang="fr-FR" sz="750" dirty="0"/>
              <a:t>31685 Toulouse Cedex 6</a:t>
            </a:r>
          </a:p>
          <a:p>
            <a:endParaRPr lang="fr-FR" dirty="0"/>
          </a:p>
        </p:txBody>
      </p:sp>
    </p:spTree>
    <p:extLst>
      <p:ext uri="{BB962C8B-B14F-4D97-AF65-F5344CB8AC3E}">
        <p14:creationId xmlns:p14="http://schemas.microsoft.com/office/powerpoint/2010/main" val="1746718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a:t>Modifiez le texte du titre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5/27/2024</a:t>
            </a:fld>
            <a:endParaRPr lang="en-US" dirty="0"/>
          </a:p>
        </p:txBody>
      </p:sp>
      <p:sp>
        <p:nvSpPr>
          <p:cNvPr id="5" name="Footer Placeholder 4"/>
          <p:cNvSpPr>
            <a:spLocks noGrp="1"/>
          </p:cNvSpPr>
          <p:nvPr>
            <p:ph type="ftr" sz="quarter" idx="11"/>
          </p:nvPr>
        </p:nvSpPr>
        <p:spPr>
          <a:xfrm>
            <a:off x="2170174" y="4840039"/>
            <a:ext cx="4153625" cy="303461"/>
          </a:xfrm>
        </p:spPr>
        <p:txBody>
          <a:bodyPr/>
          <a:lstStyle/>
          <a:p>
            <a:endParaRPr lang="en-US" dirty="0"/>
          </a:p>
        </p:txBody>
      </p:sp>
      <p:sp>
        <p:nvSpPr>
          <p:cNvPr id="6" name="Slide Number Placeholder 5"/>
          <p:cNvSpPr>
            <a:spLocks noGrp="1"/>
          </p:cNvSpPr>
          <p:nvPr>
            <p:ph type="sldNum" sz="quarter" idx="12"/>
          </p:nvPr>
        </p:nvSpPr>
        <p:spPr>
          <a:xfrm>
            <a:off x="6547555" y="4840039"/>
            <a:ext cx="707438" cy="303461"/>
          </a:xfrm>
        </p:spPr>
        <p:txBody>
          <a:bodyPr/>
          <a:lstStyle/>
          <a:p>
            <a:fld id="{69E57DC2-970A-4B3E-BB1C-7A09969E49DF}" type="slidenum">
              <a:rPr lang="en-US" smtClean="0"/>
              <a:t>‹N°›</a:t>
            </a:fld>
            <a:endParaRPr lang="en-US" dirty="0"/>
          </a:p>
        </p:txBody>
      </p:sp>
      <p:pic>
        <p:nvPicPr>
          <p:cNvPr id="8" name="Image 7">
            <a:extLst>
              <a:ext uri="{FF2B5EF4-FFF2-40B4-BE49-F238E27FC236}">
                <a16:creationId xmlns:a16="http://schemas.microsoft.com/office/drawing/2014/main" id="{7792C41D-0DD3-1946-3753-0170596E3702}"/>
              </a:ext>
            </a:extLst>
          </p:cNvPr>
          <p:cNvPicPr>
            <a:picLocks noChangeAspect="1"/>
          </p:cNvPicPr>
          <p:nvPr userDrawn="1"/>
        </p:nvPicPr>
        <p:blipFill>
          <a:blip r:embed="rId2"/>
          <a:srcRect/>
          <a:stretch/>
        </p:blipFill>
        <p:spPr>
          <a:xfrm>
            <a:off x="8280133" y="4305970"/>
            <a:ext cx="685800" cy="685800"/>
          </a:xfrm>
          <a:prstGeom prst="rect">
            <a:avLst/>
          </a:prstGeom>
        </p:spPr>
      </p:pic>
      <p:sp>
        <p:nvSpPr>
          <p:cNvPr id="9" name="Content Placeholder 2">
            <a:extLst>
              <a:ext uri="{FF2B5EF4-FFF2-40B4-BE49-F238E27FC236}">
                <a16:creationId xmlns:a16="http://schemas.microsoft.com/office/drawing/2014/main" id="{BC58FF9A-BC0D-3C90-221F-EB920A127A1A}"/>
              </a:ext>
            </a:extLst>
          </p:cNvPr>
          <p:cNvSpPr>
            <a:spLocks noGrp="1"/>
          </p:cNvSpPr>
          <p:nvPr>
            <p:ph idx="1" hasCustomPrompt="1"/>
          </p:nvPr>
        </p:nvSpPr>
        <p:spPr>
          <a:xfrm>
            <a:off x="1028700" y="1728259"/>
            <a:ext cx="7200900" cy="2686050"/>
          </a:xfrm>
          <a:prstGeom prst="rect">
            <a:avLst/>
          </a:prstGeom>
        </p:spPr>
        <p:txBody>
          <a:bodyPr/>
          <a:lstStyle>
            <a:lvl1pPr marL="288036" indent="-288036">
              <a:buFont typeface="Police système Courant"/>
              <a:buChar char="■"/>
              <a:defRPr b="1">
                <a:solidFill>
                  <a:srgbClr val="DC0814"/>
                </a:solidFill>
              </a:defRPr>
            </a:lvl1pPr>
            <a:lvl2pPr marL="654939" indent="-257175">
              <a:buClr>
                <a:srgbClr val="C00000"/>
              </a:buClr>
              <a:buFont typeface="Police système Courant"/>
              <a:buChar char="●"/>
              <a:defRPr i="0"/>
            </a:lvl2pPr>
            <a:lvl3pPr marL="954977" indent="-214313">
              <a:buClr>
                <a:srgbClr val="C00000"/>
              </a:buClr>
              <a:buFont typeface="Arial" panose="020B0604020202020204" pitchFamily="34" charset="0"/>
              <a:buChar char="•"/>
              <a:defRPr sz="1200" i="0"/>
            </a:lvl3pPr>
            <a:lvl4pPr marL="1297877" indent="-214313">
              <a:buClr>
                <a:srgbClr val="C00000"/>
              </a:buClr>
              <a:buFont typeface="Police système Courant"/>
              <a:buChar char="‣"/>
              <a:defRPr sz="1125" i="0" baseline="0"/>
            </a:lvl4pPr>
            <a:lvl5pPr marL="1426464" indent="0">
              <a:buClr>
                <a:srgbClr val="C00000"/>
              </a:buClr>
              <a:buFontTx/>
              <a:buNone/>
              <a:defRPr sz="1050" i="0"/>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1741602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1" y="571500"/>
            <a:ext cx="6856214"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571500"/>
            <a:ext cx="2193989" cy="40005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973836"/>
            <a:ext cx="5486400" cy="2441448"/>
          </a:xfrm>
        </p:spPr>
        <p:txBody>
          <a:bodyPr anchor="b">
            <a:normAutofit/>
          </a:bodyPr>
          <a:lstStyle>
            <a:lvl1pPr algn="l">
              <a:defRPr sz="3319" spc="-56"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825011" y="3502685"/>
            <a:ext cx="5486400" cy="685800"/>
          </a:xfrm>
        </p:spPr>
        <p:txBody>
          <a:bodyPr anchor="t">
            <a:normAutofit/>
          </a:bodyPr>
          <a:lstStyle>
            <a:lvl1pPr marL="0" indent="0" algn="l">
              <a:buNone/>
              <a:defRPr sz="1238" cap="none" spc="0" baseline="0">
                <a:solidFill>
                  <a:schemeClr val="accent1">
                    <a:lumMod val="20000"/>
                    <a:lumOff val="80000"/>
                  </a:schemeClr>
                </a:solidFill>
              </a:defRPr>
            </a:lvl1pPr>
            <a:lvl2pPr marL="257175" indent="0" algn="ctr">
              <a:buNone/>
              <a:defRPr sz="1238"/>
            </a:lvl2pPr>
            <a:lvl3pPr marL="514350" indent="0" algn="ctr">
              <a:buNone/>
              <a:defRPr sz="1238"/>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34D878A8-5E94-4A75-A666-3E3E0593B8BF}" type="datetime1">
              <a:rPr lang="en-US" smtClean="0">
                <a:solidFill>
                  <a:prstClr val="black">
                    <a:lumMod val="50000"/>
                    <a:lumOff val="50000"/>
                  </a:prstClr>
                </a:solidFill>
              </a:rPr>
              <a:pPr/>
              <a:t>5/27/2024</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fr-FR">
                <a:solidFill>
                  <a:prstClr val="black">
                    <a:lumMod val="50000"/>
                    <a:lumOff val="50000"/>
                  </a:prstClr>
                </a:solidFill>
              </a:rPr>
              <a:t>Sciences Po Toulouse 2 ter rue des Puits creusés – CS 88526 31685 Toulouse Cedex 6</a:t>
            </a:r>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056385"/>
                </a:solidFill>
              </a:rPr>
              <a:pPr/>
              <a:t>‹N°›</a:t>
            </a:fld>
            <a:endParaRPr lang="en-US" dirty="0">
              <a:solidFill>
                <a:srgbClr val="056385"/>
              </a:solidFill>
            </a:endParaRPr>
          </a:p>
        </p:txBody>
      </p:sp>
    </p:spTree>
    <p:extLst>
      <p:ext uri="{BB962C8B-B14F-4D97-AF65-F5344CB8AC3E}">
        <p14:creationId xmlns:p14="http://schemas.microsoft.com/office/powerpoint/2010/main" val="26625323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1E3297B-F9BF-4D85-8A72-1C2C0CECFF19}" type="datetime1">
              <a:rPr lang="en-US" smtClean="0">
                <a:solidFill>
                  <a:prstClr val="black">
                    <a:lumMod val="50000"/>
                    <a:lumOff val="50000"/>
                  </a:prstClr>
                </a:solidFill>
              </a:rPr>
              <a:pPr/>
              <a:t>5/27/2024</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fr-FR">
                <a:solidFill>
                  <a:prstClr val="black">
                    <a:lumMod val="50000"/>
                    <a:lumOff val="50000"/>
                  </a:prstClr>
                </a:solidFill>
              </a:rPr>
              <a:t>Sciences Po Toulouse 2 ter rue des Puits creusés – CS 88526 31685 Toulouse Cedex 6</a:t>
            </a:r>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056385"/>
                </a:solidFill>
              </a:rPr>
              <a:pPr/>
              <a:t>‹N°›</a:t>
            </a:fld>
            <a:endParaRPr lang="en-US" dirty="0">
              <a:solidFill>
                <a:srgbClr val="056385"/>
              </a:solidFill>
            </a:endParaRPr>
          </a:p>
        </p:txBody>
      </p:sp>
    </p:spTree>
    <p:extLst>
      <p:ext uri="{BB962C8B-B14F-4D97-AF65-F5344CB8AC3E}">
        <p14:creationId xmlns:p14="http://schemas.microsoft.com/office/powerpoint/2010/main" val="23432674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900934" y="973836"/>
            <a:ext cx="5486400" cy="2441448"/>
          </a:xfrm>
        </p:spPr>
        <p:txBody>
          <a:bodyPr anchor="b">
            <a:normAutofit/>
          </a:bodyPr>
          <a:lstStyle>
            <a:lvl1pPr>
              <a:defRPr sz="3319" b="0" spc="-56" baseline="0">
                <a:solidFill>
                  <a:schemeClr val="tx1">
                    <a:lumMod val="65000"/>
                    <a:lumOff val="3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2914650" y="3504438"/>
            <a:ext cx="5486400" cy="685800"/>
          </a:xfrm>
        </p:spPr>
        <p:txBody>
          <a:bodyPr anchor="t">
            <a:normAutofit/>
          </a:bodyPr>
          <a:lstStyle>
            <a:lvl1pPr marL="0" indent="0">
              <a:buNone/>
              <a:defRPr sz="1238" cap="none" spc="0" baseline="0">
                <a:solidFill>
                  <a:schemeClr val="tx1">
                    <a:lumMod val="65000"/>
                    <a:lumOff val="3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9CE8BC4D-670A-4386-ACFC-E624425DF728}" type="datetime1">
              <a:rPr lang="en-US" smtClean="0">
                <a:solidFill>
                  <a:prstClr val="black">
                    <a:lumMod val="50000"/>
                    <a:lumOff val="50000"/>
                  </a:prstClr>
                </a:solidFill>
              </a:rPr>
              <a:pPr/>
              <a:t>5/27/2024</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fr-FR">
                <a:solidFill>
                  <a:prstClr val="black">
                    <a:lumMod val="50000"/>
                    <a:lumOff val="50000"/>
                  </a:prstClr>
                </a:solidFill>
              </a:rPr>
              <a:t>Sciences Po Toulouse 2 ter rue des Puits creusés – CS 88526 31685 Toulouse Cedex 6</a:t>
            </a:r>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056385"/>
                </a:solidFill>
              </a:rPr>
              <a:pPr/>
              <a:t>‹N°›</a:t>
            </a:fld>
            <a:endParaRPr lang="en-US" dirty="0">
              <a:solidFill>
                <a:srgbClr val="056385"/>
              </a:solidFill>
            </a:endParaRPr>
          </a:p>
        </p:txBody>
      </p:sp>
    </p:spTree>
    <p:extLst>
      <p:ext uri="{BB962C8B-B14F-4D97-AF65-F5344CB8AC3E}">
        <p14:creationId xmlns:p14="http://schemas.microsoft.com/office/powerpoint/2010/main" val="15079222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900934" y="651510"/>
            <a:ext cx="2606040" cy="3840480"/>
          </a:xfrm>
        </p:spPr>
        <p:txBody>
          <a:bodyPr/>
          <a:lstStyle>
            <a:lvl1pPr>
              <a:defRPr sz="1125"/>
            </a:lvl1pPr>
            <a:lvl2pPr>
              <a:defRPr sz="1013"/>
            </a:lvl2pPr>
            <a:lvl3pPr>
              <a:defRPr sz="900"/>
            </a:lvl3pPr>
            <a:lvl4pPr>
              <a:defRPr sz="788"/>
            </a:lvl4pPr>
            <a:lvl5pPr>
              <a:defRPr sz="788"/>
            </a:lvl5pPr>
            <a:lvl6pPr>
              <a:defRPr sz="788"/>
            </a:lvl6pPr>
            <a:lvl7pPr>
              <a:defRPr sz="788"/>
            </a:lvl7pPr>
            <a:lvl8pPr>
              <a:defRPr sz="788"/>
            </a:lvl8pPr>
            <a:lvl9pPr>
              <a:defRPr sz="788"/>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63590" y="651510"/>
            <a:ext cx="2606040" cy="3840480"/>
          </a:xfrm>
        </p:spPr>
        <p:txBody>
          <a:bodyPr/>
          <a:lstStyle>
            <a:lvl1pPr>
              <a:defRPr sz="1125"/>
            </a:lvl1pPr>
            <a:lvl2pPr>
              <a:defRPr sz="1013"/>
            </a:lvl2pPr>
            <a:lvl3pPr>
              <a:defRPr sz="900"/>
            </a:lvl3pPr>
            <a:lvl4pPr>
              <a:defRPr sz="788"/>
            </a:lvl4pPr>
            <a:lvl5pPr>
              <a:defRPr sz="788"/>
            </a:lvl5pPr>
            <a:lvl6pPr>
              <a:defRPr sz="788"/>
            </a:lvl6pPr>
            <a:lvl7pPr>
              <a:defRPr sz="788"/>
            </a:lvl7pPr>
            <a:lvl8pPr>
              <a:defRPr sz="788"/>
            </a:lvl8pPr>
            <a:lvl9pPr>
              <a:defRPr sz="788"/>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997EA534-0E1D-4472-B480-39B4AF874E20}" type="datetime1">
              <a:rPr lang="en-US" smtClean="0">
                <a:solidFill>
                  <a:prstClr val="black">
                    <a:lumMod val="50000"/>
                    <a:lumOff val="50000"/>
                  </a:prstClr>
                </a:solidFill>
              </a:rPr>
              <a:pPr/>
              <a:t>5/27/2024</a:t>
            </a:fld>
            <a:endParaRPr lang="en-US" dirty="0">
              <a:solidFill>
                <a:prstClr val="black">
                  <a:lumMod val="50000"/>
                  <a:lumOff val="50000"/>
                </a:prstClr>
              </a:solidFill>
            </a:endParaRPr>
          </a:p>
        </p:txBody>
      </p:sp>
      <p:sp>
        <p:nvSpPr>
          <p:cNvPr id="9" name="Footer Placeholder 8"/>
          <p:cNvSpPr>
            <a:spLocks noGrp="1"/>
          </p:cNvSpPr>
          <p:nvPr>
            <p:ph type="ftr" sz="quarter" idx="11"/>
          </p:nvPr>
        </p:nvSpPr>
        <p:spPr/>
        <p:txBody>
          <a:bodyPr/>
          <a:lstStyle/>
          <a:p>
            <a:r>
              <a:rPr lang="fr-FR">
                <a:solidFill>
                  <a:prstClr val="black">
                    <a:lumMod val="50000"/>
                    <a:lumOff val="50000"/>
                  </a:prstClr>
                </a:solidFill>
              </a:rPr>
              <a:t>Sciences Po Toulouse 2 ter rue des Puits creusés – CS 88526 31685 Toulouse Cedex 6</a:t>
            </a:r>
            <a:endParaRPr lang="en-US" dirty="0">
              <a:solidFill>
                <a:prstClr val="black">
                  <a:lumMod val="50000"/>
                  <a:lumOff val="50000"/>
                </a:prstClr>
              </a:solidFill>
            </a:endParaRPr>
          </a:p>
        </p:txBody>
      </p:sp>
      <p:sp>
        <p:nvSpPr>
          <p:cNvPr id="10" name="Slide Number Placeholder 9"/>
          <p:cNvSpPr>
            <a:spLocks noGrp="1"/>
          </p:cNvSpPr>
          <p:nvPr>
            <p:ph type="sldNum" sz="quarter" idx="12"/>
          </p:nvPr>
        </p:nvSpPr>
        <p:spPr/>
        <p:txBody>
          <a:bodyPr/>
          <a:lstStyle/>
          <a:p>
            <a:fld id="{D57F1E4F-1CFF-5643-939E-217C01CDF565}" type="slidenum">
              <a:rPr lang="en-US" smtClean="0">
                <a:solidFill>
                  <a:srgbClr val="056385"/>
                </a:solidFill>
              </a:rPr>
              <a:pPr/>
              <a:t>‹N°›</a:t>
            </a:fld>
            <a:endParaRPr lang="en-US" dirty="0">
              <a:solidFill>
                <a:srgbClr val="056385"/>
              </a:solidFill>
            </a:endParaRPr>
          </a:p>
        </p:txBody>
      </p:sp>
    </p:spTree>
    <p:extLst>
      <p:ext uri="{BB962C8B-B14F-4D97-AF65-F5344CB8AC3E}">
        <p14:creationId xmlns:p14="http://schemas.microsoft.com/office/powerpoint/2010/main" val="37627824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00934" y="767690"/>
            <a:ext cx="2606040" cy="605790"/>
          </a:xfrm>
        </p:spPr>
        <p:txBody>
          <a:bodyPr anchor="b">
            <a:normAutofit/>
          </a:bodyPr>
          <a:lstStyle>
            <a:lvl1pPr marL="0" indent="0">
              <a:spcBef>
                <a:spcPts val="0"/>
              </a:spcBef>
              <a:buNone/>
              <a:defRPr sz="1125" b="1">
                <a:solidFill>
                  <a:schemeClr val="tx1">
                    <a:lumMod val="65000"/>
                    <a:lumOff val="3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Modifier les styles du texte du masque</a:t>
            </a:r>
          </a:p>
        </p:txBody>
      </p:sp>
      <p:sp>
        <p:nvSpPr>
          <p:cNvPr id="4" name="Content Placeholder 3"/>
          <p:cNvSpPr>
            <a:spLocks noGrp="1"/>
          </p:cNvSpPr>
          <p:nvPr>
            <p:ph sz="half" idx="2"/>
          </p:nvPr>
        </p:nvSpPr>
        <p:spPr>
          <a:xfrm>
            <a:off x="2900934" y="1448202"/>
            <a:ext cx="2606040" cy="3017520"/>
          </a:xfrm>
        </p:spPr>
        <p:txBody>
          <a:bodyPr/>
          <a:lstStyle>
            <a:lvl1pPr>
              <a:defRPr sz="1125"/>
            </a:lvl1pPr>
            <a:lvl2pPr>
              <a:defRPr sz="1013"/>
            </a:lvl2pPr>
            <a:lvl3pPr>
              <a:defRPr sz="900"/>
            </a:lvl3pPr>
            <a:lvl4pPr>
              <a:defRPr sz="788"/>
            </a:lvl4pPr>
            <a:lvl5pPr>
              <a:defRPr sz="788"/>
            </a:lvl5pPr>
            <a:lvl6pPr>
              <a:defRPr sz="788"/>
            </a:lvl6pPr>
            <a:lvl7pPr>
              <a:defRPr sz="788"/>
            </a:lvl7pPr>
            <a:lvl8pPr>
              <a:defRPr sz="788"/>
            </a:lvl8pPr>
            <a:lvl9pPr>
              <a:defRPr sz="788"/>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63847" y="767691"/>
            <a:ext cx="2606040" cy="609878"/>
          </a:xfrm>
        </p:spPr>
        <p:txBody>
          <a:bodyPr anchor="b">
            <a:normAutofit/>
          </a:bodyPr>
          <a:lstStyle>
            <a:lvl1pPr marL="0" indent="0">
              <a:spcBef>
                <a:spcPts val="0"/>
              </a:spcBef>
              <a:buNone/>
              <a:defRPr sz="1125" b="1">
                <a:solidFill>
                  <a:schemeClr val="tx1">
                    <a:lumMod val="65000"/>
                    <a:lumOff val="3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Modifier les styles du texte du masque</a:t>
            </a:r>
          </a:p>
        </p:txBody>
      </p:sp>
      <p:sp>
        <p:nvSpPr>
          <p:cNvPr id="6" name="Content Placeholder 5"/>
          <p:cNvSpPr>
            <a:spLocks noGrp="1"/>
          </p:cNvSpPr>
          <p:nvPr>
            <p:ph sz="quarter" idx="4"/>
          </p:nvPr>
        </p:nvSpPr>
        <p:spPr>
          <a:xfrm>
            <a:off x="5863847" y="1448202"/>
            <a:ext cx="2606040" cy="3017520"/>
          </a:xfrm>
        </p:spPr>
        <p:txBody>
          <a:bodyPr/>
          <a:lstStyle>
            <a:lvl1pPr>
              <a:defRPr sz="1125"/>
            </a:lvl1pPr>
            <a:lvl2pPr>
              <a:defRPr sz="1013"/>
            </a:lvl2pPr>
            <a:lvl3pPr>
              <a:defRPr sz="900"/>
            </a:lvl3pPr>
            <a:lvl4pPr>
              <a:defRPr sz="788"/>
            </a:lvl4pPr>
            <a:lvl5pPr>
              <a:defRPr sz="788"/>
            </a:lvl5pPr>
            <a:lvl6pPr>
              <a:defRPr sz="788"/>
            </a:lvl6pPr>
            <a:lvl7pPr>
              <a:defRPr sz="788"/>
            </a:lvl7pPr>
            <a:lvl8pPr>
              <a:defRPr sz="788"/>
            </a:lvl8pPr>
            <a:lvl9pPr>
              <a:defRPr sz="788"/>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p:cNvSpPr>
            <a:spLocks noGrp="1"/>
          </p:cNvSpPr>
          <p:nvPr>
            <p:ph type="dt" sz="half" idx="10"/>
          </p:nvPr>
        </p:nvSpPr>
        <p:spPr/>
        <p:txBody>
          <a:bodyPr/>
          <a:lstStyle/>
          <a:p>
            <a:fld id="{F0F6FBF0-20DD-4551-8C32-582A54B8FF0D}" type="datetime1">
              <a:rPr lang="en-US" smtClean="0">
                <a:solidFill>
                  <a:prstClr val="black">
                    <a:lumMod val="50000"/>
                    <a:lumOff val="50000"/>
                  </a:prstClr>
                </a:solidFill>
              </a:rPr>
              <a:pPr/>
              <a:t>5/27/2024</a:t>
            </a:fld>
            <a:endParaRPr lang="en-US" dirty="0">
              <a:solidFill>
                <a:prstClr val="black">
                  <a:lumMod val="50000"/>
                  <a:lumOff val="50000"/>
                </a:prstClr>
              </a:solidFill>
            </a:endParaRPr>
          </a:p>
        </p:txBody>
      </p:sp>
      <p:sp>
        <p:nvSpPr>
          <p:cNvPr id="11" name="Footer Placeholder 10"/>
          <p:cNvSpPr>
            <a:spLocks noGrp="1"/>
          </p:cNvSpPr>
          <p:nvPr>
            <p:ph type="ftr" sz="quarter" idx="11"/>
          </p:nvPr>
        </p:nvSpPr>
        <p:spPr/>
        <p:txBody>
          <a:bodyPr/>
          <a:lstStyle/>
          <a:p>
            <a:r>
              <a:rPr lang="fr-FR">
                <a:solidFill>
                  <a:prstClr val="black">
                    <a:lumMod val="50000"/>
                    <a:lumOff val="50000"/>
                  </a:prstClr>
                </a:solidFill>
              </a:rPr>
              <a:t>Sciences Po Toulouse 2 ter rue des Puits creusés – CS 88526 31685 Toulouse Cedex 6</a:t>
            </a:r>
            <a:endParaRPr lang="en-US" dirty="0">
              <a:solidFill>
                <a:prstClr val="black">
                  <a:lumMod val="50000"/>
                  <a:lumOff val="50000"/>
                </a:prstClr>
              </a:solidFill>
            </a:endParaRPr>
          </a:p>
        </p:txBody>
      </p:sp>
      <p:sp>
        <p:nvSpPr>
          <p:cNvPr id="12" name="Slide Number Placeholder 11"/>
          <p:cNvSpPr>
            <a:spLocks noGrp="1"/>
          </p:cNvSpPr>
          <p:nvPr>
            <p:ph type="sldNum" sz="quarter" idx="12"/>
          </p:nvPr>
        </p:nvSpPr>
        <p:spPr/>
        <p:txBody>
          <a:bodyPr/>
          <a:lstStyle/>
          <a:p>
            <a:fld id="{D57F1E4F-1CFF-5643-939E-217C01CDF565}" type="slidenum">
              <a:rPr lang="en-US" smtClean="0">
                <a:solidFill>
                  <a:srgbClr val="056385"/>
                </a:solidFill>
              </a:rPr>
              <a:pPr/>
              <a:t>‹N°›</a:t>
            </a:fld>
            <a:endParaRPr lang="en-US" dirty="0">
              <a:solidFill>
                <a:srgbClr val="056385"/>
              </a:solidFill>
            </a:endParaRPr>
          </a:p>
        </p:txBody>
      </p:sp>
    </p:spTree>
    <p:extLst>
      <p:ext uri="{BB962C8B-B14F-4D97-AF65-F5344CB8AC3E}">
        <p14:creationId xmlns:p14="http://schemas.microsoft.com/office/powerpoint/2010/main" val="20093612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2" name="Date Placeholder 1"/>
          <p:cNvSpPr>
            <a:spLocks noGrp="1"/>
          </p:cNvSpPr>
          <p:nvPr>
            <p:ph type="dt" sz="half" idx="10"/>
          </p:nvPr>
        </p:nvSpPr>
        <p:spPr/>
        <p:txBody>
          <a:bodyPr/>
          <a:lstStyle/>
          <a:p>
            <a:fld id="{1D938AA0-CB67-48FF-944B-57B677A170B8}" type="datetime1">
              <a:rPr lang="en-US" smtClean="0">
                <a:solidFill>
                  <a:prstClr val="black">
                    <a:lumMod val="50000"/>
                    <a:lumOff val="50000"/>
                  </a:prstClr>
                </a:solidFill>
              </a:rPr>
              <a:pPr/>
              <a:t>5/27/2024</a:t>
            </a:fld>
            <a:endParaRPr lang="en-US" dirty="0">
              <a:solidFill>
                <a:prstClr val="black">
                  <a:lumMod val="50000"/>
                  <a:lumOff val="50000"/>
                </a:prstClr>
              </a:solidFill>
            </a:endParaRPr>
          </a:p>
        </p:txBody>
      </p:sp>
      <p:sp>
        <p:nvSpPr>
          <p:cNvPr id="7" name="Footer Placeholder 6"/>
          <p:cNvSpPr>
            <a:spLocks noGrp="1"/>
          </p:cNvSpPr>
          <p:nvPr>
            <p:ph type="ftr" sz="quarter" idx="11"/>
          </p:nvPr>
        </p:nvSpPr>
        <p:spPr/>
        <p:txBody>
          <a:bodyPr/>
          <a:lstStyle/>
          <a:p>
            <a:r>
              <a:rPr lang="fr-FR">
                <a:solidFill>
                  <a:prstClr val="black">
                    <a:lumMod val="50000"/>
                    <a:lumOff val="50000"/>
                  </a:prstClr>
                </a:solidFill>
              </a:rPr>
              <a:t>Sciences Po Toulouse 2 ter rue des Puits creusés – CS 88526 31685 Toulouse Cedex 6</a:t>
            </a:r>
            <a:endParaRPr lang="en-US" dirty="0">
              <a:solidFill>
                <a:prstClr val="black">
                  <a:lumMod val="50000"/>
                  <a:lumOff val="50000"/>
                </a:prstClr>
              </a:solidFill>
            </a:endParaRPr>
          </a:p>
        </p:txBody>
      </p:sp>
      <p:sp>
        <p:nvSpPr>
          <p:cNvPr id="8" name="Slide Number Placeholder 7"/>
          <p:cNvSpPr>
            <a:spLocks noGrp="1"/>
          </p:cNvSpPr>
          <p:nvPr>
            <p:ph type="sldNum" sz="quarter" idx="12"/>
          </p:nvPr>
        </p:nvSpPr>
        <p:spPr/>
        <p:txBody>
          <a:bodyPr/>
          <a:lstStyle/>
          <a:p>
            <a:fld id="{D57F1E4F-1CFF-5643-939E-217C01CDF565}" type="slidenum">
              <a:rPr lang="en-US" smtClean="0">
                <a:solidFill>
                  <a:srgbClr val="056385"/>
                </a:solidFill>
              </a:rPr>
              <a:pPr/>
              <a:t>‹N°›</a:t>
            </a:fld>
            <a:endParaRPr lang="en-US" dirty="0">
              <a:solidFill>
                <a:srgbClr val="056385"/>
              </a:solidFill>
            </a:endParaRPr>
          </a:p>
        </p:txBody>
      </p:sp>
    </p:spTree>
    <p:extLst>
      <p:ext uri="{BB962C8B-B14F-4D97-AF65-F5344CB8AC3E}">
        <p14:creationId xmlns:p14="http://schemas.microsoft.com/office/powerpoint/2010/main" val="12050830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732D4AC-6480-4DD4-A8AB-01FFFDA8A192}" type="datetime1">
              <a:rPr lang="en-US" smtClean="0">
                <a:solidFill>
                  <a:prstClr val="black">
                    <a:lumMod val="50000"/>
                    <a:lumOff val="50000"/>
                  </a:prstClr>
                </a:solidFill>
              </a:rPr>
              <a:pPr/>
              <a:t>5/27/2024</a:t>
            </a:fld>
            <a:endParaRPr 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r>
              <a:rPr lang="fr-FR">
                <a:solidFill>
                  <a:prstClr val="black">
                    <a:lumMod val="50000"/>
                    <a:lumOff val="50000"/>
                  </a:prstClr>
                </a:solidFill>
              </a:rPr>
              <a:t>Sciences Po Toulouse 2 ter rue des Puits creusés – CS 88526 31685 Toulouse Cedex 6</a:t>
            </a:r>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056385"/>
                </a:solidFill>
              </a:rPr>
              <a:pPr/>
              <a:t>‹N°›</a:t>
            </a:fld>
            <a:endParaRPr lang="en-US" dirty="0">
              <a:solidFill>
                <a:srgbClr val="056385"/>
              </a:solidFill>
            </a:endParaRPr>
          </a:p>
        </p:txBody>
      </p:sp>
    </p:spTree>
    <p:extLst>
      <p:ext uri="{BB962C8B-B14F-4D97-AF65-F5344CB8AC3E}">
        <p14:creationId xmlns:p14="http://schemas.microsoft.com/office/powerpoint/2010/main" val="22465427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1800" b="0" baseline="0"/>
            </a:lvl1pPr>
          </a:lstStyle>
          <a:p>
            <a:r>
              <a:rPr lang="fr-FR"/>
              <a:t>Modifiez le style du titre</a:t>
            </a:r>
            <a:endParaRPr lang="en-US" dirty="0"/>
          </a:p>
        </p:txBody>
      </p:sp>
      <p:sp>
        <p:nvSpPr>
          <p:cNvPr id="3" name="Content Placeholder 2"/>
          <p:cNvSpPr>
            <a:spLocks noGrp="1"/>
          </p:cNvSpPr>
          <p:nvPr>
            <p:ph idx="1"/>
          </p:nvPr>
        </p:nvSpPr>
        <p:spPr>
          <a:xfrm>
            <a:off x="2900934" y="651510"/>
            <a:ext cx="5486400" cy="3840480"/>
          </a:xfrm>
        </p:spPr>
        <p:txBody>
          <a:bodyPr/>
          <a:lstStyle>
            <a:lvl1pPr>
              <a:defRPr sz="1125"/>
            </a:lvl1pPr>
            <a:lvl2pPr>
              <a:defRPr sz="1013"/>
            </a:lvl2pPr>
            <a:lvl3pPr>
              <a:defRPr sz="900"/>
            </a:lvl3pPr>
            <a:lvl4pPr>
              <a:defRPr sz="788"/>
            </a:lvl4pPr>
            <a:lvl5pPr>
              <a:defRPr sz="788"/>
            </a:lvl5pPr>
            <a:lvl6pPr>
              <a:defRPr sz="788"/>
            </a:lvl6pPr>
            <a:lvl7pPr>
              <a:defRPr sz="788"/>
            </a:lvl7pPr>
            <a:lvl8pPr>
              <a:defRPr sz="788"/>
            </a:lvl8pPr>
            <a:lvl9pPr>
              <a:defRPr sz="788"/>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92024" y="2620632"/>
            <a:ext cx="2125980" cy="1741493"/>
          </a:xfrm>
        </p:spPr>
        <p:txBody>
          <a:bodyPr anchor="t">
            <a:normAutofit/>
          </a:bodyPr>
          <a:lstStyle>
            <a:lvl1pPr marL="0" indent="0">
              <a:lnSpc>
                <a:spcPct val="100000"/>
              </a:lnSpc>
              <a:buNone/>
              <a:defRPr sz="788">
                <a:solidFill>
                  <a:srgbClr val="FFFFFF"/>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fr-FR"/>
              <a:t>Modifier les styles du texte du masque</a:t>
            </a:r>
          </a:p>
        </p:txBody>
      </p:sp>
      <p:sp>
        <p:nvSpPr>
          <p:cNvPr id="8" name="Date Placeholder 7"/>
          <p:cNvSpPr>
            <a:spLocks noGrp="1"/>
          </p:cNvSpPr>
          <p:nvPr>
            <p:ph type="dt" sz="half" idx="10"/>
          </p:nvPr>
        </p:nvSpPr>
        <p:spPr/>
        <p:txBody>
          <a:bodyPr/>
          <a:lstStyle/>
          <a:p>
            <a:fld id="{553498D8-00F0-4DCB-9F9E-3304A34F1333}" type="datetime1">
              <a:rPr lang="en-US" smtClean="0">
                <a:solidFill>
                  <a:prstClr val="black">
                    <a:lumMod val="50000"/>
                    <a:lumOff val="50000"/>
                  </a:prstClr>
                </a:solidFill>
              </a:rPr>
              <a:pPr/>
              <a:t>5/27/2024</a:t>
            </a:fld>
            <a:endParaRPr lang="en-US" dirty="0">
              <a:solidFill>
                <a:prstClr val="black">
                  <a:lumMod val="50000"/>
                  <a:lumOff val="50000"/>
                </a:prstClr>
              </a:solidFill>
            </a:endParaRPr>
          </a:p>
        </p:txBody>
      </p:sp>
      <p:sp>
        <p:nvSpPr>
          <p:cNvPr id="9" name="Footer Placeholder 8"/>
          <p:cNvSpPr>
            <a:spLocks noGrp="1"/>
          </p:cNvSpPr>
          <p:nvPr>
            <p:ph type="ftr" sz="quarter" idx="11"/>
          </p:nvPr>
        </p:nvSpPr>
        <p:spPr/>
        <p:txBody>
          <a:bodyPr/>
          <a:lstStyle/>
          <a:p>
            <a:r>
              <a:rPr lang="fr-FR">
                <a:solidFill>
                  <a:prstClr val="black">
                    <a:lumMod val="50000"/>
                    <a:lumOff val="50000"/>
                  </a:prstClr>
                </a:solidFill>
              </a:rPr>
              <a:t>Sciences Po Toulouse 2 ter rue des Puits creusés – CS 88526 31685 Toulouse Cedex 6</a:t>
            </a:r>
            <a:endParaRPr lang="en-US" dirty="0">
              <a:solidFill>
                <a:prstClr val="black">
                  <a:lumMod val="50000"/>
                  <a:lumOff val="50000"/>
                </a:prstClr>
              </a:solidFill>
            </a:endParaRPr>
          </a:p>
        </p:txBody>
      </p:sp>
      <p:sp>
        <p:nvSpPr>
          <p:cNvPr id="10" name="Slide Number Placeholder 9"/>
          <p:cNvSpPr>
            <a:spLocks noGrp="1"/>
          </p:cNvSpPr>
          <p:nvPr>
            <p:ph type="sldNum" sz="quarter" idx="12"/>
          </p:nvPr>
        </p:nvSpPr>
        <p:spPr/>
        <p:txBody>
          <a:bodyPr/>
          <a:lstStyle/>
          <a:p>
            <a:fld id="{D57F1E4F-1CFF-5643-939E-217C01CDF565}" type="slidenum">
              <a:rPr lang="en-US" smtClean="0">
                <a:solidFill>
                  <a:srgbClr val="056385"/>
                </a:solidFill>
              </a:rPr>
              <a:pPr/>
              <a:t>‹N°›</a:t>
            </a:fld>
            <a:endParaRPr lang="en-US" dirty="0">
              <a:solidFill>
                <a:srgbClr val="056385"/>
              </a:solidFill>
            </a:endParaRPr>
          </a:p>
        </p:txBody>
      </p:sp>
    </p:spTree>
    <p:extLst>
      <p:ext uri="{BB962C8B-B14F-4D97-AF65-F5344CB8AC3E}">
        <p14:creationId xmlns:p14="http://schemas.microsoft.com/office/powerpoint/2010/main" val="22837383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1800" b="0"/>
            </a:lvl1pPr>
          </a:lstStyle>
          <a:p>
            <a:r>
              <a:rPr lang="fr-FR"/>
              <a:t>Modifiez le style du titre</a:t>
            </a:r>
            <a:endParaRPr lang="en-US" dirty="0"/>
          </a:p>
        </p:txBody>
      </p:sp>
      <p:sp>
        <p:nvSpPr>
          <p:cNvPr id="3" name="Picture Placeholder 2"/>
          <p:cNvSpPr>
            <a:spLocks noGrp="1" noChangeAspect="1"/>
          </p:cNvSpPr>
          <p:nvPr>
            <p:ph type="pic" idx="1"/>
          </p:nvPr>
        </p:nvSpPr>
        <p:spPr>
          <a:xfrm>
            <a:off x="2677984" y="575564"/>
            <a:ext cx="6086423" cy="3998214"/>
          </a:xfrm>
          <a:solidFill>
            <a:schemeClr val="bg1">
              <a:lumMod val="75000"/>
            </a:schemeClr>
          </a:solidFill>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fr-FR"/>
              <a:t>Cliquez sur l'icône pour ajouter une image</a:t>
            </a:r>
            <a:endParaRPr lang="en-US" dirty="0"/>
          </a:p>
        </p:txBody>
      </p:sp>
      <p:sp>
        <p:nvSpPr>
          <p:cNvPr id="4" name="Text Placeholder 3"/>
          <p:cNvSpPr>
            <a:spLocks noGrp="1"/>
          </p:cNvSpPr>
          <p:nvPr>
            <p:ph type="body" sz="half" idx="2"/>
          </p:nvPr>
        </p:nvSpPr>
        <p:spPr>
          <a:xfrm>
            <a:off x="192024" y="2619756"/>
            <a:ext cx="2125980" cy="1741932"/>
          </a:xfrm>
        </p:spPr>
        <p:txBody>
          <a:bodyPr anchor="t">
            <a:normAutofit/>
          </a:bodyPr>
          <a:lstStyle>
            <a:lvl1pPr marL="0" indent="0">
              <a:lnSpc>
                <a:spcPct val="100000"/>
              </a:lnSpc>
              <a:buNone/>
              <a:defRPr sz="788">
                <a:solidFill>
                  <a:srgbClr val="FFFFFF"/>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fr-FR"/>
              <a:t>Modifier les styles du texte du masque</a:t>
            </a:r>
          </a:p>
        </p:txBody>
      </p:sp>
      <p:sp>
        <p:nvSpPr>
          <p:cNvPr id="8" name="Date Placeholder 7"/>
          <p:cNvSpPr>
            <a:spLocks noGrp="1"/>
          </p:cNvSpPr>
          <p:nvPr>
            <p:ph type="dt" sz="half" idx="10"/>
          </p:nvPr>
        </p:nvSpPr>
        <p:spPr/>
        <p:txBody>
          <a:bodyPr/>
          <a:lstStyle/>
          <a:p>
            <a:fld id="{A19009A9-2CC2-4D2D-8943-C181C1ACAA12}" type="datetime1">
              <a:rPr lang="en-US" smtClean="0">
                <a:solidFill>
                  <a:prstClr val="black">
                    <a:lumMod val="50000"/>
                    <a:lumOff val="50000"/>
                  </a:prstClr>
                </a:solidFill>
              </a:rPr>
              <a:pPr/>
              <a:t>5/27/2024</a:t>
            </a:fld>
            <a:endParaRPr lang="en-US" dirty="0">
              <a:solidFill>
                <a:prstClr val="black">
                  <a:lumMod val="50000"/>
                  <a:lumOff val="50000"/>
                </a:prstClr>
              </a:solidFill>
            </a:endParaRPr>
          </a:p>
        </p:txBody>
      </p:sp>
      <p:sp>
        <p:nvSpPr>
          <p:cNvPr id="9" name="Footer Placeholder 8"/>
          <p:cNvSpPr>
            <a:spLocks noGrp="1"/>
          </p:cNvSpPr>
          <p:nvPr>
            <p:ph type="ftr" sz="quarter" idx="11"/>
          </p:nvPr>
        </p:nvSpPr>
        <p:spPr>
          <a:xfrm>
            <a:off x="2624326" y="4767264"/>
            <a:ext cx="4433638" cy="273844"/>
          </a:xfrm>
        </p:spPr>
        <p:txBody>
          <a:bodyPr/>
          <a:lstStyle/>
          <a:p>
            <a:r>
              <a:rPr lang="fr-FR">
                <a:solidFill>
                  <a:prstClr val="black">
                    <a:lumMod val="50000"/>
                    <a:lumOff val="50000"/>
                  </a:prstClr>
                </a:solidFill>
              </a:rPr>
              <a:t>Sciences Po Toulouse 2 ter rue des Puits creusés – CS 88526 31685 Toulouse Cedex 6</a:t>
            </a:r>
            <a:endParaRPr lang="en-US" dirty="0">
              <a:solidFill>
                <a:prstClr val="black">
                  <a:lumMod val="50000"/>
                  <a:lumOff val="50000"/>
                </a:prstClr>
              </a:solidFill>
            </a:endParaRPr>
          </a:p>
        </p:txBody>
      </p:sp>
      <p:sp>
        <p:nvSpPr>
          <p:cNvPr id="10" name="Slide Number Placeholder 9"/>
          <p:cNvSpPr>
            <a:spLocks noGrp="1"/>
          </p:cNvSpPr>
          <p:nvPr>
            <p:ph type="sldNum" sz="quarter" idx="12"/>
          </p:nvPr>
        </p:nvSpPr>
        <p:spPr/>
        <p:txBody>
          <a:bodyPr/>
          <a:lstStyle/>
          <a:p>
            <a:fld id="{D57F1E4F-1CFF-5643-939E-217C01CDF565}" type="slidenum">
              <a:rPr lang="en-US" smtClean="0">
                <a:solidFill>
                  <a:srgbClr val="056385"/>
                </a:solidFill>
              </a:rPr>
              <a:pPr/>
              <a:t>‹N°›</a:t>
            </a:fld>
            <a:endParaRPr lang="en-US" dirty="0">
              <a:solidFill>
                <a:srgbClr val="056385"/>
              </a:solidFill>
            </a:endParaRPr>
          </a:p>
        </p:txBody>
      </p:sp>
    </p:spTree>
    <p:extLst>
      <p:ext uri="{BB962C8B-B14F-4D97-AF65-F5344CB8AC3E}">
        <p14:creationId xmlns:p14="http://schemas.microsoft.com/office/powerpoint/2010/main" val="3329564320"/>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8877F89-21CD-4D10-AF91-B8A2F16CE072}" type="datetime1">
              <a:rPr lang="en-US" smtClean="0">
                <a:solidFill>
                  <a:prstClr val="black">
                    <a:lumMod val="50000"/>
                    <a:lumOff val="50000"/>
                  </a:prstClr>
                </a:solidFill>
              </a:rPr>
              <a:pPr/>
              <a:t>5/27/2024</a:t>
            </a:fld>
            <a:endParaRPr lang="en-US" dirty="0">
              <a:solidFill>
                <a:prstClr val="black">
                  <a:lumMod val="50000"/>
                  <a:lumOff val="50000"/>
                </a:prstClr>
              </a:solidFill>
            </a:endParaRPr>
          </a:p>
        </p:txBody>
      </p:sp>
      <p:sp>
        <p:nvSpPr>
          <p:cNvPr id="8" name="Footer Placeholder 7"/>
          <p:cNvSpPr>
            <a:spLocks noGrp="1"/>
          </p:cNvSpPr>
          <p:nvPr>
            <p:ph type="ftr" sz="quarter" idx="11"/>
          </p:nvPr>
        </p:nvSpPr>
        <p:spPr/>
        <p:txBody>
          <a:bodyPr/>
          <a:lstStyle/>
          <a:p>
            <a:r>
              <a:rPr lang="fr-FR">
                <a:solidFill>
                  <a:prstClr val="black">
                    <a:lumMod val="50000"/>
                    <a:lumOff val="50000"/>
                  </a:prstClr>
                </a:solidFill>
              </a:rPr>
              <a:t>Sciences Po Toulouse 2 ter rue des Puits creusés – CS 88526 31685 Toulouse Cedex 6</a:t>
            </a:r>
            <a:endParaRPr lang="en-US" dirty="0">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056385"/>
                </a:solidFill>
              </a:rPr>
              <a:pPr/>
              <a:t>‹N°›</a:t>
            </a:fld>
            <a:endParaRPr lang="en-US" dirty="0">
              <a:solidFill>
                <a:srgbClr val="056385"/>
              </a:solidFill>
            </a:endParaRPr>
          </a:p>
        </p:txBody>
      </p:sp>
    </p:spTree>
    <p:extLst>
      <p:ext uri="{BB962C8B-B14F-4D97-AF65-F5344CB8AC3E}">
        <p14:creationId xmlns:p14="http://schemas.microsoft.com/office/powerpoint/2010/main" val="1212758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514350"/>
            <a:ext cx="7200900" cy="1114425"/>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028700" y="1744873"/>
            <a:ext cx="3332988" cy="617934"/>
          </a:xfrm>
          <a:prstGeom prst="rect">
            <a:avLst/>
          </a:prstGeo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5" name="Text Placeholder 4"/>
          <p:cNvSpPr>
            <a:spLocks noGrp="1"/>
          </p:cNvSpPr>
          <p:nvPr>
            <p:ph type="body" sz="quarter" idx="3"/>
          </p:nvPr>
        </p:nvSpPr>
        <p:spPr>
          <a:xfrm>
            <a:off x="4893761" y="1755648"/>
            <a:ext cx="3332988" cy="617934"/>
          </a:xfrm>
          <a:prstGeom prst="rect">
            <a:avLst/>
          </a:prstGeo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12" name="Content Placeholder 2">
            <a:extLst>
              <a:ext uri="{FF2B5EF4-FFF2-40B4-BE49-F238E27FC236}">
                <a16:creationId xmlns:a16="http://schemas.microsoft.com/office/drawing/2014/main" id="{656AEBCB-9565-95CB-46FE-F050511483EC}"/>
              </a:ext>
            </a:extLst>
          </p:cNvPr>
          <p:cNvSpPr>
            <a:spLocks noGrp="1"/>
          </p:cNvSpPr>
          <p:nvPr>
            <p:ph idx="13" hasCustomPrompt="1"/>
          </p:nvPr>
        </p:nvSpPr>
        <p:spPr>
          <a:xfrm>
            <a:off x="1028700" y="2478904"/>
            <a:ext cx="3332988" cy="1921646"/>
          </a:xfrm>
          <a:prstGeom prst="rect">
            <a:avLst/>
          </a:prstGeom>
        </p:spPr>
        <p:txBody>
          <a:bodyPr/>
          <a:lstStyle>
            <a:lvl1pPr marL="288036" indent="-288036">
              <a:buFont typeface="Police système Courant"/>
              <a:buChar char="■"/>
              <a:defRPr b="1">
                <a:solidFill>
                  <a:srgbClr val="DC0814"/>
                </a:solidFill>
              </a:defRPr>
            </a:lvl1pPr>
            <a:lvl2pPr marL="654939" indent="-257175">
              <a:buClr>
                <a:srgbClr val="C00000"/>
              </a:buClr>
              <a:buFont typeface="Police système Courant"/>
              <a:buChar char="●"/>
              <a:defRPr i="0"/>
            </a:lvl2pPr>
            <a:lvl3pPr marL="954977" indent="-214313">
              <a:buClr>
                <a:srgbClr val="C00000"/>
              </a:buClr>
              <a:buFont typeface="Arial" panose="020B0604020202020204" pitchFamily="34" charset="0"/>
              <a:buChar char="•"/>
              <a:defRPr sz="1200" i="0"/>
            </a:lvl3pPr>
            <a:lvl4pPr marL="1297877" indent="-214313">
              <a:buClr>
                <a:srgbClr val="C00000"/>
              </a:buClr>
              <a:buFont typeface="Police système Courant"/>
              <a:buChar char="‣"/>
              <a:defRPr sz="1125" i="0" baseline="0"/>
            </a:lvl4pPr>
            <a:lvl5pPr marL="1426464" indent="0">
              <a:buClr>
                <a:srgbClr val="C00000"/>
              </a:buClr>
              <a:buFontTx/>
              <a:buNone/>
              <a:defRPr sz="1050" i="0"/>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3" name="Content Placeholder 2">
            <a:extLst>
              <a:ext uri="{FF2B5EF4-FFF2-40B4-BE49-F238E27FC236}">
                <a16:creationId xmlns:a16="http://schemas.microsoft.com/office/drawing/2014/main" id="{179CF9ED-219F-F280-00FC-C440FCA86BCD}"/>
              </a:ext>
            </a:extLst>
          </p:cNvPr>
          <p:cNvSpPr>
            <a:spLocks noGrp="1"/>
          </p:cNvSpPr>
          <p:nvPr>
            <p:ph idx="14" hasCustomPrompt="1"/>
          </p:nvPr>
        </p:nvSpPr>
        <p:spPr>
          <a:xfrm>
            <a:off x="4893761" y="2478904"/>
            <a:ext cx="3332988" cy="1921646"/>
          </a:xfrm>
          <a:prstGeom prst="rect">
            <a:avLst/>
          </a:prstGeom>
        </p:spPr>
        <p:txBody>
          <a:bodyPr/>
          <a:lstStyle>
            <a:lvl1pPr marL="288036" indent="-288036">
              <a:buFont typeface="Police système Courant"/>
              <a:buChar char="■"/>
              <a:defRPr b="1">
                <a:solidFill>
                  <a:srgbClr val="DC0814"/>
                </a:solidFill>
              </a:defRPr>
            </a:lvl1pPr>
            <a:lvl2pPr marL="654939" indent="-257175">
              <a:buClr>
                <a:srgbClr val="C00000"/>
              </a:buClr>
              <a:buFont typeface="Police système Courant"/>
              <a:buChar char="●"/>
              <a:defRPr i="0"/>
            </a:lvl2pPr>
            <a:lvl3pPr marL="954977" indent="-214313">
              <a:buClr>
                <a:srgbClr val="C00000"/>
              </a:buClr>
              <a:buFont typeface="Arial" panose="020B0604020202020204" pitchFamily="34" charset="0"/>
              <a:buChar char="•"/>
              <a:defRPr sz="1200" i="0"/>
            </a:lvl3pPr>
            <a:lvl4pPr marL="1297877" indent="-214313">
              <a:buClr>
                <a:srgbClr val="C00000"/>
              </a:buClr>
              <a:buFont typeface="Police système Courant"/>
              <a:buChar char="‣"/>
              <a:defRPr sz="1125" i="0" baseline="0"/>
            </a:lvl4pPr>
            <a:lvl5pPr marL="1426464" indent="0">
              <a:buClr>
                <a:srgbClr val="C00000"/>
              </a:buClr>
              <a:buFontTx/>
              <a:buNone/>
              <a:defRPr sz="1050" i="0"/>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a:extLst>
              <a:ext uri="{FF2B5EF4-FFF2-40B4-BE49-F238E27FC236}">
                <a16:creationId xmlns:a16="http://schemas.microsoft.com/office/drawing/2014/main" id="{BBF3BF43-5001-A22F-64A7-1A47BCA75CEE}"/>
              </a:ext>
            </a:extLst>
          </p:cNvPr>
          <p:cNvSpPr>
            <a:spLocks noGrp="1"/>
          </p:cNvSpPr>
          <p:nvPr>
            <p:ph type="dt" sz="half" idx="10"/>
          </p:nvPr>
        </p:nvSpPr>
        <p:spPr>
          <a:xfrm>
            <a:off x="1042987" y="4840039"/>
            <a:ext cx="903429" cy="303461"/>
          </a:xfrm>
        </p:spPr>
        <p:txBody>
          <a:bodyPr/>
          <a:lstStyle/>
          <a:p>
            <a:fld id="{87DE6118-2437-4B30-8E3C-4D2BE6020583}" type="datetimeFigureOut">
              <a:rPr lang="en-US" smtClean="0"/>
              <a:t>5/27/2024</a:t>
            </a:fld>
            <a:endParaRPr lang="en-US" dirty="0"/>
          </a:p>
        </p:txBody>
      </p:sp>
      <p:sp>
        <p:nvSpPr>
          <p:cNvPr id="6" name="Footer Placeholder 4">
            <a:extLst>
              <a:ext uri="{FF2B5EF4-FFF2-40B4-BE49-F238E27FC236}">
                <a16:creationId xmlns:a16="http://schemas.microsoft.com/office/drawing/2014/main" id="{8EAB663F-075E-480A-6974-849558500F0B}"/>
              </a:ext>
            </a:extLst>
          </p:cNvPr>
          <p:cNvSpPr>
            <a:spLocks noGrp="1"/>
          </p:cNvSpPr>
          <p:nvPr>
            <p:ph type="ftr" sz="quarter" idx="11"/>
          </p:nvPr>
        </p:nvSpPr>
        <p:spPr>
          <a:xfrm>
            <a:off x="2170174" y="4840039"/>
            <a:ext cx="4153625" cy="303461"/>
          </a:xfrm>
        </p:spPr>
        <p:txBody>
          <a:bodyPr/>
          <a:lstStyle/>
          <a:p>
            <a:endParaRPr lang="en-US" dirty="0"/>
          </a:p>
        </p:txBody>
      </p:sp>
      <p:sp>
        <p:nvSpPr>
          <p:cNvPr id="14" name="Slide Number Placeholder 5">
            <a:extLst>
              <a:ext uri="{FF2B5EF4-FFF2-40B4-BE49-F238E27FC236}">
                <a16:creationId xmlns:a16="http://schemas.microsoft.com/office/drawing/2014/main" id="{62448889-66EB-AF5F-3797-1AAC6873CD4F}"/>
              </a:ext>
            </a:extLst>
          </p:cNvPr>
          <p:cNvSpPr>
            <a:spLocks noGrp="1"/>
          </p:cNvSpPr>
          <p:nvPr>
            <p:ph type="sldNum" sz="quarter" idx="12"/>
          </p:nvPr>
        </p:nvSpPr>
        <p:spPr>
          <a:xfrm>
            <a:off x="6547555" y="4840039"/>
            <a:ext cx="707438" cy="303461"/>
          </a:xfrm>
        </p:spPr>
        <p:txBody>
          <a:bodyPr/>
          <a:lstStyle/>
          <a:p>
            <a:fld id="{69E57DC2-970A-4B3E-BB1C-7A09969E49DF}" type="slidenum">
              <a:rPr lang="en-US" smtClean="0"/>
              <a:t>‹N°›</a:t>
            </a:fld>
            <a:endParaRPr lang="en-US" dirty="0"/>
          </a:p>
        </p:txBody>
      </p:sp>
      <p:pic>
        <p:nvPicPr>
          <p:cNvPr id="15" name="Image 14">
            <a:extLst>
              <a:ext uri="{FF2B5EF4-FFF2-40B4-BE49-F238E27FC236}">
                <a16:creationId xmlns:a16="http://schemas.microsoft.com/office/drawing/2014/main" id="{F944EDB3-BBCA-3A52-A725-18C4FD8C9893}"/>
              </a:ext>
            </a:extLst>
          </p:cNvPr>
          <p:cNvPicPr>
            <a:picLocks noChangeAspect="1"/>
          </p:cNvPicPr>
          <p:nvPr userDrawn="1"/>
        </p:nvPicPr>
        <p:blipFill>
          <a:blip r:embed="rId2"/>
          <a:srcRect/>
          <a:stretch/>
        </p:blipFill>
        <p:spPr>
          <a:xfrm>
            <a:off x="8280133" y="4305970"/>
            <a:ext cx="685800" cy="685800"/>
          </a:xfrm>
          <a:prstGeom prst="rect">
            <a:avLst/>
          </a:prstGeom>
        </p:spPr>
      </p:pic>
    </p:spTree>
    <p:extLst>
      <p:ext uri="{BB962C8B-B14F-4D97-AF65-F5344CB8AC3E}">
        <p14:creationId xmlns:p14="http://schemas.microsoft.com/office/powerpoint/2010/main" val="35758373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742950"/>
            <a:ext cx="2114550" cy="371475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900934" y="651510"/>
            <a:ext cx="5486400" cy="384048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77FF130-89A8-4B9B-ACB4-7960D6D279BE}" type="datetime1">
              <a:rPr lang="en-US" smtClean="0">
                <a:solidFill>
                  <a:prstClr val="black">
                    <a:lumMod val="50000"/>
                    <a:lumOff val="50000"/>
                  </a:prstClr>
                </a:solidFill>
              </a:rPr>
              <a:pPr/>
              <a:t>5/27/2024</a:t>
            </a:fld>
            <a:endParaRPr lang="en-US" dirty="0">
              <a:solidFill>
                <a:prstClr val="black">
                  <a:lumMod val="50000"/>
                  <a:lumOff val="50000"/>
                </a:prstClr>
              </a:solidFill>
            </a:endParaRPr>
          </a:p>
        </p:txBody>
      </p:sp>
      <p:sp>
        <p:nvSpPr>
          <p:cNvPr id="8" name="Footer Placeholder 7"/>
          <p:cNvSpPr>
            <a:spLocks noGrp="1"/>
          </p:cNvSpPr>
          <p:nvPr>
            <p:ph type="ftr" sz="quarter" idx="11"/>
          </p:nvPr>
        </p:nvSpPr>
        <p:spPr/>
        <p:txBody>
          <a:bodyPr/>
          <a:lstStyle/>
          <a:p>
            <a:r>
              <a:rPr lang="fr-FR">
                <a:solidFill>
                  <a:prstClr val="black">
                    <a:lumMod val="50000"/>
                    <a:lumOff val="50000"/>
                  </a:prstClr>
                </a:solidFill>
              </a:rPr>
              <a:t>Sciences Po Toulouse 2 ter rue des Puits creusés – CS 88526 31685 Toulouse Cedex 6</a:t>
            </a:r>
            <a:endParaRPr lang="en-US" dirty="0">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056385"/>
                </a:solidFill>
              </a:rPr>
              <a:pPr/>
              <a:t>‹N°›</a:t>
            </a:fld>
            <a:endParaRPr lang="en-US" dirty="0">
              <a:solidFill>
                <a:srgbClr val="056385"/>
              </a:solidFill>
            </a:endParaRPr>
          </a:p>
        </p:txBody>
      </p:sp>
    </p:spTree>
    <p:extLst>
      <p:ext uri="{BB962C8B-B14F-4D97-AF65-F5344CB8AC3E}">
        <p14:creationId xmlns:p14="http://schemas.microsoft.com/office/powerpoint/2010/main" val="28209195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685330" y="1775320"/>
            <a:ext cx="7772870" cy="256808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B20185F-57EC-4416-A427-E6F229CE3B73}" type="datetimeFigureOut">
              <a:rPr lang="en-AU" smtClean="0">
                <a:solidFill>
                  <a:prstClr val="black">
                    <a:lumMod val="50000"/>
                    <a:lumOff val="50000"/>
                  </a:prstClr>
                </a:solidFill>
              </a:rPr>
              <a:pPr/>
              <a:t>27/05/2024</a:t>
            </a:fld>
            <a:endParaRPr lang="en-A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A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7860F61D-D7AA-4F52-8494-EE41CAD4D598}" type="slidenum">
              <a:rPr lang="en-AU" smtClean="0">
                <a:solidFill>
                  <a:srgbClr val="056385"/>
                </a:solidFill>
              </a:rPr>
              <a:pPr/>
              <a:t>‹N°›</a:t>
            </a:fld>
            <a:endParaRPr lang="en-AU">
              <a:solidFill>
                <a:srgbClr val="056385"/>
              </a:solidFill>
            </a:endParaRPr>
          </a:p>
        </p:txBody>
      </p:sp>
    </p:spTree>
    <p:extLst>
      <p:ext uri="{BB962C8B-B14F-4D97-AF65-F5344CB8AC3E}">
        <p14:creationId xmlns:p14="http://schemas.microsoft.com/office/powerpoint/2010/main" val="1761370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5/27/2024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‹N°›</a:t>
            </a:fld>
            <a:endParaRPr lang="en-US" dirty="0"/>
          </a:p>
        </p:txBody>
      </p:sp>
      <p:sp>
        <p:nvSpPr>
          <p:cNvPr id="5" name="Titre 1">
            <a:extLst>
              <a:ext uri="{FF2B5EF4-FFF2-40B4-BE49-F238E27FC236}">
                <a16:creationId xmlns:a16="http://schemas.microsoft.com/office/drawing/2014/main" id="{16066DC0-F1DF-8289-B94E-B31C8063966B}"/>
              </a:ext>
            </a:extLst>
          </p:cNvPr>
          <p:cNvSpPr>
            <a:spLocks noGrp="1"/>
          </p:cNvSpPr>
          <p:nvPr>
            <p:ph type="title" hasCustomPrompt="1"/>
          </p:nvPr>
        </p:nvSpPr>
        <p:spPr>
          <a:xfrm>
            <a:off x="1042988" y="925436"/>
            <a:ext cx="2949178" cy="802481"/>
          </a:xfrm>
        </p:spPr>
        <p:txBody>
          <a:bodyPr anchor="b"/>
          <a:lstStyle>
            <a:lvl1pPr>
              <a:defRPr sz="2400"/>
            </a:lvl1pPr>
          </a:lstStyle>
          <a:p>
            <a:r>
              <a:rPr lang="fr-FR" dirty="0"/>
              <a:t>Modifiez le texte </a:t>
            </a:r>
            <a:br>
              <a:rPr lang="fr-FR" dirty="0"/>
            </a:br>
            <a:r>
              <a:rPr lang="fr-FR" dirty="0"/>
              <a:t>du titre</a:t>
            </a:r>
          </a:p>
        </p:txBody>
      </p:sp>
      <p:sp>
        <p:nvSpPr>
          <p:cNvPr id="6" name="Espace réservé pour une image  2">
            <a:extLst>
              <a:ext uri="{FF2B5EF4-FFF2-40B4-BE49-F238E27FC236}">
                <a16:creationId xmlns:a16="http://schemas.microsoft.com/office/drawing/2014/main" id="{70D24D67-1935-BE34-0E40-7E07CE5D7002}"/>
              </a:ext>
            </a:extLst>
          </p:cNvPr>
          <p:cNvSpPr>
            <a:spLocks noGrp="1"/>
          </p:cNvSpPr>
          <p:nvPr>
            <p:ph type="pic" idx="1"/>
          </p:nvPr>
        </p:nvSpPr>
        <p:spPr>
          <a:xfrm>
            <a:off x="4300537" y="925437"/>
            <a:ext cx="4001234"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fr-FR" dirty="0"/>
          </a:p>
        </p:txBody>
      </p:sp>
      <p:sp>
        <p:nvSpPr>
          <p:cNvPr id="7" name="Espace réservé du texte 3">
            <a:extLst>
              <a:ext uri="{FF2B5EF4-FFF2-40B4-BE49-F238E27FC236}">
                <a16:creationId xmlns:a16="http://schemas.microsoft.com/office/drawing/2014/main" id="{F72F1419-14CA-F824-8A6A-3D2170D4F880}"/>
              </a:ext>
            </a:extLst>
          </p:cNvPr>
          <p:cNvSpPr>
            <a:spLocks noGrp="1"/>
          </p:cNvSpPr>
          <p:nvPr>
            <p:ph type="body" sz="half" idx="2" hasCustomPrompt="1"/>
          </p:nvPr>
        </p:nvSpPr>
        <p:spPr>
          <a:xfrm>
            <a:off x="1042988" y="1860605"/>
            <a:ext cx="2949178" cy="2726003"/>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texte du masque</a:t>
            </a:r>
          </a:p>
        </p:txBody>
      </p:sp>
    </p:spTree>
    <p:extLst>
      <p:ext uri="{BB962C8B-B14F-4D97-AF65-F5344CB8AC3E}">
        <p14:creationId xmlns:p14="http://schemas.microsoft.com/office/powerpoint/2010/main" val="344018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542925" y="514350"/>
            <a:ext cx="2891790" cy="1618413"/>
          </a:xfrm>
        </p:spPr>
        <p:txBody>
          <a:bodyPr anchor="t">
            <a:noAutofit/>
          </a:bodyPr>
          <a:lstStyle>
            <a:lvl1pPr>
              <a:lnSpc>
                <a:spcPct val="84000"/>
              </a:lnSpc>
              <a:defRPr sz="3600" baseline="0">
                <a:solidFill>
                  <a:schemeClr val="bg1"/>
                </a:solidFill>
              </a:defRPr>
            </a:lvl1pPr>
          </a:lstStyle>
          <a:p>
            <a:r>
              <a:rPr lang="fr-FR" dirty="0"/>
              <a:t>Modifiez le texte du titre</a:t>
            </a:r>
            <a:endParaRPr lang="en-US" dirty="0"/>
          </a:p>
        </p:txBody>
      </p:sp>
      <p:sp>
        <p:nvSpPr>
          <p:cNvPr id="4" name="Text Placeholder 3"/>
          <p:cNvSpPr>
            <a:spLocks noGrp="1"/>
          </p:cNvSpPr>
          <p:nvPr>
            <p:ph type="body" sz="half" idx="2" hasCustomPrompt="1"/>
          </p:nvPr>
        </p:nvSpPr>
        <p:spPr>
          <a:xfrm>
            <a:off x="542925" y="2142258"/>
            <a:ext cx="2891790" cy="2258292"/>
          </a:xfrm>
          <a:prstGeom prst="rect">
            <a:avLst/>
          </a:prstGeom>
        </p:spPr>
        <p:txBody>
          <a:bodyPr/>
          <a:lstStyle>
            <a:lvl1pPr marL="0" indent="0">
              <a:lnSpc>
                <a:spcPct val="113000"/>
              </a:lnSpc>
              <a:spcBef>
                <a:spcPts val="0"/>
              </a:spcBef>
              <a:spcAft>
                <a:spcPts val="1125"/>
              </a:spcAft>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le texte du masque</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87DE6118-2437-4B30-8E3C-4D2BE6020583}" type="datetimeFigureOut">
              <a:rPr lang="en-US" smtClean="0"/>
              <a:pPr/>
              <a:t>5/27/2024</a:t>
            </a:fld>
            <a:endParaRPr lang="en-US" dirty="0"/>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fld id="{69E57DC2-970A-4B3E-BB1C-7A09969E49DF}" type="slidenum">
              <a:rPr lang="en-US" smtClean="0"/>
              <a:pPr/>
              <a:t>‹N°›</a:t>
            </a:fld>
            <a:endParaRPr lang="en-US" dirty="0"/>
          </a:p>
        </p:txBody>
      </p:sp>
      <p:pic>
        <p:nvPicPr>
          <p:cNvPr id="10" name="Espace réservé du contenu 3"/>
          <p:cNvPicPr>
            <a:picLocks noChangeAspect="1"/>
          </p:cNvPicPr>
          <p:nvPr/>
        </p:nvPicPr>
        <p:blipFill>
          <a:blip r:embed="rId2">
            <a:lum bright="70000" contrast="-70000"/>
            <a:alphaModFix amt="40000"/>
            <a:extLst>
              <a:ext uri="{28A0092B-C50C-407E-A947-70E740481C1C}">
                <a14:useLocalDpi xmlns:a14="http://schemas.microsoft.com/office/drawing/2010/main" val="0"/>
              </a:ext>
            </a:extLst>
          </a:blip>
          <a:stretch>
            <a:fillRect/>
          </a:stretch>
        </p:blipFill>
        <p:spPr>
          <a:xfrm rot="810067">
            <a:off x="7240889" y="91174"/>
            <a:ext cx="1771683" cy="1772556"/>
          </a:xfrm>
          <a:prstGeom prst="rect">
            <a:avLst/>
          </a:prstGeom>
        </p:spPr>
      </p:pic>
      <p:sp>
        <p:nvSpPr>
          <p:cNvPr id="9" name="Content Placeholder 2">
            <a:extLst>
              <a:ext uri="{FF2B5EF4-FFF2-40B4-BE49-F238E27FC236}">
                <a16:creationId xmlns:a16="http://schemas.microsoft.com/office/drawing/2014/main" id="{E14A7E6D-ACE3-0797-0442-4475AA562B4C}"/>
              </a:ext>
            </a:extLst>
          </p:cNvPr>
          <p:cNvSpPr>
            <a:spLocks noGrp="1"/>
          </p:cNvSpPr>
          <p:nvPr>
            <p:ph idx="13" hasCustomPrompt="1"/>
          </p:nvPr>
        </p:nvSpPr>
        <p:spPr>
          <a:xfrm>
            <a:off x="4677586" y="514350"/>
            <a:ext cx="3931988" cy="3886200"/>
          </a:xfrm>
          <a:prstGeom prst="rect">
            <a:avLst/>
          </a:prstGeom>
        </p:spPr>
        <p:txBody>
          <a:bodyPr/>
          <a:lstStyle>
            <a:lvl1pPr marL="288036" indent="-288036">
              <a:buFont typeface="Police système Courant"/>
              <a:buChar char="■"/>
              <a:defRPr b="1">
                <a:solidFill>
                  <a:srgbClr val="DC0814"/>
                </a:solidFill>
              </a:defRPr>
            </a:lvl1pPr>
            <a:lvl2pPr marL="654939" indent="-257175">
              <a:buClr>
                <a:srgbClr val="C00000"/>
              </a:buClr>
              <a:buFont typeface="Police système Courant"/>
              <a:buChar char="●"/>
              <a:defRPr i="0"/>
            </a:lvl2pPr>
            <a:lvl3pPr marL="954977" indent="-214313">
              <a:buClr>
                <a:srgbClr val="C00000"/>
              </a:buClr>
              <a:buFont typeface="Arial" panose="020B0604020202020204" pitchFamily="34" charset="0"/>
              <a:buChar char="•"/>
              <a:defRPr sz="1200" i="0"/>
            </a:lvl3pPr>
            <a:lvl4pPr marL="1297877" indent="-214313">
              <a:buClr>
                <a:srgbClr val="C00000"/>
              </a:buClr>
              <a:buFont typeface="Police système Courant"/>
              <a:buChar char="‣"/>
              <a:defRPr sz="1125" i="0" baseline="0"/>
            </a:lvl4pPr>
            <a:lvl5pPr marL="1426464" indent="0">
              <a:buClr>
                <a:srgbClr val="C00000"/>
              </a:buClr>
              <a:buFontTx/>
              <a:buNone/>
              <a:defRPr sz="1050" i="0"/>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1879908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ontenu avec légend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fld id="{69E57DC2-970A-4B3E-BB1C-7A09969E49DF}" type="slidenum">
              <a:rPr lang="en-US" smtClean="0"/>
              <a:pPr/>
              <a:t>‹N°›</a:t>
            </a:fld>
            <a:endParaRPr lang="en-US" dirty="0"/>
          </a:p>
        </p:txBody>
      </p:sp>
      <p:pic>
        <p:nvPicPr>
          <p:cNvPr id="10" name="Espace réservé du contenu 3"/>
          <p:cNvPicPr>
            <a:picLocks noChangeAspect="1"/>
          </p:cNvPicPr>
          <p:nvPr/>
        </p:nvPicPr>
        <p:blipFill>
          <a:blip r:embed="rId2">
            <a:lum bright="70000" contrast="-70000"/>
            <a:alphaModFix amt="40000"/>
            <a:extLst>
              <a:ext uri="{28A0092B-C50C-407E-A947-70E740481C1C}">
                <a14:useLocalDpi xmlns:a14="http://schemas.microsoft.com/office/drawing/2010/main" val="0"/>
              </a:ext>
            </a:extLst>
          </a:blip>
          <a:stretch>
            <a:fillRect/>
          </a:stretch>
        </p:blipFill>
        <p:spPr>
          <a:xfrm rot="810067">
            <a:off x="7240889" y="91174"/>
            <a:ext cx="1771683" cy="1772556"/>
          </a:xfrm>
          <a:prstGeom prst="rect">
            <a:avLst/>
          </a:prstGeom>
        </p:spPr>
      </p:pic>
      <p:sp>
        <p:nvSpPr>
          <p:cNvPr id="2" name="Content Placeholder 2">
            <a:extLst>
              <a:ext uri="{FF2B5EF4-FFF2-40B4-BE49-F238E27FC236}">
                <a16:creationId xmlns:a16="http://schemas.microsoft.com/office/drawing/2014/main" id="{42B5618F-F2E2-B3EF-F2B3-9BECBD2D0FA8}"/>
              </a:ext>
            </a:extLst>
          </p:cNvPr>
          <p:cNvSpPr>
            <a:spLocks noGrp="1"/>
          </p:cNvSpPr>
          <p:nvPr>
            <p:ph idx="13" hasCustomPrompt="1"/>
          </p:nvPr>
        </p:nvSpPr>
        <p:spPr>
          <a:xfrm>
            <a:off x="4677586" y="514350"/>
            <a:ext cx="3931988" cy="3886200"/>
          </a:xfrm>
          <a:prstGeom prst="rect">
            <a:avLst/>
          </a:prstGeom>
        </p:spPr>
        <p:txBody>
          <a:bodyPr/>
          <a:lstStyle>
            <a:lvl1pPr marL="288036" indent="-288036">
              <a:buFont typeface="Police système Courant"/>
              <a:buChar char="■"/>
              <a:defRPr b="1">
                <a:solidFill>
                  <a:srgbClr val="DC0814"/>
                </a:solidFill>
              </a:defRPr>
            </a:lvl1pPr>
            <a:lvl2pPr marL="654939" indent="-257175">
              <a:buClr>
                <a:srgbClr val="C00000"/>
              </a:buClr>
              <a:buFont typeface="Police système Courant"/>
              <a:buChar char="●"/>
              <a:defRPr i="0"/>
            </a:lvl2pPr>
            <a:lvl3pPr marL="954977" indent="-214313">
              <a:buClr>
                <a:srgbClr val="C00000"/>
              </a:buClr>
              <a:buFont typeface="Arial" panose="020B0604020202020204" pitchFamily="34" charset="0"/>
              <a:buChar char="•"/>
              <a:defRPr sz="1200" i="0"/>
            </a:lvl3pPr>
            <a:lvl4pPr marL="1297877" indent="-214313">
              <a:buClr>
                <a:srgbClr val="C00000"/>
              </a:buClr>
              <a:buFont typeface="Police système Courant"/>
              <a:buChar char="‣"/>
              <a:defRPr sz="1125" i="0" baseline="0"/>
            </a:lvl4pPr>
            <a:lvl5pPr marL="1426464" indent="0">
              <a:buClr>
                <a:srgbClr val="C00000"/>
              </a:buClr>
              <a:buFontTx/>
              <a:buNone/>
              <a:defRPr sz="1050" i="0"/>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Espace réservé pour une image  2">
            <a:extLst>
              <a:ext uri="{FF2B5EF4-FFF2-40B4-BE49-F238E27FC236}">
                <a16:creationId xmlns:a16="http://schemas.microsoft.com/office/drawing/2014/main" id="{D9D6E82B-6DBA-416A-49B3-0251499BB5F0}"/>
              </a:ext>
            </a:extLst>
          </p:cNvPr>
          <p:cNvSpPr>
            <a:spLocks noGrp="1"/>
          </p:cNvSpPr>
          <p:nvPr>
            <p:ph type="pic" idx="1"/>
          </p:nvPr>
        </p:nvSpPr>
        <p:spPr>
          <a:xfrm>
            <a:off x="0" y="0"/>
            <a:ext cx="4287741" cy="51435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fr-FR" dirty="0"/>
          </a:p>
        </p:txBody>
      </p:sp>
    </p:spTree>
    <p:extLst>
      <p:ext uri="{BB962C8B-B14F-4D97-AF65-F5344CB8AC3E}">
        <p14:creationId xmlns:p14="http://schemas.microsoft.com/office/powerpoint/2010/main" val="3188192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9E9DB50D-1898-841B-4B82-62CE771DD41E}"/>
              </a:ext>
            </a:extLst>
          </p:cNvPr>
          <p:cNvSpPr>
            <a:spLocks noGrp="1"/>
          </p:cNvSpPr>
          <p:nvPr>
            <p:ph type="dt" sz="half" idx="10"/>
          </p:nvPr>
        </p:nvSpPr>
        <p:spPr>
          <a:xfrm>
            <a:off x="1042987" y="4840039"/>
            <a:ext cx="903429" cy="303461"/>
          </a:xfrm>
        </p:spPr>
        <p:txBody>
          <a:bodyPr/>
          <a:lstStyle/>
          <a:p>
            <a:fld id="{87DE6118-2437-4B30-8E3C-4D2BE6020583}" type="datetimeFigureOut">
              <a:rPr lang="en-US" smtClean="0"/>
              <a:t>5/27/2024</a:t>
            </a:fld>
            <a:endParaRPr lang="en-US" dirty="0"/>
          </a:p>
        </p:txBody>
      </p:sp>
      <p:sp>
        <p:nvSpPr>
          <p:cNvPr id="8" name="Footer Placeholder 4">
            <a:extLst>
              <a:ext uri="{FF2B5EF4-FFF2-40B4-BE49-F238E27FC236}">
                <a16:creationId xmlns:a16="http://schemas.microsoft.com/office/drawing/2014/main" id="{31713492-8589-2E2A-528E-F2A6DD2084E3}"/>
              </a:ext>
            </a:extLst>
          </p:cNvPr>
          <p:cNvSpPr>
            <a:spLocks noGrp="1"/>
          </p:cNvSpPr>
          <p:nvPr>
            <p:ph type="ftr" sz="quarter" idx="11"/>
          </p:nvPr>
        </p:nvSpPr>
        <p:spPr>
          <a:xfrm>
            <a:off x="2170174" y="4840039"/>
            <a:ext cx="4153625" cy="303461"/>
          </a:xfrm>
        </p:spPr>
        <p:txBody>
          <a:bodyPr/>
          <a:lstStyle/>
          <a:p>
            <a:endParaRPr lang="en-US" dirty="0"/>
          </a:p>
        </p:txBody>
      </p:sp>
      <p:sp>
        <p:nvSpPr>
          <p:cNvPr id="9" name="Slide Number Placeholder 5">
            <a:extLst>
              <a:ext uri="{FF2B5EF4-FFF2-40B4-BE49-F238E27FC236}">
                <a16:creationId xmlns:a16="http://schemas.microsoft.com/office/drawing/2014/main" id="{0233401C-9A32-4960-ED21-9B9B6D23B2A8}"/>
              </a:ext>
            </a:extLst>
          </p:cNvPr>
          <p:cNvSpPr>
            <a:spLocks noGrp="1"/>
          </p:cNvSpPr>
          <p:nvPr>
            <p:ph type="sldNum" sz="quarter" idx="12"/>
          </p:nvPr>
        </p:nvSpPr>
        <p:spPr>
          <a:xfrm>
            <a:off x="6547555" y="4840039"/>
            <a:ext cx="707438" cy="303461"/>
          </a:xfrm>
        </p:spPr>
        <p:txBody>
          <a:bodyPr/>
          <a:lstStyle/>
          <a:p>
            <a:fld id="{69E57DC2-970A-4B3E-BB1C-7A09969E49DF}" type="slidenum">
              <a:rPr lang="en-US" smtClean="0"/>
              <a:t>‹N°›</a:t>
            </a:fld>
            <a:endParaRPr lang="en-US" dirty="0"/>
          </a:p>
        </p:txBody>
      </p:sp>
      <p:pic>
        <p:nvPicPr>
          <p:cNvPr id="10" name="Image 9">
            <a:extLst>
              <a:ext uri="{FF2B5EF4-FFF2-40B4-BE49-F238E27FC236}">
                <a16:creationId xmlns:a16="http://schemas.microsoft.com/office/drawing/2014/main" id="{357BB025-E303-4F98-669A-60DE8E826FBA}"/>
              </a:ext>
            </a:extLst>
          </p:cNvPr>
          <p:cNvPicPr>
            <a:picLocks noChangeAspect="1"/>
          </p:cNvPicPr>
          <p:nvPr userDrawn="1"/>
        </p:nvPicPr>
        <p:blipFill>
          <a:blip r:embed="rId2"/>
          <a:srcRect/>
          <a:stretch/>
        </p:blipFill>
        <p:spPr>
          <a:xfrm>
            <a:off x="8280133" y="4305970"/>
            <a:ext cx="685800" cy="685800"/>
          </a:xfrm>
          <a:prstGeom prst="rect">
            <a:avLst/>
          </a:prstGeom>
        </p:spPr>
      </p:pic>
    </p:spTree>
    <p:extLst>
      <p:ext uri="{BB962C8B-B14F-4D97-AF65-F5344CB8AC3E}">
        <p14:creationId xmlns:p14="http://schemas.microsoft.com/office/powerpoint/2010/main" val="419848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5/27/2024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4003441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w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wmf"/><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4.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514350"/>
            <a:ext cx="7200900" cy="1114425"/>
          </a:xfrm>
          <a:prstGeom prst="rect">
            <a:avLst/>
          </a:prstGeom>
        </p:spPr>
        <p:txBody>
          <a:bodyPr vert="horz" lIns="91440" tIns="45720" rIns="91440" bIns="45720" rtlCol="0" anchor="t">
            <a:normAutofit/>
          </a:bodyPr>
          <a:lstStyle/>
          <a:p>
            <a:r>
              <a:rPr lang="fr-FR" dirty="0"/>
              <a:t>Modifiez le style du titre</a:t>
            </a:r>
            <a:endParaRPr lang="en-US" dirty="0"/>
          </a:p>
        </p:txBody>
      </p:sp>
      <p:sp>
        <p:nvSpPr>
          <p:cNvPr id="4" name="Date Placeholder 3"/>
          <p:cNvSpPr>
            <a:spLocks noGrp="1"/>
          </p:cNvSpPr>
          <p:nvPr>
            <p:ph type="dt" sz="half" idx="2"/>
          </p:nvPr>
        </p:nvSpPr>
        <p:spPr>
          <a:xfrm>
            <a:off x="1042987" y="4840039"/>
            <a:ext cx="903429" cy="303461"/>
          </a:xfrm>
          <a:prstGeom prst="rect">
            <a:avLst/>
          </a:prstGeom>
        </p:spPr>
        <p:txBody>
          <a:bodyPr vert="horz" lIns="91440" tIns="45720" rIns="91440" bIns="45720" rtlCol="0" anchor="ctr"/>
          <a:lstStyle>
            <a:lvl1pPr algn="l">
              <a:defRPr sz="900" baseline="0">
                <a:solidFill>
                  <a:schemeClr val="tx2"/>
                </a:solidFill>
              </a:defRPr>
            </a:lvl1pPr>
          </a:lstStyle>
          <a:p>
            <a:fld id="{87DE6118-2437-4B30-8E3C-4D2BE6020583}" type="datetimeFigureOut">
              <a:rPr lang="en-US" smtClean="0"/>
              <a:pPr/>
              <a:t>5/27/2024</a:t>
            </a:fld>
            <a:endParaRPr lang="en-US" dirty="0"/>
          </a:p>
        </p:txBody>
      </p:sp>
      <p:sp>
        <p:nvSpPr>
          <p:cNvPr id="5" name="Footer Placeholder 4"/>
          <p:cNvSpPr>
            <a:spLocks noGrp="1"/>
          </p:cNvSpPr>
          <p:nvPr>
            <p:ph type="ftr" sz="quarter" idx="3"/>
          </p:nvPr>
        </p:nvSpPr>
        <p:spPr>
          <a:xfrm>
            <a:off x="2170173" y="4840039"/>
            <a:ext cx="4710623" cy="303461"/>
          </a:xfrm>
          <a:prstGeom prst="rect">
            <a:avLst/>
          </a:prstGeom>
        </p:spPr>
        <p:txBody>
          <a:bodyPr vert="horz" lIns="91440" tIns="45720" rIns="91440" bIns="45720" rtlCol="0" anchor="ctr"/>
          <a:lstStyle>
            <a:lvl1pPr algn="l">
              <a:defRPr sz="9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4840039"/>
            <a:ext cx="1197219" cy="303461"/>
          </a:xfrm>
          <a:prstGeom prst="rect">
            <a:avLst/>
          </a:prstGeom>
        </p:spPr>
        <p:txBody>
          <a:bodyPr vert="horz" lIns="91440" tIns="45720" rIns="91440" bIns="45720" rtlCol="0" anchor="ctr"/>
          <a:lstStyle>
            <a:lvl1pPr algn="r">
              <a:defRPr sz="900" baseline="0">
                <a:solidFill>
                  <a:schemeClr val="tx2"/>
                </a:solidFill>
              </a:defRPr>
            </a:lvl1pPr>
          </a:lstStyle>
          <a:p>
            <a:fld id="{69E57DC2-970A-4B3E-BB1C-7A09969E49DF}" type="slidenum">
              <a:rPr lang="en-US" smtClean="0"/>
              <a:pPr/>
              <a:t>‹N°›</a:t>
            </a:fld>
            <a:endParaRPr lang="en-US" dirty="0"/>
          </a:p>
        </p:txBody>
      </p:sp>
      <p:sp>
        <p:nvSpPr>
          <p:cNvPr id="9" name="Rectangle 8" title="Side bar"/>
          <p:cNvSpPr/>
          <p:nvPr/>
        </p:nvSpPr>
        <p:spPr>
          <a:xfrm>
            <a:off x="1" y="0"/>
            <a:ext cx="530021" cy="5143500"/>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Espace réservé du contenu 3"/>
          <p:cNvPicPr>
            <a:picLocks noChangeAspect="1"/>
          </p:cNvPicPr>
          <p:nvPr/>
        </p:nvPicPr>
        <p:blipFill>
          <a:blip r:embed="rId11">
            <a:lum bright="70000" contrast="-70000"/>
            <a:alphaModFix amt="55000"/>
            <a:extLst>
              <a:ext uri="{28A0092B-C50C-407E-A947-70E740481C1C}">
                <a14:useLocalDpi xmlns:a14="http://schemas.microsoft.com/office/drawing/2010/main" val="0"/>
              </a:ext>
            </a:extLst>
          </a:blip>
          <a:stretch>
            <a:fillRect/>
          </a:stretch>
        </p:blipFill>
        <p:spPr>
          <a:xfrm rot="810067">
            <a:off x="7286987" y="210932"/>
            <a:ext cx="1771683" cy="1772556"/>
          </a:xfrm>
          <a:prstGeom prst="rect">
            <a:avLst/>
          </a:prstGeom>
        </p:spPr>
      </p:pic>
    </p:spTree>
    <p:extLst>
      <p:ext uri="{BB962C8B-B14F-4D97-AF65-F5344CB8AC3E}">
        <p14:creationId xmlns:p14="http://schemas.microsoft.com/office/powerpoint/2010/main" val="1104125500"/>
      </p:ext>
    </p:extLst>
  </p:cSld>
  <p:clrMap bg1="lt1" tx1="dk1" bg2="lt2" tx2="dk2" accent1="accent1" accent2="accent2" accent3="accent3" accent4="accent4" accent5="accent5" accent6="accent6" hlink="hlink" folHlink="folHlink"/>
  <p:sldLayoutIdLst>
    <p:sldLayoutId id="2147483675" r:id="rId1"/>
    <p:sldLayoutId id="2147483692" r:id="rId2"/>
    <p:sldLayoutId id="2147483676" r:id="rId3"/>
    <p:sldLayoutId id="2147483677" r:id="rId4"/>
    <p:sldLayoutId id="2147483682" r:id="rId5"/>
    <p:sldLayoutId id="2147483680" r:id="rId6"/>
    <p:sldLayoutId id="2147483681" r:id="rId7"/>
    <p:sldLayoutId id="2147483679" r:id="rId8"/>
    <p:sldLayoutId id="2147483678" r:id="rId9"/>
  </p:sldLayoutIdLst>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026" userDrawn="1">
          <p15:clr>
            <a:srgbClr val="F26B43"/>
          </p15:clr>
        </p15:guide>
        <p15:guide id="4" orient="horz" pos="1080" userDrawn="1">
          <p15:clr>
            <a:srgbClr val="F26B43"/>
          </p15:clr>
        </p15:guide>
        <p15:guide id="6" orient="horz" pos="2772" userDrawn="1">
          <p15:clr>
            <a:srgbClr val="F26B43"/>
          </p15:clr>
        </p15:guide>
        <p15:guide id="7" orient="horz" pos="324" userDrawn="1">
          <p15:clr>
            <a:srgbClr val="F26B43"/>
          </p15:clr>
        </p15:guide>
        <p15:guide id="8" orient="horz" pos="1134" userDrawn="1">
          <p15:clr>
            <a:srgbClr val="F26B43"/>
          </p15:clr>
        </p15:guide>
        <p15:guide id="9" pos="5184" userDrawn="1">
          <p15:clr>
            <a:srgbClr val="F26B43"/>
          </p15:clr>
        </p15:guide>
        <p15:guide id="10" pos="702" userDrawn="1">
          <p15:clr>
            <a:srgbClr val="F26B43"/>
          </p15:clr>
        </p15:guide>
        <p15:guide id="11" pos="6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514350"/>
            <a:ext cx="7200900" cy="1114425"/>
          </a:xfrm>
          <a:prstGeom prst="rect">
            <a:avLst/>
          </a:prstGeom>
        </p:spPr>
        <p:txBody>
          <a:bodyPr vert="horz" lIns="91440" tIns="45720" rIns="91440" bIns="45720" rtlCol="0" anchor="t">
            <a:normAutofit/>
          </a:bodyPr>
          <a:lstStyle/>
          <a:p>
            <a:r>
              <a:rPr lang="fr-FR" dirty="0"/>
              <a:t>Modifiez le style du titre</a:t>
            </a:r>
            <a:endParaRPr lang="en-US" dirty="0"/>
          </a:p>
        </p:txBody>
      </p:sp>
      <p:sp>
        <p:nvSpPr>
          <p:cNvPr id="4" name="Date Placeholder 3"/>
          <p:cNvSpPr>
            <a:spLocks noGrp="1"/>
          </p:cNvSpPr>
          <p:nvPr>
            <p:ph type="dt" sz="half" idx="2"/>
          </p:nvPr>
        </p:nvSpPr>
        <p:spPr>
          <a:xfrm>
            <a:off x="1042987" y="4840039"/>
            <a:ext cx="903429" cy="303461"/>
          </a:xfrm>
          <a:prstGeom prst="rect">
            <a:avLst/>
          </a:prstGeom>
        </p:spPr>
        <p:txBody>
          <a:bodyPr vert="horz" lIns="91440" tIns="45720" rIns="91440" bIns="45720" rtlCol="0" anchor="ctr"/>
          <a:lstStyle>
            <a:lvl1pPr algn="l">
              <a:defRPr sz="900" baseline="0">
                <a:solidFill>
                  <a:schemeClr val="tx2"/>
                </a:solidFill>
              </a:defRPr>
            </a:lvl1pPr>
          </a:lstStyle>
          <a:p>
            <a:fld id="{87DE6118-2437-4B30-8E3C-4D2BE6020583}" type="datetimeFigureOut">
              <a:rPr lang="en-US" smtClean="0"/>
              <a:pPr/>
              <a:t>5/27/2024</a:t>
            </a:fld>
            <a:endParaRPr lang="en-US" dirty="0"/>
          </a:p>
        </p:txBody>
      </p:sp>
      <p:sp>
        <p:nvSpPr>
          <p:cNvPr id="5" name="Footer Placeholder 4"/>
          <p:cNvSpPr>
            <a:spLocks noGrp="1"/>
          </p:cNvSpPr>
          <p:nvPr>
            <p:ph type="ftr" sz="quarter" idx="3"/>
          </p:nvPr>
        </p:nvSpPr>
        <p:spPr>
          <a:xfrm>
            <a:off x="2170173" y="4840039"/>
            <a:ext cx="4710623" cy="303461"/>
          </a:xfrm>
          <a:prstGeom prst="rect">
            <a:avLst/>
          </a:prstGeom>
        </p:spPr>
        <p:txBody>
          <a:bodyPr vert="horz" lIns="91440" tIns="45720" rIns="91440" bIns="45720" rtlCol="0" anchor="ctr"/>
          <a:lstStyle>
            <a:lvl1pPr algn="l">
              <a:defRPr sz="9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4840039"/>
            <a:ext cx="1197219" cy="303461"/>
          </a:xfrm>
          <a:prstGeom prst="rect">
            <a:avLst/>
          </a:prstGeom>
        </p:spPr>
        <p:txBody>
          <a:bodyPr vert="horz" lIns="91440" tIns="45720" rIns="91440" bIns="45720" rtlCol="0" anchor="ctr"/>
          <a:lstStyle>
            <a:lvl1pPr algn="r">
              <a:defRPr sz="900" baseline="0">
                <a:solidFill>
                  <a:schemeClr val="tx2"/>
                </a:solidFill>
              </a:defRPr>
            </a:lvl1pPr>
          </a:lstStyle>
          <a:p>
            <a:fld id="{69E57DC2-970A-4B3E-BB1C-7A09969E49DF}" type="slidenum">
              <a:rPr lang="en-US" smtClean="0"/>
              <a:pPr/>
              <a:t>‹N°›</a:t>
            </a:fld>
            <a:endParaRPr lang="en-US" dirty="0"/>
          </a:p>
        </p:txBody>
      </p:sp>
      <p:pic>
        <p:nvPicPr>
          <p:cNvPr id="10" name="Espace réservé du contenu 3"/>
          <p:cNvPicPr>
            <a:picLocks noChangeAspect="1"/>
          </p:cNvPicPr>
          <p:nvPr userDrawn="1"/>
        </p:nvPicPr>
        <p:blipFill>
          <a:blip r:embed="rId11">
            <a:lum bright="70000" contrast="-70000"/>
            <a:alphaModFix amt="55000"/>
            <a:extLst>
              <a:ext uri="{28A0092B-C50C-407E-A947-70E740481C1C}">
                <a14:useLocalDpi xmlns:a14="http://schemas.microsoft.com/office/drawing/2010/main" val="0"/>
              </a:ext>
            </a:extLst>
          </a:blip>
          <a:stretch>
            <a:fillRect/>
          </a:stretch>
        </p:blipFill>
        <p:spPr>
          <a:xfrm rot="810067">
            <a:off x="7286987" y="210932"/>
            <a:ext cx="1771683" cy="1772556"/>
          </a:xfrm>
          <a:prstGeom prst="rect">
            <a:avLst/>
          </a:prstGeom>
        </p:spPr>
      </p:pic>
    </p:spTree>
    <p:extLst>
      <p:ext uri="{BB962C8B-B14F-4D97-AF65-F5344CB8AC3E}">
        <p14:creationId xmlns:p14="http://schemas.microsoft.com/office/powerpoint/2010/main" val="404742458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026" userDrawn="1">
          <p15:clr>
            <a:srgbClr val="F26B43"/>
          </p15:clr>
        </p15:guide>
        <p15:guide id="4" orient="horz" pos="1080" userDrawn="1">
          <p15:clr>
            <a:srgbClr val="F26B43"/>
          </p15:clr>
        </p15:guide>
        <p15:guide id="6" orient="horz" pos="2772" userDrawn="1">
          <p15:clr>
            <a:srgbClr val="F26B43"/>
          </p15:clr>
        </p15:guide>
        <p15:guide id="7" orient="horz" pos="324" userDrawn="1">
          <p15:clr>
            <a:srgbClr val="F26B43"/>
          </p15:clr>
        </p15:guide>
        <p15:guide id="8" orient="horz" pos="1134" userDrawn="1">
          <p15:clr>
            <a:srgbClr val="F26B43"/>
          </p15:clr>
        </p15:guide>
        <p15:guide id="9" pos="5184" userDrawn="1">
          <p15:clr>
            <a:srgbClr val="F26B43"/>
          </p15:clr>
        </p15:guide>
        <p15:guide id="10" pos="702" userDrawn="1">
          <p15:clr>
            <a:srgbClr val="F26B43"/>
          </p15:clr>
        </p15:guide>
        <p15:guide id="11" pos="64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Image 5"/>
          <p:cNvPicPr>
            <a:picLocks noChangeAspect="1"/>
          </p:cNvPicPr>
          <p:nvPr/>
        </p:nvPicPr>
        <p:blipFill>
          <a:blip r:embed="rId13" cstate="print">
            <a:biLevel thresh="50000"/>
            <a:extLst>
              <a:ext uri="{28A0092B-C50C-407E-A947-70E740481C1C}">
                <a14:useLocalDpi xmlns:a14="http://schemas.microsoft.com/office/drawing/2010/main"/>
              </a:ext>
            </a:extLst>
          </a:blip>
          <a:stretch>
            <a:fillRect/>
          </a:stretch>
        </p:blipFill>
        <p:spPr>
          <a:xfrm>
            <a:off x="0" y="4777972"/>
            <a:ext cx="9144000" cy="365528"/>
          </a:xfrm>
          <a:prstGeom prst="rect">
            <a:avLst/>
          </a:prstGeom>
        </p:spPr>
      </p:pic>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3"/>
          </p:nvPr>
        </p:nvSpPr>
        <p:spPr>
          <a:xfrm>
            <a:off x="467544" y="4873500"/>
            <a:ext cx="5552256" cy="324036"/>
          </a:xfrm>
          <a:prstGeom prst="rect">
            <a:avLst/>
          </a:prstGeom>
        </p:spPr>
        <p:txBody>
          <a:bodyPr vert="horz" lIns="91440" tIns="45720" rIns="91440" bIns="45720" rtlCol="0" anchor="ctr"/>
          <a:lstStyle>
            <a:lvl1pPr algn="l">
              <a:defRPr sz="900">
                <a:solidFill>
                  <a:schemeClr val="bg1"/>
                </a:solidFill>
              </a:defRPr>
            </a:lvl1pPr>
          </a:lstStyle>
          <a:p>
            <a:r>
              <a:rPr lang="fr-FR" sz="825" dirty="0"/>
              <a:t>Sciences Po Toulouse</a:t>
            </a:r>
          </a:p>
          <a:p>
            <a:r>
              <a:rPr lang="fr-FR" sz="750" dirty="0"/>
              <a:t>21 Allée de Brienne – CS 88526</a:t>
            </a:r>
          </a:p>
          <a:p>
            <a:r>
              <a:rPr lang="fr-FR" sz="750" dirty="0"/>
              <a:t>31685 Toulouse Cedex 6</a:t>
            </a:r>
          </a:p>
          <a:p>
            <a:endParaRPr lang="fr-FR" dirty="0"/>
          </a:p>
        </p:txBody>
      </p:sp>
      <p:pic>
        <p:nvPicPr>
          <p:cNvPr id="9" name="Image 8" descr="Une image contenant noir, obscurité, capture d’écran&#10;&#10;Description générée automatiquement">
            <a:extLst>
              <a:ext uri="{FF2B5EF4-FFF2-40B4-BE49-F238E27FC236}">
                <a16:creationId xmlns:a16="http://schemas.microsoft.com/office/drawing/2014/main" id="{17732B5C-301A-A92D-DB7A-ED05C457EE2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818" y="69058"/>
            <a:ext cx="2597967" cy="626129"/>
          </a:xfrm>
          <a:prstGeom prst="rect">
            <a:avLst/>
          </a:prstGeom>
        </p:spPr>
      </p:pic>
    </p:spTree>
    <p:extLst>
      <p:ext uri="{BB962C8B-B14F-4D97-AF65-F5344CB8AC3E}">
        <p14:creationId xmlns:p14="http://schemas.microsoft.com/office/powerpoint/2010/main" val="127112378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sldNum="0"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842879"/>
            <a:ext cx="2210612" cy="345088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8" name="Rectangle 37"/>
          <p:cNvSpPr/>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648081"/>
            <a:ext cx="5486400" cy="3840480"/>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96849" y="4767264"/>
            <a:ext cx="2057400" cy="273844"/>
          </a:xfrm>
          <a:prstGeom prst="rect">
            <a:avLst/>
          </a:prstGeom>
        </p:spPr>
        <p:txBody>
          <a:bodyPr vert="horz" lIns="91440" tIns="45720" rIns="91440" bIns="45720" rtlCol="0" anchor="ctr"/>
          <a:lstStyle>
            <a:lvl1pPr algn="l">
              <a:defRPr sz="619">
                <a:solidFill>
                  <a:schemeClr val="tx1">
                    <a:lumMod val="50000"/>
                    <a:lumOff val="50000"/>
                  </a:schemeClr>
                </a:solidFill>
              </a:defRPr>
            </a:lvl1pPr>
          </a:lstStyle>
          <a:p>
            <a:pPr defTabSz="257175"/>
            <a:fld id="{A19009A9-2CC2-4D2D-8943-C181C1ACAA12}" type="datetime1">
              <a:rPr lang="en-US" smtClean="0">
                <a:solidFill>
                  <a:prstClr val="black">
                    <a:lumMod val="50000"/>
                    <a:lumOff val="50000"/>
                  </a:prstClr>
                </a:solidFill>
              </a:rPr>
              <a:pPr defTabSz="257175"/>
              <a:t>5/27/2024</a:t>
            </a:fld>
            <a:endParaRPr lang="en-US" dirty="0">
              <a:solidFill>
                <a:prstClr val="black">
                  <a:lumMod val="50000"/>
                  <a:lumOff val="50000"/>
                </a:prstClr>
              </a:solidFill>
            </a:endParaRPr>
          </a:p>
        </p:txBody>
      </p:sp>
      <p:sp>
        <p:nvSpPr>
          <p:cNvPr id="5" name="Footer Placeholder 4"/>
          <p:cNvSpPr>
            <a:spLocks noGrp="1"/>
          </p:cNvSpPr>
          <p:nvPr>
            <p:ph type="ftr" sz="quarter" idx="3"/>
          </p:nvPr>
        </p:nvSpPr>
        <p:spPr>
          <a:xfrm>
            <a:off x="2901951" y="4767264"/>
            <a:ext cx="4433638" cy="273844"/>
          </a:xfrm>
          <a:prstGeom prst="rect">
            <a:avLst/>
          </a:prstGeom>
        </p:spPr>
        <p:txBody>
          <a:bodyPr vert="horz" lIns="91440" tIns="45720" rIns="91440" bIns="45720" rtlCol="0" anchor="ctr"/>
          <a:lstStyle>
            <a:lvl1pPr algn="l">
              <a:defRPr sz="619">
                <a:solidFill>
                  <a:schemeClr val="tx1">
                    <a:lumMod val="50000"/>
                    <a:lumOff val="50000"/>
                  </a:schemeClr>
                </a:solidFill>
              </a:defRPr>
            </a:lvl1pPr>
          </a:lstStyle>
          <a:p>
            <a:pPr defTabSz="257175"/>
            <a:r>
              <a:rPr lang="fr-FR">
                <a:solidFill>
                  <a:prstClr val="black">
                    <a:lumMod val="50000"/>
                    <a:lumOff val="50000"/>
                  </a:prstClr>
                </a:solidFill>
              </a:rPr>
              <a:t>Sciences Po Toulouse 2 ter rue des Puits creusés – CS 88526 31685 Toulouse Cedex 6</a:t>
            </a:r>
            <a:endParaRPr lang="en-US" dirty="0">
              <a:solidFill>
                <a:prstClr val="black">
                  <a:lumMod val="50000"/>
                  <a:lumOff val="50000"/>
                </a:prstClr>
              </a:solidFill>
            </a:endParaRPr>
          </a:p>
        </p:txBody>
      </p:sp>
      <p:sp>
        <p:nvSpPr>
          <p:cNvPr id="6" name="Slide Number Placeholder 5"/>
          <p:cNvSpPr>
            <a:spLocks noGrp="1"/>
          </p:cNvSpPr>
          <p:nvPr>
            <p:ph type="sldNum" sz="quarter" idx="4"/>
          </p:nvPr>
        </p:nvSpPr>
        <p:spPr>
          <a:xfrm>
            <a:off x="7975603" y="4767264"/>
            <a:ext cx="1148195" cy="273844"/>
          </a:xfrm>
          <a:prstGeom prst="rect">
            <a:avLst/>
          </a:prstGeom>
        </p:spPr>
        <p:txBody>
          <a:bodyPr vert="horz" lIns="91440" tIns="45720" rIns="91440" bIns="45720" rtlCol="0" anchor="ctr"/>
          <a:lstStyle>
            <a:lvl1pPr algn="r">
              <a:defRPr sz="675" b="1">
                <a:solidFill>
                  <a:schemeClr val="accent1"/>
                </a:solidFill>
              </a:defRPr>
            </a:lvl1pPr>
          </a:lstStyle>
          <a:p>
            <a:pPr defTabSz="257175"/>
            <a:fld id="{D57F1E4F-1CFF-5643-939E-217C01CDF565}" type="slidenum">
              <a:rPr lang="en-US" smtClean="0">
                <a:solidFill>
                  <a:srgbClr val="056385"/>
                </a:solidFill>
              </a:rPr>
              <a:pPr defTabSz="257175"/>
              <a:t>‹N°›</a:t>
            </a:fld>
            <a:endParaRPr lang="en-US" dirty="0">
              <a:solidFill>
                <a:srgbClr val="056385"/>
              </a:solidFill>
            </a:endParaRPr>
          </a:p>
        </p:txBody>
      </p:sp>
    </p:spTree>
    <p:extLst>
      <p:ext uri="{BB962C8B-B14F-4D97-AF65-F5344CB8AC3E}">
        <p14:creationId xmlns:p14="http://schemas.microsoft.com/office/powerpoint/2010/main" val="53012290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hf sldNum="0" hdr="0" dt="0"/>
  <p:txStyles>
    <p:titleStyle>
      <a:lvl1pPr algn="l" defTabSz="514350" rtl="0" eaLnBrk="1" latinLnBrk="0" hangingPunct="1">
        <a:lnSpc>
          <a:spcPct val="90000"/>
        </a:lnSpc>
        <a:spcBef>
          <a:spcPct val="0"/>
        </a:spcBef>
        <a:buNone/>
        <a:defRPr sz="2025" kern="1200" spc="-34" baseline="0">
          <a:solidFill>
            <a:srgbClr val="FFFFFF"/>
          </a:solidFill>
          <a:latin typeface="+mj-lt"/>
          <a:ea typeface="+mj-ea"/>
          <a:cs typeface="+mj-cs"/>
        </a:defRPr>
      </a:lvl1pPr>
    </p:titleStyle>
    <p:bodyStyle>
      <a:lvl1pPr marL="102870" indent="-102870" algn="l" defTabSz="514350" rtl="0" eaLnBrk="1" latinLnBrk="0" hangingPunct="1">
        <a:lnSpc>
          <a:spcPct val="90000"/>
        </a:lnSpc>
        <a:spcBef>
          <a:spcPts val="675"/>
        </a:spcBef>
        <a:buClr>
          <a:schemeClr val="accent1"/>
        </a:buClr>
        <a:buFont typeface="Wingdings 2" pitchFamily="18" charset="2"/>
        <a:buChar char=""/>
        <a:defRPr sz="1125" kern="1200">
          <a:solidFill>
            <a:schemeClr val="tx1">
              <a:lumMod val="65000"/>
              <a:lumOff val="35000"/>
            </a:schemeClr>
          </a:solidFill>
          <a:latin typeface="+mn-lt"/>
          <a:ea typeface="+mn-ea"/>
          <a:cs typeface="+mn-cs"/>
        </a:defRPr>
      </a:lvl1pPr>
      <a:lvl2pPr marL="385763" indent="-102870" algn="l" defTabSz="514350" rtl="0" eaLnBrk="1" latinLnBrk="0" hangingPunct="1">
        <a:lnSpc>
          <a:spcPct val="90000"/>
        </a:lnSpc>
        <a:spcBef>
          <a:spcPts val="141"/>
        </a:spcBef>
        <a:spcAft>
          <a:spcPts val="141"/>
        </a:spcAft>
        <a:buClr>
          <a:schemeClr val="accent1"/>
        </a:buClr>
        <a:buFont typeface="Wingdings 2" pitchFamily="18" charset="2"/>
        <a:buChar char=""/>
        <a:defRPr sz="1013" kern="1200">
          <a:solidFill>
            <a:schemeClr val="tx1">
              <a:lumMod val="65000"/>
              <a:lumOff val="35000"/>
            </a:schemeClr>
          </a:solidFill>
          <a:latin typeface="+mn-lt"/>
          <a:ea typeface="+mn-ea"/>
          <a:cs typeface="+mn-cs"/>
        </a:defRPr>
      </a:lvl2pPr>
      <a:lvl3pPr marL="642938" indent="-102870" algn="l" defTabSz="514350" rtl="0" eaLnBrk="1" latinLnBrk="0" hangingPunct="1">
        <a:lnSpc>
          <a:spcPct val="90000"/>
        </a:lnSpc>
        <a:spcBef>
          <a:spcPts val="141"/>
        </a:spcBef>
        <a:spcAft>
          <a:spcPts val="141"/>
        </a:spcAft>
        <a:buClr>
          <a:schemeClr val="accent1"/>
        </a:buClr>
        <a:buFont typeface="Wingdings 2" pitchFamily="18" charset="2"/>
        <a:buChar char=""/>
        <a:defRPr sz="900" kern="1200">
          <a:solidFill>
            <a:schemeClr val="tx1">
              <a:lumMod val="65000"/>
              <a:lumOff val="35000"/>
            </a:schemeClr>
          </a:solidFill>
          <a:latin typeface="+mn-lt"/>
          <a:ea typeface="+mn-ea"/>
          <a:cs typeface="+mn-cs"/>
        </a:defRPr>
      </a:lvl3pPr>
      <a:lvl4pPr marL="900113" indent="-102870" algn="l" defTabSz="514350" rtl="0" eaLnBrk="1" latinLnBrk="0" hangingPunct="1">
        <a:lnSpc>
          <a:spcPct val="90000"/>
        </a:lnSpc>
        <a:spcBef>
          <a:spcPts val="141"/>
        </a:spcBef>
        <a:spcAft>
          <a:spcPts val="141"/>
        </a:spcAft>
        <a:buClr>
          <a:schemeClr val="accent1"/>
        </a:buClr>
        <a:buFont typeface="Wingdings 2" pitchFamily="18" charset="2"/>
        <a:buChar char=""/>
        <a:defRPr sz="788" kern="1200">
          <a:solidFill>
            <a:schemeClr val="tx1">
              <a:lumMod val="65000"/>
              <a:lumOff val="35000"/>
            </a:schemeClr>
          </a:solidFill>
          <a:latin typeface="+mn-lt"/>
          <a:ea typeface="+mn-ea"/>
          <a:cs typeface="+mn-cs"/>
        </a:defRPr>
      </a:lvl4pPr>
      <a:lvl5pPr marL="1157288" indent="-102870" algn="l" defTabSz="514350" rtl="0" eaLnBrk="1" latinLnBrk="0" hangingPunct="1">
        <a:lnSpc>
          <a:spcPct val="90000"/>
        </a:lnSpc>
        <a:spcBef>
          <a:spcPts val="141"/>
        </a:spcBef>
        <a:spcAft>
          <a:spcPts val="141"/>
        </a:spcAft>
        <a:buClr>
          <a:schemeClr val="accent1"/>
        </a:buClr>
        <a:buFont typeface="Wingdings 2" pitchFamily="18" charset="2"/>
        <a:buChar char=""/>
        <a:defRPr sz="788" kern="1200">
          <a:solidFill>
            <a:schemeClr val="tx1">
              <a:lumMod val="65000"/>
              <a:lumOff val="35000"/>
            </a:schemeClr>
          </a:solidFill>
          <a:latin typeface="+mn-lt"/>
          <a:ea typeface="+mn-ea"/>
          <a:cs typeface="+mn-cs"/>
        </a:defRPr>
      </a:lvl5pPr>
      <a:lvl6pPr marL="1414463" indent="-128588" algn="l" defTabSz="514350" rtl="0" eaLnBrk="1" latinLnBrk="0" hangingPunct="1">
        <a:lnSpc>
          <a:spcPct val="90000"/>
        </a:lnSpc>
        <a:spcBef>
          <a:spcPts val="141"/>
        </a:spcBef>
        <a:spcAft>
          <a:spcPts val="141"/>
        </a:spcAft>
        <a:buClr>
          <a:schemeClr val="accent1"/>
        </a:buClr>
        <a:buFont typeface="Wingdings 2" pitchFamily="18" charset="2"/>
        <a:buChar char=""/>
        <a:defRPr sz="788" kern="1200">
          <a:solidFill>
            <a:schemeClr val="tx1">
              <a:lumMod val="65000"/>
              <a:lumOff val="35000"/>
            </a:schemeClr>
          </a:solidFill>
          <a:latin typeface="+mn-lt"/>
          <a:ea typeface="+mn-ea"/>
          <a:cs typeface="+mn-cs"/>
        </a:defRPr>
      </a:lvl6pPr>
      <a:lvl7pPr marL="1671638" indent="-128588" algn="l" defTabSz="514350" rtl="0" eaLnBrk="1" latinLnBrk="0" hangingPunct="1">
        <a:lnSpc>
          <a:spcPct val="90000"/>
        </a:lnSpc>
        <a:spcBef>
          <a:spcPts val="141"/>
        </a:spcBef>
        <a:spcAft>
          <a:spcPts val="141"/>
        </a:spcAft>
        <a:buClr>
          <a:schemeClr val="accent1"/>
        </a:buClr>
        <a:buFont typeface="Wingdings 2" pitchFamily="18" charset="2"/>
        <a:buChar char=""/>
        <a:defRPr sz="788" kern="1200">
          <a:solidFill>
            <a:schemeClr val="tx1">
              <a:lumMod val="65000"/>
              <a:lumOff val="35000"/>
            </a:schemeClr>
          </a:solidFill>
          <a:latin typeface="+mn-lt"/>
          <a:ea typeface="+mn-ea"/>
          <a:cs typeface="+mn-cs"/>
        </a:defRPr>
      </a:lvl7pPr>
      <a:lvl8pPr marL="1928813" indent="-128588" algn="l" defTabSz="514350" rtl="0" eaLnBrk="1" latinLnBrk="0" hangingPunct="1">
        <a:lnSpc>
          <a:spcPct val="90000"/>
        </a:lnSpc>
        <a:spcBef>
          <a:spcPts val="141"/>
        </a:spcBef>
        <a:spcAft>
          <a:spcPts val="141"/>
        </a:spcAft>
        <a:buClr>
          <a:schemeClr val="accent1"/>
        </a:buClr>
        <a:buFont typeface="Wingdings 2" pitchFamily="18" charset="2"/>
        <a:buChar char=""/>
        <a:defRPr sz="788" kern="1200">
          <a:solidFill>
            <a:schemeClr val="tx1">
              <a:lumMod val="65000"/>
              <a:lumOff val="35000"/>
            </a:schemeClr>
          </a:solidFill>
          <a:latin typeface="+mn-lt"/>
          <a:ea typeface="+mn-ea"/>
          <a:cs typeface="+mn-cs"/>
        </a:defRPr>
      </a:lvl8pPr>
      <a:lvl9pPr marL="2185988" indent="-128588" algn="l" defTabSz="514350" rtl="0" eaLnBrk="1" latinLnBrk="0" hangingPunct="1">
        <a:lnSpc>
          <a:spcPct val="90000"/>
        </a:lnSpc>
        <a:spcBef>
          <a:spcPts val="141"/>
        </a:spcBef>
        <a:spcAft>
          <a:spcPts val="141"/>
        </a:spcAft>
        <a:buClr>
          <a:schemeClr val="accent1"/>
        </a:buClr>
        <a:buFont typeface="Wingdings 2" pitchFamily="18" charset="2"/>
        <a:buChar char=""/>
        <a:defRPr sz="788" kern="1200">
          <a:solidFill>
            <a:schemeClr val="tx1">
              <a:lumMod val="65000"/>
              <a:lumOff val="3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0.png"/><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A4C526A-0DA1-432F-ACAA-CAEDD685A2CB}"/>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565554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91A355E-51AB-44EB-BFAE-C1CADA182075}"/>
              </a:ext>
            </a:extLst>
          </p:cNvPr>
          <p:cNvSpPr>
            <a:spLocks noGrp="1"/>
          </p:cNvSpPr>
          <p:nvPr>
            <p:ph type="ctrTitle"/>
          </p:nvPr>
        </p:nvSpPr>
        <p:spPr>
          <a:xfrm>
            <a:off x="1415081" y="1784915"/>
            <a:ext cx="5986804" cy="1573670"/>
          </a:xfrm>
        </p:spPr>
        <p:txBody>
          <a:bodyPr/>
          <a:lstStyle/>
          <a:p>
            <a:r>
              <a:rPr lang="fr-FR" b="1" dirty="0">
                <a:solidFill>
                  <a:srgbClr val="004F8A"/>
                </a:solidFill>
              </a:rPr>
              <a:t>Une école dédiée À l’international</a:t>
            </a:r>
            <a:endParaRPr lang="fr-FR" b="1" dirty="0">
              <a:solidFill>
                <a:srgbClr val="0070C0"/>
              </a:solidFill>
            </a:endParaRPr>
          </a:p>
        </p:txBody>
      </p:sp>
    </p:spTree>
    <p:extLst>
      <p:ext uri="{BB962C8B-B14F-4D97-AF65-F5344CB8AC3E}">
        <p14:creationId xmlns:p14="http://schemas.microsoft.com/office/powerpoint/2010/main" val="3713255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6EE0BC5B-BEB8-42CC-9FF7-EEFA13E10321}"/>
              </a:ext>
            </a:extLst>
          </p:cNvPr>
          <p:cNvSpPr>
            <a:spLocks noGrp="1"/>
          </p:cNvSpPr>
          <p:nvPr>
            <p:ph idx="1"/>
          </p:nvPr>
        </p:nvSpPr>
        <p:spPr>
          <a:xfrm>
            <a:off x="808854" y="654514"/>
            <a:ext cx="7200900" cy="2686050"/>
          </a:xfrm>
        </p:spPr>
        <p:txBody>
          <a:bodyPr/>
          <a:lstStyle/>
          <a:p>
            <a:r>
              <a:rPr lang="fr-FR" sz="2000" dirty="0"/>
              <a:t>Plus de </a:t>
            </a:r>
            <a:r>
              <a:rPr lang="fr-FR" sz="2000" dirty="0">
                <a:solidFill>
                  <a:srgbClr val="004F8A"/>
                </a:solidFill>
              </a:rPr>
              <a:t>300</a:t>
            </a:r>
            <a:r>
              <a:rPr lang="fr-FR" sz="2000" b="1" dirty="0">
                <a:solidFill>
                  <a:srgbClr val="002060"/>
                </a:solidFill>
              </a:rPr>
              <a:t> </a:t>
            </a:r>
            <a:r>
              <a:rPr lang="fr-FR" sz="2000" b="1" dirty="0"/>
              <a:t>étudiants </a:t>
            </a:r>
            <a:r>
              <a:rPr lang="fr-FR" sz="2000" dirty="0"/>
              <a:t>partant à l’étranger </a:t>
            </a:r>
            <a:r>
              <a:rPr lang="fr-FR" sz="2000" b="0" dirty="0">
                <a:solidFill>
                  <a:schemeClr val="tx2"/>
                </a:solidFill>
              </a:rPr>
              <a:t>chaque année pour obtenir un double diplôme international</a:t>
            </a:r>
            <a:endParaRPr lang="fr-FR" sz="2000" dirty="0">
              <a:solidFill>
                <a:schemeClr val="tx1"/>
              </a:solidFill>
            </a:endParaRPr>
          </a:p>
          <a:p>
            <a:r>
              <a:rPr lang="fr-FR" sz="2000" b="1" dirty="0">
                <a:solidFill>
                  <a:schemeClr val="tx1"/>
                </a:solidFill>
              </a:rPr>
              <a:t>Plus de </a:t>
            </a:r>
            <a:r>
              <a:rPr lang="fr-FR" sz="2000" dirty="0">
                <a:solidFill>
                  <a:srgbClr val="004F8A"/>
                </a:solidFill>
              </a:rPr>
              <a:t>6000</a:t>
            </a:r>
            <a:r>
              <a:rPr lang="fr-FR" sz="2000" b="1" dirty="0">
                <a:solidFill>
                  <a:srgbClr val="002060"/>
                </a:solidFill>
              </a:rPr>
              <a:t> </a:t>
            </a:r>
            <a:r>
              <a:rPr lang="fr-FR" sz="2000" b="1" dirty="0">
                <a:solidFill>
                  <a:schemeClr val="tx1"/>
                </a:solidFill>
              </a:rPr>
              <a:t>étudiants </a:t>
            </a:r>
            <a:r>
              <a:rPr lang="fr-FR" sz="2000" b="0" dirty="0">
                <a:solidFill>
                  <a:schemeClr val="tx2"/>
                </a:solidFill>
              </a:rPr>
              <a:t>titulaires d’un double diplôme depuis la création de l’Ecole en 2014</a:t>
            </a:r>
          </a:p>
          <a:p>
            <a:r>
              <a:rPr lang="fr-FR" sz="2000" b="1" dirty="0">
                <a:solidFill>
                  <a:srgbClr val="DC0814"/>
                </a:solidFill>
                <a:latin typeface="+mn-lt"/>
                <a:ea typeface="+mn-ea"/>
                <a:cs typeface="+mn-cs"/>
              </a:rPr>
              <a:t>Près de </a:t>
            </a:r>
            <a:r>
              <a:rPr lang="fr-FR" sz="2000" dirty="0">
                <a:solidFill>
                  <a:srgbClr val="004F8A"/>
                </a:solidFill>
              </a:rPr>
              <a:t>100</a:t>
            </a:r>
            <a:r>
              <a:rPr lang="fr-FR" sz="2000" b="1" dirty="0">
                <a:solidFill>
                  <a:srgbClr val="002060"/>
                </a:solidFill>
                <a:latin typeface="+mn-lt"/>
                <a:ea typeface="+mn-ea"/>
                <a:cs typeface="+mn-cs"/>
              </a:rPr>
              <a:t> </a:t>
            </a:r>
            <a:r>
              <a:rPr lang="fr-FR" sz="2000" b="1" dirty="0">
                <a:solidFill>
                  <a:srgbClr val="DC0814"/>
                </a:solidFill>
                <a:latin typeface="+mn-lt"/>
                <a:ea typeface="+mn-ea"/>
                <a:cs typeface="+mn-cs"/>
              </a:rPr>
              <a:t>étudiants étrangers </a:t>
            </a:r>
            <a:r>
              <a:rPr lang="fr-FR" sz="2000" b="0" dirty="0">
                <a:solidFill>
                  <a:schemeClr val="tx2"/>
                </a:solidFill>
                <a:latin typeface="+mn-lt"/>
                <a:ea typeface="+mn-ea"/>
                <a:cs typeface="+mn-cs"/>
              </a:rPr>
              <a:t>accueillis chaque année</a:t>
            </a:r>
          </a:p>
          <a:p>
            <a:r>
              <a:rPr lang="fr-FR" sz="2000" dirty="0"/>
              <a:t>Jusqu’à </a:t>
            </a:r>
            <a:r>
              <a:rPr lang="fr-FR" sz="2000" dirty="0">
                <a:solidFill>
                  <a:srgbClr val="004F8A"/>
                </a:solidFill>
              </a:rPr>
              <a:t>30</a:t>
            </a:r>
            <a:r>
              <a:rPr lang="fr-FR" sz="2000" dirty="0"/>
              <a:t> nationalités différentes</a:t>
            </a:r>
          </a:p>
          <a:p>
            <a:pPr marL="0" indent="0">
              <a:buNone/>
            </a:pPr>
            <a:endParaRPr lang="fr-FR" sz="2000" b="0" dirty="0">
              <a:solidFill>
                <a:schemeClr val="tx2"/>
              </a:solidFill>
            </a:endParaRPr>
          </a:p>
          <a:p>
            <a:endParaRPr lang="fr-FR" sz="1050" b="0" dirty="0">
              <a:solidFill>
                <a:schemeClr val="tx2"/>
              </a:solidFill>
            </a:endParaRPr>
          </a:p>
          <a:p>
            <a:pPr marL="397764" lvl="1" indent="0">
              <a:buNone/>
            </a:pPr>
            <a:endParaRPr lang="fr-FR" sz="2400" dirty="0"/>
          </a:p>
        </p:txBody>
      </p:sp>
      <p:pic>
        <p:nvPicPr>
          <p:cNvPr id="2" name="Image 1">
            <a:extLst>
              <a:ext uri="{FF2B5EF4-FFF2-40B4-BE49-F238E27FC236}">
                <a16:creationId xmlns:a16="http://schemas.microsoft.com/office/drawing/2014/main" id="{5A5BE233-9ECE-401F-808A-AE83BD8F2FB5}"/>
              </a:ext>
            </a:extLst>
          </p:cNvPr>
          <p:cNvPicPr>
            <a:picLocks noChangeAspect="1"/>
          </p:cNvPicPr>
          <p:nvPr/>
        </p:nvPicPr>
        <p:blipFill>
          <a:blip r:embed="rId2"/>
          <a:stretch>
            <a:fillRect/>
          </a:stretch>
        </p:blipFill>
        <p:spPr>
          <a:xfrm>
            <a:off x="595423" y="3145961"/>
            <a:ext cx="7627763" cy="1947919"/>
          </a:xfrm>
          <a:prstGeom prst="rect">
            <a:avLst/>
          </a:prstGeom>
        </p:spPr>
      </p:pic>
    </p:spTree>
    <p:extLst>
      <p:ext uri="{BB962C8B-B14F-4D97-AF65-F5344CB8AC3E}">
        <p14:creationId xmlns:p14="http://schemas.microsoft.com/office/powerpoint/2010/main" val="257177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C65BC7C-E9D4-4E06-AA56-F0C95FA60538}"/>
              </a:ext>
            </a:extLst>
          </p:cNvPr>
          <p:cNvSpPr>
            <a:spLocks noGrp="1"/>
          </p:cNvSpPr>
          <p:nvPr>
            <p:ph type="title"/>
          </p:nvPr>
        </p:nvSpPr>
        <p:spPr/>
        <p:txBody>
          <a:bodyPr/>
          <a:lstStyle/>
          <a:p>
            <a:r>
              <a:rPr lang="fr-FR" dirty="0"/>
              <a:t>Depuis le </a:t>
            </a:r>
            <a:r>
              <a:rPr lang="fr-FR" dirty="0" err="1"/>
              <a:t>post-bac</a:t>
            </a:r>
            <a:r>
              <a:rPr lang="fr-FR" dirty="0"/>
              <a:t>…	</a:t>
            </a:r>
          </a:p>
        </p:txBody>
      </p:sp>
      <p:sp>
        <p:nvSpPr>
          <p:cNvPr id="7" name="Espace réservé du contenu 6">
            <a:extLst>
              <a:ext uri="{FF2B5EF4-FFF2-40B4-BE49-F238E27FC236}">
                <a16:creationId xmlns:a16="http://schemas.microsoft.com/office/drawing/2014/main" id="{6EE0BC5B-BEB8-42CC-9FF7-EEFA13E10321}"/>
              </a:ext>
            </a:extLst>
          </p:cNvPr>
          <p:cNvSpPr>
            <a:spLocks noGrp="1"/>
          </p:cNvSpPr>
          <p:nvPr>
            <p:ph idx="1"/>
          </p:nvPr>
        </p:nvSpPr>
        <p:spPr>
          <a:xfrm>
            <a:off x="1028700" y="1370451"/>
            <a:ext cx="7200900" cy="2686050"/>
          </a:xfrm>
        </p:spPr>
        <p:txBody>
          <a:bodyPr/>
          <a:lstStyle/>
          <a:p>
            <a:r>
              <a:rPr lang="fr-FR" sz="2400" dirty="0"/>
              <a:t> </a:t>
            </a:r>
            <a:r>
              <a:rPr lang="fr-FR" sz="2400" dirty="0">
                <a:solidFill>
                  <a:srgbClr val="004F8A"/>
                </a:solidFill>
              </a:rPr>
              <a:t>8</a:t>
            </a:r>
            <a:r>
              <a:rPr lang="fr-FR" sz="2400" dirty="0"/>
              <a:t> doubles diplômes, </a:t>
            </a:r>
            <a:r>
              <a:rPr lang="fr-FR" sz="2400" dirty="0">
                <a:solidFill>
                  <a:srgbClr val="004F8A"/>
                </a:solidFill>
              </a:rPr>
              <a:t>10</a:t>
            </a:r>
            <a:r>
              <a:rPr lang="fr-FR" sz="2400" dirty="0"/>
              <a:t> universités partenaires</a:t>
            </a:r>
          </a:p>
          <a:p>
            <a:pPr lvl="1"/>
            <a:r>
              <a:rPr lang="fr-FR" sz="2400" dirty="0"/>
              <a:t>Parcours franco-anglais : Bangor, Essex</a:t>
            </a:r>
          </a:p>
          <a:p>
            <a:pPr lvl="1"/>
            <a:r>
              <a:rPr lang="fr-FR" sz="2400" dirty="0"/>
              <a:t>Parcours franco-irlandais : Dublin (UCD)</a:t>
            </a:r>
          </a:p>
          <a:p>
            <a:pPr lvl="1"/>
            <a:r>
              <a:rPr lang="fr-FR" sz="2400" dirty="0"/>
              <a:t>Parcours franco-allemand : Mannheim, Passau,  </a:t>
            </a:r>
            <a:r>
              <a:rPr lang="fr-FR" sz="2400" dirty="0" err="1"/>
              <a:t>Sarrebrück</a:t>
            </a:r>
            <a:endParaRPr lang="fr-FR" sz="2400" dirty="0"/>
          </a:p>
          <a:p>
            <a:pPr lvl="1"/>
            <a:r>
              <a:rPr lang="fr-FR" sz="2400" dirty="0"/>
              <a:t>Parcours franco-espagnol : Barcelone (UAB), Valence</a:t>
            </a:r>
          </a:p>
          <a:p>
            <a:pPr lvl="1"/>
            <a:r>
              <a:rPr lang="fr-FR" sz="2400" dirty="0"/>
              <a:t>Parcours franco-italien : Milan, Naples</a:t>
            </a:r>
          </a:p>
          <a:p>
            <a:pPr lvl="1"/>
            <a:endParaRPr lang="fr-FR" sz="2400" dirty="0"/>
          </a:p>
        </p:txBody>
      </p:sp>
    </p:spTree>
    <p:extLst>
      <p:ext uri="{BB962C8B-B14F-4D97-AF65-F5344CB8AC3E}">
        <p14:creationId xmlns:p14="http://schemas.microsoft.com/office/powerpoint/2010/main" val="3771729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C65BC7C-E9D4-4E06-AA56-F0C95FA60538}"/>
              </a:ext>
            </a:extLst>
          </p:cNvPr>
          <p:cNvSpPr>
            <a:spLocks noGrp="1"/>
          </p:cNvSpPr>
          <p:nvPr>
            <p:ph type="title"/>
          </p:nvPr>
        </p:nvSpPr>
        <p:spPr>
          <a:xfrm>
            <a:off x="1177787" y="529786"/>
            <a:ext cx="7200900" cy="1114425"/>
          </a:xfrm>
        </p:spPr>
        <p:txBody>
          <a:bodyPr/>
          <a:lstStyle/>
          <a:p>
            <a:r>
              <a:rPr lang="fr-FR" dirty="0"/>
              <a:t>… jusqu’au Master	</a:t>
            </a:r>
          </a:p>
        </p:txBody>
      </p:sp>
      <p:sp>
        <p:nvSpPr>
          <p:cNvPr id="7" name="Espace réservé du contenu 6">
            <a:extLst>
              <a:ext uri="{FF2B5EF4-FFF2-40B4-BE49-F238E27FC236}">
                <a16:creationId xmlns:a16="http://schemas.microsoft.com/office/drawing/2014/main" id="{6EE0BC5B-BEB8-42CC-9FF7-EEFA13E10321}"/>
              </a:ext>
            </a:extLst>
          </p:cNvPr>
          <p:cNvSpPr>
            <a:spLocks noGrp="1"/>
          </p:cNvSpPr>
          <p:nvPr>
            <p:ph idx="1"/>
          </p:nvPr>
        </p:nvSpPr>
        <p:spPr>
          <a:xfrm>
            <a:off x="1028700" y="1370451"/>
            <a:ext cx="7200900" cy="2686050"/>
          </a:xfrm>
        </p:spPr>
        <p:txBody>
          <a:bodyPr/>
          <a:lstStyle/>
          <a:p>
            <a:r>
              <a:rPr lang="fr-FR" sz="2400" dirty="0"/>
              <a:t>Master en Droit international et comparé</a:t>
            </a:r>
          </a:p>
          <a:p>
            <a:pPr marL="0" indent="0">
              <a:buNone/>
            </a:pPr>
            <a:r>
              <a:rPr lang="fr-FR" sz="2400" b="0" dirty="0">
                <a:solidFill>
                  <a:schemeClr val="tx2"/>
                </a:solidFill>
              </a:rPr>
              <a:t>Réseau européen CIEL de </a:t>
            </a:r>
            <a:r>
              <a:rPr lang="fr-FR" sz="2400" dirty="0">
                <a:solidFill>
                  <a:srgbClr val="004F8A"/>
                </a:solidFill>
              </a:rPr>
              <a:t>7</a:t>
            </a:r>
            <a:r>
              <a:rPr lang="fr-FR" sz="2400" b="0" dirty="0">
                <a:solidFill>
                  <a:schemeClr val="tx2"/>
                </a:solidFill>
              </a:rPr>
              <a:t> universités partenaires : Dublin (UCD), Anvers, Maastricht, Mannheim, Barcelone (</a:t>
            </a:r>
            <a:r>
              <a:rPr lang="fr-FR" sz="2400" b="0" dirty="0" err="1">
                <a:solidFill>
                  <a:schemeClr val="tx2"/>
                </a:solidFill>
              </a:rPr>
              <a:t>Pompeu</a:t>
            </a:r>
            <a:r>
              <a:rPr lang="fr-FR" sz="2400" b="0" dirty="0">
                <a:solidFill>
                  <a:schemeClr val="tx2"/>
                </a:solidFill>
              </a:rPr>
              <a:t> </a:t>
            </a:r>
            <a:r>
              <a:rPr lang="fr-FR" sz="2400" b="0" dirty="0" err="1">
                <a:solidFill>
                  <a:schemeClr val="tx2"/>
                </a:solidFill>
              </a:rPr>
              <a:t>Fabra</a:t>
            </a:r>
            <a:r>
              <a:rPr lang="fr-FR" sz="2400" b="0" dirty="0">
                <a:solidFill>
                  <a:schemeClr val="tx2"/>
                </a:solidFill>
              </a:rPr>
              <a:t>), Zagreb</a:t>
            </a:r>
          </a:p>
          <a:p>
            <a:r>
              <a:rPr lang="fr-FR" sz="2400" dirty="0"/>
              <a:t>Masters avec double diplôme</a:t>
            </a:r>
          </a:p>
          <a:p>
            <a:pPr lvl="1"/>
            <a:r>
              <a:rPr lang="fr-FR" sz="2400" b="1" dirty="0">
                <a:solidFill>
                  <a:srgbClr val="004F8A"/>
                </a:solidFill>
              </a:rPr>
              <a:t>9</a:t>
            </a:r>
            <a:r>
              <a:rPr lang="fr-FR" sz="2400" dirty="0"/>
              <a:t> doubles-diplômes internationaux niveau Master, en Europe, Canada (Laval) et Etats-Unis (Stetson)</a:t>
            </a:r>
          </a:p>
        </p:txBody>
      </p:sp>
    </p:spTree>
    <p:extLst>
      <p:ext uri="{BB962C8B-B14F-4D97-AF65-F5344CB8AC3E}">
        <p14:creationId xmlns:p14="http://schemas.microsoft.com/office/powerpoint/2010/main" val="2134568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91A355E-51AB-44EB-BFAE-C1CADA182075}"/>
              </a:ext>
            </a:extLst>
          </p:cNvPr>
          <p:cNvSpPr>
            <a:spLocks noGrp="1"/>
          </p:cNvSpPr>
          <p:nvPr>
            <p:ph type="ctrTitle"/>
          </p:nvPr>
        </p:nvSpPr>
        <p:spPr>
          <a:xfrm>
            <a:off x="1436346" y="1341340"/>
            <a:ext cx="5986804" cy="1573670"/>
          </a:xfrm>
        </p:spPr>
        <p:txBody>
          <a:bodyPr/>
          <a:lstStyle/>
          <a:p>
            <a:r>
              <a:rPr lang="fr-FR" b="1" dirty="0">
                <a:solidFill>
                  <a:srgbClr val="004F8A"/>
                </a:solidFill>
              </a:rPr>
              <a:t>Les </a:t>
            </a:r>
            <a:r>
              <a:rPr lang="fr-FR" b="1" dirty="0" err="1">
                <a:solidFill>
                  <a:srgbClr val="004F8A"/>
                </a:solidFill>
              </a:rPr>
              <a:t>MASters</a:t>
            </a:r>
            <a:r>
              <a:rPr lang="fr-FR" b="1" dirty="0">
                <a:solidFill>
                  <a:srgbClr val="004F8A"/>
                </a:solidFill>
              </a:rPr>
              <a:t> internationaux</a:t>
            </a:r>
            <a:endParaRPr lang="fr-FR" b="1" dirty="0">
              <a:solidFill>
                <a:srgbClr val="0070C0"/>
              </a:solidFill>
            </a:endParaRPr>
          </a:p>
        </p:txBody>
      </p:sp>
      <p:sp>
        <p:nvSpPr>
          <p:cNvPr id="5" name="Sous-titre 4">
            <a:extLst>
              <a:ext uri="{FF2B5EF4-FFF2-40B4-BE49-F238E27FC236}">
                <a16:creationId xmlns:a16="http://schemas.microsoft.com/office/drawing/2014/main" id="{C9EF18E4-6831-446C-96BA-CAA6DEB68042}"/>
              </a:ext>
            </a:extLst>
          </p:cNvPr>
          <p:cNvSpPr>
            <a:spLocks noGrp="1"/>
          </p:cNvSpPr>
          <p:nvPr>
            <p:ph type="subTitle" idx="1"/>
          </p:nvPr>
        </p:nvSpPr>
        <p:spPr>
          <a:xfrm>
            <a:off x="1888436" y="2915010"/>
            <a:ext cx="5426764" cy="1040764"/>
          </a:xfrm>
        </p:spPr>
        <p:txBody>
          <a:bodyPr>
            <a:normAutofit fontScale="77500" lnSpcReduction="20000"/>
          </a:bodyPr>
          <a:lstStyle/>
          <a:p>
            <a:r>
              <a:rPr lang="fr-FR" sz="3600" b="1" dirty="0"/>
              <a:t>Enseignement en anglais</a:t>
            </a:r>
          </a:p>
          <a:p>
            <a:r>
              <a:rPr lang="fr-FR" sz="3600" b="1" dirty="0"/>
              <a:t>Doubles diplômes (Master /LL.M)</a:t>
            </a:r>
          </a:p>
        </p:txBody>
      </p:sp>
    </p:spTree>
    <p:extLst>
      <p:ext uri="{BB962C8B-B14F-4D97-AF65-F5344CB8AC3E}">
        <p14:creationId xmlns:p14="http://schemas.microsoft.com/office/powerpoint/2010/main" val="63086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C65BC7C-E9D4-4E06-AA56-F0C95FA60538}"/>
              </a:ext>
            </a:extLst>
          </p:cNvPr>
          <p:cNvSpPr>
            <a:spLocks noGrp="1"/>
          </p:cNvSpPr>
          <p:nvPr>
            <p:ph type="title"/>
          </p:nvPr>
        </p:nvSpPr>
        <p:spPr>
          <a:xfrm>
            <a:off x="1177787" y="529786"/>
            <a:ext cx="7200900" cy="1114425"/>
          </a:xfrm>
        </p:spPr>
        <p:txBody>
          <a:bodyPr/>
          <a:lstStyle/>
          <a:p>
            <a:r>
              <a:rPr lang="fr-FR" dirty="0"/>
              <a:t>MASTERS INTERNATIONAUX DE L’ESL</a:t>
            </a:r>
          </a:p>
        </p:txBody>
      </p:sp>
      <p:sp>
        <p:nvSpPr>
          <p:cNvPr id="7" name="Espace réservé du contenu 6">
            <a:extLst>
              <a:ext uri="{FF2B5EF4-FFF2-40B4-BE49-F238E27FC236}">
                <a16:creationId xmlns:a16="http://schemas.microsoft.com/office/drawing/2014/main" id="{6EE0BC5B-BEB8-42CC-9FF7-EEFA13E10321}"/>
              </a:ext>
            </a:extLst>
          </p:cNvPr>
          <p:cNvSpPr>
            <a:spLocks noGrp="1"/>
          </p:cNvSpPr>
          <p:nvPr>
            <p:ph idx="1"/>
          </p:nvPr>
        </p:nvSpPr>
        <p:spPr>
          <a:xfrm>
            <a:off x="1028700" y="1370451"/>
            <a:ext cx="7200900" cy="2686050"/>
          </a:xfrm>
        </p:spPr>
        <p:txBody>
          <a:bodyPr/>
          <a:lstStyle/>
          <a:p>
            <a:r>
              <a:rPr lang="fr-FR" sz="2300" dirty="0"/>
              <a:t>Des masters enseignés en anglais (unique en France)</a:t>
            </a:r>
          </a:p>
          <a:p>
            <a:r>
              <a:rPr lang="fr-FR" sz="2300" dirty="0"/>
              <a:t>Près de </a:t>
            </a:r>
            <a:r>
              <a:rPr lang="fr-FR" sz="2400" dirty="0">
                <a:solidFill>
                  <a:srgbClr val="004F8A"/>
                </a:solidFill>
              </a:rPr>
              <a:t>115</a:t>
            </a:r>
            <a:r>
              <a:rPr lang="fr-FR" sz="2300" dirty="0"/>
              <a:t> places offertes chaque année</a:t>
            </a:r>
          </a:p>
          <a:p>
            <a:r>
              <a:rPr lang="fr-FR" sz="2300" dirty="0"/>
              <a:t>Des doubles-diplômes </a:t>
            </a:r>
            <a:r>
              <a:rPr lang="fr-FR" sz="2300" i="1" dirty="0"/>
              <a:t>LL.M. </a:t>
            </a:r>
            <a:r>
              <a:rPr lang="fr-FR" sz="2300" dirty="0"/>
              <a:t>anglo-saxons</a:t>
            </a:r>
          </a:p>
          <a:p>
            <a:pPr lvl="1"/>
            <a:r>
              <a:rPr lang="fr-FR" sz="2300" b="1" dirty="0"/>
              <a:t>International </a:t>
            </a:r>
            <a:r>
              <a:rPr lang="fr-FR" sz="2300" b="1" dirty="0" err="1"/>
              <a:t>Economic</a:t>
            </a:r>
            <a:r>
              <a:rPr lang="fr-FR" sz="2300" b="1" dirty="0"/>
              <a:t> Law </a:t>
            </a:r>
            <a:r>
              <a:rPr lang="fr-FR" sz="2300" dirty="0"/>
              <a:t>: Stetson  </a:t>
            </a:r>
            <a:r>
              <a:rPr lang="fr-FR" sz="2300" dirty="0" err="1"/>
              <a:t>University</a:t>
            </a:r>
            <a:r>
              <a:rPr lang="fr-FR" sz="2300" dirty="0"/>
              <a:t> (Floride) – </a:t>
            </a:r>
            <a:r>
              <a:rPr lang="fr-FR" sz="2400" b="1" dirty="0">
                <a:solidFill>
                  <a:srgbClr val="004F8A"/>
                </a:solidFill>
              </a:rPr>
              <a:t>2-3</a:t>
            </a:r>
            <a:r>
              <a:rPr lang="fr-FR" sz="2300" dirty="0"/>
              <a:t> places</a:t>
            </a:r>
          </a:p>
          <a:p>
            <a:pPr lvl="1"/>
            <a:r>
              <a:rPr lang="fr-FR" sz="2300" b="1" dirty="0"/>
              <a:t>Cross-border Disputes </a:t>
            </a:r>
            <a:r>
              <a:rPr lang="fr-FR" sz="2300" dirty="0"/>
              <a:t>: </a:t>
            </a:r>
            <a:r>
              <a:rPr lang="fr-FR" sz="2300" dirty="0" err="1"/>
              <a:t>University</a:t>
            </a:r>
            <a:r>
              <a:rPr lang="fr-FR" sz="2300" dirty="0"/>
              <a:t> of Dundee (Ecosse) – </a:t>
            </a:r>
            <a:r>
              <a:rPr lang="fr-FR" sz="2400" b="1" dirty="0">
                <a:solidFill>
                  <a:srgbClr val="004F8A"/>
                </a:solidFill>
              </a:rPr>
              <a:t>20</a:t>
            </a:r>
            <a:r>
              <a:rPr lang="fr-FR" sz="2300" dirty="0"/>
              <a:t> places</a:t>
            </a:r>
          </a:p>
          <a:p>
            <a:pPr lvl="1"/>
            <a:r>
              <a:rPr lang="fr-FR" sz="2300" b="1" dirty="0"/>
              <a:t>Droit international et comparé </a:t>
            </a:r>
            <a:r>
              <a:rPr lang="fr-FR" sz="2300" dirty="0"/>
              <a:t>: UCD Dublin, Galway &amp; Cork (Irlande) – en négociation</a:t>
            </a:r>
          </a:p>
          <a:p>
            <a:endParaRPr lang="fr-FR" sz="2400" dirty="0"/>
          </a:p>
          <a:p>
            <a:pPr lvl="1"/>
            <a:endParaRPr lang="fr-FR" sz="2400" dirty="0"/>
          </a:p>
        </p:txBody>
      </p:sp>
    </p:spTree>
    <p:extLst>
      <p:ext uri="{BB962C8B-B14F-4D97-AF65-F5344CB8AC3E}">
        <p14:creationId xmlns:p14="http://schemas.microsoft.com/office/powerpoint/2010/main" val="3755160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91A355E-51AB-44EB-BFAE-C1CADA182075}"/>
              </a:ext>
            </a:extLst>
          </p:cNvPr>
          <p:cNvSpPr>
            <a:spLocks noGrp="1"/>
          </p:cNvSpPr>
          <p:nvPr>
            <p:ph type="ctrTitle"/>
          </p:nvPr>
        </p:nvSpPr>
        <p:spPr>
          <a:xfrm>
            <a:off x="1415081" y="1784915"/>
            <a:ext cx="5986804" cy="1573670"/>
          </a:xfrm>
        </p:spPr>
        <p:txBody>
          <a:bodyPr/>
          <a:lstStyle/>
          <a:p>
            <a:r>
              <a:rPr lang="fr-FR" b="1" dirty="0">
                <a:solidFill>
                  <a:srgbClr val="004F8A"/>
                </a:solidFill>
              </a:rPr>
              <a:t>AVENIR DES ETUDIANTS</a:t>
            </a:r>
            <a:endParaRPr lang="fr-FR" b="1" dirty="0">
              <a:solidFill>
                <a:srgbClr val="0070C0"/>
              </a:solidFill>
            </a:endParaRPr>
          </a:p>
        </p:txBody>
      </p:sp>
    </p:spTree>
    <p:extLst>
      <p:ext uri="{BB962C8B-B14F-4D97-AF65-F5344CB8AC3E}">
        <p14:creationId xmlns:p14="http://schemas.microsoft.com/office/powerpoint/2010/main" val="857703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6EE0BC5B-BEB8-42CC-9FF7-EEFA13E10321}"/>
              </a:ext>
            </a:extLst>
          </p:cNvPr>
          <p:cNvSpPr>
            <a:spLocks noGrp="1"/>
          </p:cNvSpPr>
          <p:nvPr>
            <p:ph idx="1"/>
          </p:nvPr>
        </p:nvSpPr>
        <p:spPr>
          <a:xfrm>
            <a:off x="971550" y="746674"/>
            <a:ext cx="7200900" cy="2686050"/>
          </a:xfrm>
        </p:spPr>
        <p:txBody>
          <a:bodyPr/>
          <a:lstStyle/>
          <a:p>
            <a:r>
              <a:rPr lang="fr-FR" sz="2400" dirty="0"/>
              <a:t>Poursuite d’études après un double-diplôme à l’ESL</a:t>
            </a:r>
          </a:p>
          <a:p>
            <a:pPr lvl="1"/>
            <a:r>
              <a:rPr lang="fr-FR" sz="2400" b="1" dirty="0">
                <a:solidFill>
                  <a:srgbClr val="004F8A"/>
                </a:solidFill>
              </a:rPr>
              <a:t>97%</a:t>
            </a:r>
            <a:r>
              <a:rPr lang="fr-FR" sz="2400" b="1" dirty="0">
                <a:solidFill>
                  <a:srgbClr val="0070C0"/>
                </a:solidFill>
              </a:rPr>
              <a:t> </a:t>
            </a:r>
            <a:r>
              <a:rPr lang="fr-FR" sz="2400" dirty="0"/>
              <a:t>des diplômés de l’ESL en licence ont reçu une </a:t>
            </a:r>
            <a:r>
              <a:rPr lang="fr-FR" sz="2400" b="1" dirty="0"/>
              <a:t>proposition de Master </a:t>
            </a:r>
            <a:r>
              <a:rPr lang="fr-FR" sz="2400" dirty="0"/>
              <a:t>à UT Capitole ou ailleurs</a:t>
            </a:r>
            <a:endParaRPr lang="fr-FR" sz="2400" b="1" dirty="0"/>
          </a:p>
          <a:p>
            <a:pPr lvl="1"/>
            <a:r>
              <a:rPr lang="fr-FR" sz="2400" dirty="0"/>
              <a:t>plus de </a:t>
            </a:r>
            <a:r>
              <a:rPr lang="fr-FR" sz="2400" b="1" dirty="0">
                <a:solidFill>
                  <a:srgbClr val="004F8A"/>
                </a:solidFill>
              </a:rPr>
              <a:t>50%</a:t>
            </a:r>
            <a:r>
              <a:rPr lang="fr-FR" sz="2400" b="1" dirty="0">
                <a:solidFill>
                  <a:srgbClr val="0070C0"/>
                </a:solidFill>
              </a:rPr>
              <a:t> </a:t>
            </a:r>
            <a:r>
              <a:rPr lang="fr-FR" sz="2400" dirty="0"/>
              <a:t>d’entre eux</a:t>
            </a:r>
            <a:r>
              <a:rPr lang="fr-FR" sz="2400" b="1" dirty="0"/>
              <a:t> </a:t>
            </a:r>
            <a:r>
              <a:rPr lang="fr-FR" sz="2400" dirty="0"/>
              <a:t>ont eu le choix entre	 </a:t>
            </a:r>
            <a:r>
              <a:rPr lang="fr-FR" sz="2400" b="1" dirty="0"/>
              <a:t>3 masters ou plus</a:t>
            </a:r>
          </a:p>
          <a:p>
            <a:r>
              <a:rPr lang="fr-FR" sz="2400" dirty="0"/>
              <a:t>Insertion professionnelle</a:t>
            </a:r>
          </a:p>
          <a:p>
            <a:pPr lvl="1"/>
            <a:r>
              <a:rPr lang="fr-FR" sz="2400" dirty="0"/>
              <a:t>Taux d’insertion professionnelle des diplômés de Master : </a:t>
            </a:r>
            <a:r>
              <a:rPr lang="fr-FR" sz="2400" b="1" dirty="0">
                <a:solidFill>
                  <a:srgbClr val="004F8A"/>
                </a:solidFill>
              </a:rPr>
              <a:t>97%</a:t>
            </a:r>
          </a:p>
          <a:p>
            <a:pPr marL="397764" lvl="1" indent="0">
              <a:buNone/>
            </a:pPr>
            <a:endParaRPr lang="fr-FR" sz="2400" dirty="0">
              <a:solidFill>
                <a:srgbClr val="0070C0"/>
              </a:solidFill>
            </a:endParaRPr>
          </a:p>
          <a:p>
            <a:pPr marL="0" indent="0">
              <a:buNone/>
            </a:pPr>
            <a:r>
              <a:rPr lang="fr-FR" sz="1800" i="1" dirty="0">
                <a:solidFill>
                  <a:schemeClr val="tx2"/>
                </a:solidFill>
              </a:rPr>
              <a:t>* Source OFIP</a:t>
            </a:r>
          </a:p>
          <a:p>
            <a:endParaRPr lang="fr-FR" sz="2400" dirty="0"/>
          </a:p>
          <a:p>
            <a:pPr lvl="1"/>
            <a:endParaRPr lang="fr-FR" sz="2400" dirty="0"/>
          </a:p>
        </p:txBody>
      </p:sp>
    </p:spTree>
    <p:extLst>
      <p:ext uri="{BB962C8B-B14F-4D97-AF65-F5344CB8AC3E}">
        <p14:creationId xmlns:p14="http://schemas.microsoft.com/office/powerpoint/2010/main" val="931337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E467E7-7DE4-F128-E803-D3F07E9039BA}"/>
              </a:ext>
            </a:extLst>
          </p:cNvPr>
          <p:cNvSpPr>
            <a:spLocks noGrp="1"/>
          </p:cNvSpPr>
          <p:nvPr>
            <p:ph type="ctrTitle"/>
          </p:nvPr>
        </p:nvSpPr>
        <p:spPr/>
        <p:txBody>
          <a:bodyPr/>
          <a:lstStyle/>
          <a:p>
            <a:r>
              <a:rPr lang="fr-FR" b="1" dirty="0"/>
              <a:t>Double diplôme International </a:t>
            </a:r>
            <a:r>
              <a:rPr lang="en-US" b="1" dirty="0"/>
              <a:t>ENGAGE.EU Joint </a:t>
            </a:r>
            <a:r>
              <a:rPr lang="en-US" b="1" dirty="0" err="1"/>
              <a:t>Programme</a:t>
            </a:r>
            <a:r>
              <a:rPr lang="en-US" b="1" dirty="0"/>
              <a:t> Sustainability and Climate Change</a:t>
            </a:r>
            <a:endParaRPr lang="fr-FR" b="1" dirty="0"/>
          </a:p>
        </p:txBody>
      </p:sp>
      <p:sp>
        <p:nvSpPr>
          <p:cNvPr id="3" name="Sous-titre 2">
            <a:extLst>
              <a:ext uri="{FF2B5EF4-FFF2-40B4-BE49-F238E27FC236}">
                <a16:creationId xmlns:a16="http://schemas.microsoft.com/office/drawing/2014/main" id="{223C5C23-49F1-D9A8-5D1A-E1415BF657BF}"/>
              </a:ext>
            </a:extLst>
          </p:cNvPr>
          <p:cNvSpPr>
            <a:spLocks noGrp="1"/>
          </p:cNvSpPr>
          <p:nvPr>
            <p:ph type="subTitle" idx="1"/>
          </p:nvPr>
        </p:nvSpPr>
        <p:spPr/>
        <p:txBody>
          <a:bodyPr/>
          <a:lstStyle/>
          <a:p>
            <a:r>
              <a:rPr lang="fr-FR" dirty="0"/>
              <a:t>Université Toulouse Capitole Toulouse France et LUISS Guido </a:t>
            </a:r>
            <a:r>
              <a:rPr lang="fr-FR" dirty="0" err="1"/>
              <a:t>Carli</a:t>
            </a:r>
            <a:r>
              <a:rPr lang="fr-FR" dirty="0"/>
              <a:t> </a:t>
            </a:r>
            <a:r>
              <a:rPr lang="fr-FR" dirty="0" err="1"/>
              <a:t>University</a:t>
            </a:r>
            <a:r>
              <a:rPr lang="fr-FR" dirty="0"/>
              <a:t>, Rome Italie</a:t>
            </a:r>
          </a:p>
        </p:txBody>
      </p:sp>
      <p:pic>
        <p:nvPicPr>
          <p:cNvPr id="4" name="Image 3">
            <a:extLst>
              <a:ext uri="{FF2B5EF4-FFF2-40B4-BE49-F238E27FC236}">
                <a16:creationId xmlns:a16="http://schemas.microsoft.com/office/drawing/2014/main" id="{CBBA4C2A-C6E9-4620-845D-724FAE880C64}"/>
              </a:ext>
            </a:extLst>
          </p:cNvPr>
          <p:cNvPicPr>
            <a:picLocks noChangeAspect="1"/>
          </p:cNvPicPr>
          <p:nvPr/>
        </p:nvPicPr>
        <p:blipFill>
          <a:blip r:embed="rId2"/>
          <a:stretch>
            <a:fillRect/>
          </a:stretch>
        </p:blipFill>
        <p:spPr>
          <a:xfrm>
            <a:off x="5458326" y="2571750"/>
            <a:ext cx="1712411" cy="314324"/>
          </a:xfrm>
          <a:prstGeom prst="rect">
            <a:avLst/>
          </a:prstGeom>
        </p:spPr>
      </p:pic>
    </p:spTree>
    <p:extLst>
      <p:ext uri="{BB962C8B-B14F-4D97-AF65-F5344CB8AC3E}">
        <p14:creationId xmlns:p14="http://schemas.microsoft.com/office/powerpoint/2010/main" val="3044846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C65BC7C-E9D4-4E06-AA56-F0C95FA60538}"/>
              </a:ext>
            </a:extLst>
          </p:cNvPr>
          <p:cNvSpPr>
            <a:spLocks noGrp="1"/>
          </p:cNvSpPr>
          <p:nvPr>
            <p:ph type="title"/>
          </p:nvPr>
        </p:nvSpPr>
        <p:spPr>
          <a:xfrm>
            <a:off x="349250" y="533400"/>
            <a:ext cx="7200900" cy="1114425"/>
          </a:xfrm>
        </p:spPr>
        <p:txBody>
          <a:bodyPr>
            <a:normAutofit/>
          </a:bodyPr>
          <a:lstStyle/>
          <a:p>
            <a:r>
              <a:rPr lang="fr-FR" sz="2000" b="1" dirty="0"/>
              <a:t>Master mention Droit Public parcours-type Droit de l’Environnement (UT Capitole) et</a:t>
            </a:r>
            <a:r>
              <a:rPr lang="en-US" sz="2000" b="1" dirty="0"/>
              <a:t> le Master Science in Law, Digital Innovation and Sustainability (LUISS)</a:t>
            </a:r>
            <a:endParaRPr lang="fr-FR" sz="2000" b="1" dirty="0"/>
          </a:p>
        </p:txBody>
      </p:sp>
      <p:sp>
        <p:nvSpPr>
          <p:cNvPr id="7" name="Espace réservé du contenu 6">
            <a:extLst>
              <a:ext uri="{FF2B5EF4-FFF2-40B4-BE49-F238E27FC236}">
                <a16:creationId xmlns:a16="http://schemas.microsoft.com/office/drawing/2014/main" id="{6EE0BC5B-BEB8-42CC-9FF7-EEFA13E10321}"/>
              </a:ext>
            </a:extLst>
          </p:cNvPr>
          <p:cNvSpPr>
            <a:spLocks noGrp="1"/>
          </p:cNvSpPr>
          <p:nvPr>
            <p:ph idx="1"/>
          </p:nvPr>
        </p:nvSpPr>
        <p:spPr>
          <a:xfrm>
            <a:off x="400050" y="1715559"/>
            <a:ext cx="7200900" cy="2686050"/>
          </a:xfrm>
        </p:spPr>
        <p:txBody>
          <a:bodyPr/>
          <a:lstStyle/>
          <a:p>
            <a:pPr marL="0" indent="0" algn="just">
              <a:buNone/>
            </a:pPr>
            <a:r>
              <a:rPr lang="fr-FR" dirty="0">
                <a:solidFill>
                  <a:schemeClr val="tx2"/>
                </a:solidFill>
              </a:rPr>
              <a:t>Responsables du parcours-type Droit de l'environnement :</a:t>
            </a:r>
          </a:p>
          <a:p>
            <a:pPr algn="just"/>
            <a:r>
              <a:rPr lang="fr-FR" b="0" dirty="0">
                <a:solidFill>
                  <a:schemeClr val="tx2"/>
                </a:solidFill>
              </a:rPr>
              <a:t>Julien BETAILLE, Maître de conférences</a:t>
            </a:r>
          </a:p>
          <a:p>
            <a:pPr algn="just"/>
            <a:r>
              <a:rPr lang="fr-FR" b="0" dirty="0" err="1">
                <a:solidFill>
                  <a:schemeClr val="tx2"/>
                </a:solidFill>
              </a:rPr>
              <a:t>Eric</a:t>
            </a:r>
            <a:r>
              <a:rPr lang="fr-FR" b="0" dirty="0">
                <a:solidFill>
                  <a:schemeClr val="tx2"/>
                </a:solidFill>
              </a:rPr>
              <a:t> NAIM-GESBERT, Professeur des universités</a:t>
            </a:r>
          </a:p>
          <a:p>
            <a:pPr marL="0" indent="0" algn="just">
              <a:buNone/>
            </a:pPr>
            <a:r>
              <a:rPr lang="fr-FR" dirty="0">
                <a:solidFill>
                  <a:schemeClr val="tx2"/>
                </a:solidFill>
              </a:rPr>
              <a:t>Organisation du cursus: </a:t>
            </a:r>
            <a:r>
              <a:rPr lang="fr-FR" b="0" dirty="0">
                <a:solidFill>
                  <a:schemeClr val="tx2"/>
                </a:solidFill>
              </a:rPr>
              <a:t>M1 université d’origine, M2 université d’accueil</a:t>
            </a:r>
          </a:p>
          <a:p>
            <a:pPr marL="0" indent="0" algn="just">
              <a:buNone/>
            </a:pPr>
            <a:r>
              <a:rPr lang="fr-FR" dirty="0">
                <a:solidFill>
                  <a:schemeClr val="tx2"/>
                </a:solidFill>
              </a:rPr>
              <a:t>Spécificités: </a:t>
            </a:r>
            <a:r>
              <a:rPr lang="fr-FR" b="0" dirty="0">
                <a:solidFill>
                  <a:schemeClr val="tx2"/>
                </a:solidFill>
              </a:rPr>
              <a:t>Ce double diplôme pluridisciplinaire intègre des cours de TSM, TSE, AES et UFR Droit</a:t>
            </a:r>
          </a:p>
          <a:p>
            <a:pPr marL="0" indent="0">
              <a:buNone/>
            </a:pPr>
            <a:endParaRPr lang="fr-FR" dirty="0"/>
          </a:p>
        </p:txBody>
      </p:sp>
    </p:spTree>
    <p:extLst>
      <p:ext uri="{BB962C8B-B14F-4D97-AF65-F5344CB8AC3E}">
        <p14:creationId xmlns:p14="http://schemas.microsoft.com/office/powerpoint/2010/main" val="1623819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1D1A3B-A4C6-46FA-889D-8023E0E57F14}"/>
              </a:ext>
            </a:extLst>
          </p:cNvPr>
          <p:cNvSpPr>
            <a:spLocks noGrp="1"/>
          </p:cNvSpPr>
          <p:nvPr>
            <p:ph type="ctrTitle"/>
          </p:nvPr>
        </p:nvSpPr>
        <p:spPr>
          <a:xfrm>
            <a:off x="2343150" y="224235"/>
            <a:ext cx="5828699" cy="2287190"/>
          </a:xfrm>
        </p:spPr>
        <p:txBody>
          <a:bodyPr>
            <a:normAutofit/>
          </a:bodyPr>
          <a:lstStyle/>
          <a:p>
            <a:r>
              <a:rPr lang="fr-FR" sz="8800" dirty="0"/>
              <a:t>BIENVENUE </a:t>
            </a:r>
          </a:p>
        </p:txBody>
      </p:sp>
    </p:spTree>
    <p:extLst>
      <p:ext uri="{BB962C8B-B14F-4D97-AF65-F5344CB8AC3E}">
        <p14:creationId xmlns:p14="http://schemas.microsoft.com/office/powerpoint/2010/main" val="4157901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6EE0BC5B-BEB8-42CC-9FF7-EEFA13E10321}"/>
              </a:ext>
            </a:extLst>
          </p:cNvPr>
          <p:cNvSpPr>
            <a:spLocks noGrp="1"/>
          </p:cNvSpPr>
          <p:nvPr>
            <p:ph idx="1"/>
          </p:nvPr>
        </p:nvSpPr>
        <p:spPr>
          <a:xfrm>
            <a:off x="603250" y="1041400"/>
            <a:ext cx="7200900" cy="3372909"/>
          </a:xfrm>
        </p:spPr>
        <p:txBody>
          <a:bodyPr/>
          <a:lstStyle/>
          <a:p>
            <a:pPr algn="just"/>
            <a:r>
              <a:rPr lang="fr-FR" dirty="0">
                <a:solidFill>
                  <a:schemeClr val="tx2"/>
                </a:solidFill>
              </a:rPr>
              <a:t>Résumé:</a:t>
            </a:r>
          </a:p>
          <a:p>
            <a:pPr marL="0" indent="0" algn="just">
              <a:buNone/>
            </a:pPr>
            <a:r>
              <a:rPr lang="fr-FR" b="0" dirty="0">
                <a:solidFill>
                  <a:schemeClr val="tx2"/>
                </a:solidFill>
              </a:rPr>
              <a:t>Les étudiants UT Capitole sélectionnés suivent la 2nde année du master en Italie.</a:t>
            </a:r>
          </a:p>
          <a:p>
            <a:pPr marL="0" indent="0" algn="just">
              <a:buNone/>
            </a:pPr>
            <a:r>
              <a:rPr lang="fr-FR" b="0" dirty="0">
                <a:solidFill>
                  <a:schemeClr val="tx2"/>
                </a:solidFill>
              </a:rPr>
              <a:t>A l'issue de leur formation ils obtiennent un double diplôme : le Master Droit Public Droit Environnement délivré par l'Université Toulouse Capitole et le Master Science in Law, Digital Innovation and </a:t>
            </a:r>
            <a:r>
              <a:rPr lang="fr-FR" b="0" dirty="0" err="1">
                <a:solidFill>
                  <a:schemeClr val="tx2"/>
                </a:solidFill>
              </a:rPr>
              <a:t>Sustainability</a:t>
            </a:r>
            <a:r>
              <a:rPr lang="fr-FR" b="0" dirty="0">
                <a:solidFill>
                  <a:schemeClr val="tx2"/>
                </a:solidFill>
              </a:rPr>
              <a:t> délivré par l'Université de la </a:t>
            </a:r>
            <a:r>
              <a:rPr lang="fr-FR" b="0" dirty="0" err="1">
                <a:solidFill>
                  <a:schemeClr val="tx2"/>
                </a:solidFill>
              </a:rPr>
              <a:t>Luiss</a:t>
            </a:r>
            <a:r>
              <a:rPr lang="fr-FR" b="0" dirty="0">
                <a:solidFill>
                  <a:schemeClr val="tx2"/>
                </a:solidFill>
              </a:rPr>
              <a:t>.</a:t>
            </a:r>
          </a:p>
          <a:p>
            <a:pPr algn="just"/>
            <a:r>
              <a:rPr lang="fr-FR" dirty="0">
                <a:solidFill>
                  <a:schemeClr val="tx2"/>
                </a:solidFill>
              </a:rPr>
              <a:t>Métiers ciblés après diplomation : </a:t>
            </a:r>
          </a:p>
          <a:p>
            <a:pPr marL="0" indent="0" algn="just">
              <a:buNone/>
            </a:pPr>
            <a:r>
              <a:rPr lang="fr-FR" b="0" dirty="0">
                <a:solidFill>
                  <a:schemeClr val="tx2"/>
                </a:solidFill>
              </a:rPr>
              <a:t>La formation a pour objectif de former, essentiellement, des cadres d’administrations nationales, régionales et locales dans le domaine de l’environnement (secteur public et </a:t>
            </a:r>
            <a:r>
              <a:rPr lang="fr-FR" b="0" dirty="0" err="1">
                <a:solidFill>
                  <a:schemeClr val="tx2"/>
                </a:solidFill>
              </a:rPr>
              <a:t>para-public</a:t>
            </a:r>
            <a:r>
              <a:rPr lang="fr-FR" b="0" dirty="0">
                <a:solidFill>
                  <a:schemeClr val="tx2"/>
                </a:solidFill>
              </a:rPr>
              <a:t>), des experts dans l’ingénierie juridique environnementale (notamment des juristes experts pour les organisations internationales et européennes, pour les bureaux d’études ou encore pour la réalisation d’études d’impact) et des juristes spécialisés (secteur privé). Elle a aussi une vocation académique en préparant à la recherche, à la thèse de doctorat et aux concours d’enseignants-chercheurs.</a:t>
            </a:r>
          </a:p>
          <a:p>
            <a:endParaRPr lang="fr-FR" dirty="0"/>
          </a:p>
        </p:txBody>
      </p:sp>
    </p:spTree>
    <p:extLst>
      <p:ext uri="{BB962C8B-B14F-4D97-AF65-F5344CB8AC3E}">
        <p14:creationId xmlns:p14="http://schemas.microsoft.com/office/powerpoint/2010/main" val="319472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91A355E-51AB-44EB-BFAE-C1CADA182075}"/>
              </a:ext>
            </a:extLst>
          </p:cNvPr>
          <p:cNvSpPr>
            <a:spLocks noGrp="1"/>
          </p:cNvSpPr>
          <p:nvPr>
            <p:ph type="ctrTitle"/>
          </p:nvPr>
        </p:nvSpPr>
        <p:spPr>
          <a:xfrm>
            <a:off x="4751046" y="1182590"/>
            <a:ext cx="3364254" cy="2786160"/>
          </a:xfrm>
        </p:spPr>
        <p:txBody>
          <a:bodyPr/>
          <a:lstStyle/>
          <a:p>
            <a:r>
              <a:rPr lang="fr-FR" sz="1000" i="1" dirty="0"/>
              <a:t>« Le double diplôme à Rome a été une expérience véritablement enrichissante, tant sur le plan humain qu'académique. Tout en vivant là « dolce </a:t>
            </a:r>
            <a:r>
              <a:rPr lang="fr-FR" sz="1000" i="1" dirty="0" err="1"/>
              <a:t>vita</a:t>
            </a:r>
            <a:r>
              <a:rPr lang="fr-FR" sz="1000" i="1" dirty="0"/>
              <a:t> », l'intégration à l'université de la LUISS a constitué une opportunité unique d'élargir mes compétences au-delà du domaine juridique, notamment dans des secteurs tels que la Finance Durable et la Gestion de l'Économie Circulaire. Cette diversification m'a permis d'acquérir une vision approfondie et d'appliquer des normes environnementales, constituant un véritable lien entre la théorie et la pratique.»</a:t>
            </a:r>
            <a:br>
              <a:rPr lang="fr-FR" sz="1200" i="1" dirty="0"/>
            </a:br>
            <a:br>
              <a:rPr lang="fr-FR" sz="1200" dirty="0"/>
            </a:br>
            <a:br>
              <a:rPr lang="fr-FR" sz="1200" dirty="0"/>
            </a:br>
            <a:r>
              <a:rPr lang="fr-FR" sz="1200" b="1" dirty="0"/>
              <a:t>ANA ALTHABEGOITY , </a:t>
            </a:r>
            <a:r>
              <a:rPr lang="fr-FR" sz="1200" dirty="0"/>
              <a:t>étudiant sortant Double diplôme &lt;&lt; </a:t>
            </a:r>
            <a:r>
              <a:rPr lang="fr-FR" sz="1200" dirty="0" err="1"/>
              <a:t>Sustainability</a:t>
            </a:r>
            <a:r>
              <a:rPr lang="fr-FR" sz="1200" dirty="0"/>
              <a:t> and </a:t>
            </a:r>
            <a:r>
              <a:rPr lang="fr-FR" sz="1200" dirty="0" err="1"/>
              <a:t>Climate</a:t>
            </a:r>
            <a:r>
              <a:rPr lang="fr-FR" sz="1200" dirty="0"/>
              <a:t> Change &gt;&gt; 2023-2024</a:t>
            </a:r>
            <a:br>
              <a:rPr lang="fr-FR" sz="1200" dirty="0"/>
            </a:br>
            <a:endParaRPr lang="fr-FR" sz="1200" dirty="0"/>
          </a:p>
        </p:txBody>
      </p:sp>
      <p:sp>
        <p:nvSpPr>
          <p:cNvPr id="5" name="Sous-titre 4">
            <a:extLst>
              <a:ext uri="{FF2B5EF4-FFF2-40B4-BE49-F238E27FC236}">
                <a16:creationId xmlns:a16="http://schemas.microsoft.com/office/drawing/2014/main" id="{C9EF18E4-6831-446C-96BA-CAA6DEB68042}"/>
              </a:ext>
            </a:extLst>
          </p:cNvPr>
          <p:cNvSpPr>
            <a:spLocks noGrp="1"/>
          </p:cNvSpPr>
          <p:nvPr>
            <p:ph type="subTitle" idx="1"/>
          </p:nvPr>
        </p:nvSpPr>
        <p:spPr>
          <a:xfrm>
            <a:off x="2680395" y="456261"/>
            <a:ext cx="5123755" cy="814678"/>
          </a:xfrm>
        </p:spPr>
        <p:txBody>
          <a:bodyPr>
            <a:normAutofit/>
          </a:bodyPr>
          <a:lstStyle/>
          <a:p>
            <a:r>
              <a:rPr lang="fr-FR" sz="2000" dirty="0"/>
              <a:t>Témoignages étudiants</a:t>
            </a:r>
          </a:p>
        </p:txBody>
      </p:sp>
      <p:sp>
        <p:nvSpPr>
          <p:cNvPr id="6" name="Titre 3">
            <a:extLst>
              <a:ext uri="{FF2B5EF4-FFF2-40B4-BE49-F238E27FC236}">
                <a16:creationId xmlns:a16="http://schemas.microsoft.com/office/drawing/2014/main" id="{5E3376ED-2331-421A-8964-8CF5C73966E2}"/>
              </a:ext>
            </a:extLst>
          </p:cNvPr>
          <p:cNvSpPr txBox="1">
            <a:spLocks/>
          </p:cNvSpPr>
          <p:nvPr/>
        </p:nvSpPr>
        <p:spPr>
          <a:xfrm>
            <a:off x="1131546" y="1190430"/>
            <a:ext cx="3364254" cy="2786160"/>
          </a:xfrm>
          <a:prstGeom prst="rect">
            <a:avLst/>
          </a:prstGeom>
        </p:spPr>
        <p:txBody>
          <a:bodyPr vert="horz" lIns="91440" tIns="45720" rIns="91440" bIns="45720" rtlCol="0" anchor="b">
            <a:noAutofit/>
          </a:bodyPr>
          <a:lstStyle>
            <a:lvl1pPr algn="ctr" defTabSz="685800" rtl="0" eaLnBrk="1" latinLnBrk="0" hangingPunct="1">
              <a:lnSpc>
                <a:spcPct val="89000"/>
              </a:lnSpc>
              <a:spcBef>
                <a:spcPct val="0"/>
              </a:spcBef>
              <a:buNone/>
              <a:defRPr sz="5400" kern="1200" cap="all" baseline="0">
                <a:solidFill>
                  <a:schemeClr val="tx2"/>
                </a:solidFill>
                <a:latin typeface="+mj-lt"/>
                <a:ea typeface="+mj-ea"/>
                <a:cs typeface="+mj-cs"/>
              </a:defRPr>
            </a:lvl1pPr>
          </a:lstStyle>
          <a:p>
            <a:r>
              <a:rPr lang="fr-FR" sz="1200" i="1" dirty="0"/>
              <a:t>« Le Double-Diplôme à Rome permet de renforcer son parcours universitaire par une formation pluridisciplinaire tout en découvrant une culture différente, et ce dans une ville magnifique. Je ne regrette pas ce choix, qui m’a été bénéfique sur les plans personnel et universitaire. Idéal pour les étudiants souhaitant élargir leur champ de compétences (et, accessoirement, améliorer leur anglais). »</a:t>
            </a:r>
            <a:br>
              <a:rPr lang="fr-FR" sz="1200" i="1" dirty="0"/>
            </a:br>
            <a:br>
              <a:rPr lang="fr-FR" sz="1200" dirty="0"/>
            </a:br>
            <a:br>
              <a:rPr lang="fr-FR" sz="1200" dirty="0"/>
            </a:br>
            <a:r>
              <a:rPr lang="fr-FR" sz="1200" b="1" dirty="0"/>
              <a:t>Bastien </a:t>
            </a:r>
            <a:r>
              <a:rPr lang="fr-FR" sz="1200" b="1" dirty="0" err="1"/>
              <a:t>Vene</a:t>
            </a:r>
            <a:r>
              <a:rPr lang="fr-FR" sz="1200" b="1" dirty="0"/>
              <a:t>, </a:t>
            </a:r>
            <a:r>
              <a:rPr lang="fr-FR" sz="1200" dirty="0"/>
              <a:t>étudiant sortant Double diplôme &lt;&lt; </a:t>
            </a:r>
            <a:r>
              <a:rPr lang="fr-FR" sz="1200" dirty="0" err="1"/>
              <a:t>Sustainability</a:t>
            </a:r>
            <a:r>
              <a:rPr lang="fr-FR" sz="1200" dirty="0"/>
              <a:t> and </a:t>
            </a:r>
            <a:r>
              <a:rPr lang="fr-FR" sz="1200" dirty="0" err="1"/>
              <a:t>Climate</a:t>
            </a:r>
            <a:r>
              <a:rPr lang="fr-FR" sz="1200" dirty="0"/>
              <a:t> Change &gt;&gt; 2023-2024</a:t>
            </a:r>
            <a:br>
              <a:rPr lang="fr-FR" sz="1200" dirty="0"/>
            </a:br>
            <a:endParaRPr lang="fr-FR" sz="1200" dirty="0"/>
          </a:p>
        </p:txBody>
      </p:sp>
    </p:spTree>
    <p:extLst>
      <p:ext uri="{BB962C8B-B14F-4D97-AF65-F5344CB8AC3E}">
        <p14:creationId xmlns:p14="http://schemas.microsoft.com/office/powerpoint/2010/main" val="2034185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91A355E-51AB-44EB-BFAE-C1CADA182075}"/>
              </a:ext>
            </a:extLst>
          </p:cNvPr>
          <p:cNvSpPr>
            <a:spLocks noGrp="1"/>
          </p:cNvSpPr>
          <p:nvPr>
            <p:ph type="ctrTitle"/>
          </p:nvPr>
        </p:nvSpPr>
        <p:spPr>
          <a:xfrm>
            <a:off x="1436539" y="1784915"/>
            <a:ext cx="6270922" cy="1573670"/>
          </a:xfrm>
        </p:spPr>
        <p:txBody>
          <a:bodyPr/>
          <a:lstStyle/>
          <a:p>
            <a:r>
              <a:rPr lang="fr-FR" dirty="0"/>
              <a:t>Doubles diplômes </a:t>
            </a:r>
            <a:br>
              <a:rPr lang="fr-FR" dirty="0"/>
            </a:br>
            <a:r>
              <a:rPr lang="fr-FR" dirty="0"/>
              <a:t>Interdisciplinaires</a:t>
            </a:r>
          </a:p>
        </p:txBody>
      </p:sp>
    </p:spTree>
    <p:extLst>
      <p:ext uri="{BB962C8B-B14F-4D97-AF65-F5344CB8AC3E}">
        <p14:creationId xmlns:p14="http://schemas.microsoft.com/office/powerpoint/2010/main" val="1499588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E467E7-7DE4-F128-E803-D3F07E9039BA}"/>
              </a:ext>
            </a:extLst>
          </p:cNvPr>
          <p:cNvSpPr>
            <a:spLocks noGrp="1"/>
          </p:cNvSpPr>
          <p:nvPr>
            <p:ph type="ctrTitle"/>
          </p:nvPr>
        </p:nvSpPr>
        <p:spPr/>
        <p:txBody>
          <a:bodyPr/>
          <a:lstStyle/>
          <a:p>
            <a:r>
              <a:rPr lang="fr-FR" dirty="0"/>
              <a:t>Double Licence Numérique et Management</a:t>
            </a:r>
          </a:p>
        </p:txBody>
      </p:sp>
      <p:sp>
        <p:nvSpPr>
          <p:cNvPr id="3" name="Sous-titre 2">
            <a:extLst>
              <a:ext uri="{FF2B5EF4-FFF2-40B4-BE49-F238E27FC236}">
                <a16:creationId xmlns:a16="http://schemas.microsoft.com/office/drawing/2014/main" id="{223C5C23-49F1-D9A8-5D1A-E1415BF657BF}"/>
              </a:ext>
            </a:extLst>
          </p:cNvPr>
          <p:cNvSpPr>
            <a:spLocks noGrp="1"/>
          </p:cNvSpPr>
          <p:nvPr>
            <p:ph type="subTitle" idx="1"/>
          </p:nvPr>
        </p:nvSpPr>
        <p:spPr/>
        <p:txBody>
          <a:bodyPr/>
          <a:lstStyle/>
          <a:p>
            <a:r>
              <a:rPr lang="fr-FR" dirty="0"/>
              <a:t>Laurent </a:t>
            </a:r>
            <a:r>
              <a:rPr lang="fr-FR" dirty="0" err="1"/>
              <a:t>Perrussel</a:t>
            </a:r>
            <a:r>
              <a:rPr lang="fr-FR" dirty="0"/>
              <a:t>, Doyen de la Faculté d’Informatique</a:t>
            </a:r>
          </a:p>
        </p:txBody>
      </p:sp>
    </p:spTree>
    <p:extLst>
      <p:ext uri="{BB962C8B-B14F-4D97-AF65-F5344CB8AC3E}">
        <p14:creationId xmlns:p14="http://schemas.microsoft.com/office/powerpoint/2010/main" val="2374803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C65BC7C-E9D4-4E06-AA56-F0C95FA60538}"/>
              </a:ext>
            </a:extLst>
          </p:cNvPr>
          <p:cNvSpPr>
            <a:spLocks noGrp="1"/>
          </p:cNvSpPr>
          <p:nvPr>
            <p:ph type="title"/>
          </p:nvPr>
        </p:nvSpPr>
        <p:spPr/>
        <p:txBody>
          <a:bodyPr/>
          <a:lstStyle/>
          <a:p>
            <a:r>
              <a:rPr lang="fr-FR" dirty="0"/>
              <a:t>Chiffres clés</a:t>
            </a:r>
          </a:p>
        </p:txBody>
      </p:sp>
      <p:sp>
        <p:nvSpPr>
          <p:cNvPr id="7" name="Espace réservé du contenu 6">
            <a:extLst>
              <a:ext uri="{FF2B5EF4-FFF2-40B4-BE49-F238E27FC236}">
                <a16:creationId xmlns:a16="http://schemas.microsoft.com/office/drawing/2014/main" id="{6EE0BC5B-BEB8-42CC-9FF7-EEFA13E10321}"/>
              </a:ext>
            </a:extLst>
          </p:cNvPr>
          <p:cNvSpPr>
            <a:spLocks noGrp="1"/>
          </p:cNvSpPr>
          <p:nvPr>
            <p:ph idx="1"/>
          </p:nvPr>
        </p:nvSpPr>
        <p:spPr/>
        <p:txBody>
          <a:bodyPr/>
          <a:lstStyle/>
          <a:p>
            <a:r>
              <a:rPr lang="fr-FR" dirty="0">
                <a:solidFill>
                  <a:schemeClr val="tx2"/>
                </a:solidFill>
              </a:rPr>
              <a:t>2 composantes : </a:t>
            </a:r>
            <a:r>
              <a:rPr lang="fr-FR" b="0" dirty="0">
                <a:solidFill>
                  <a:schemeClr val="tx2"/>
                </a:solidFill>
              </a:rPr>
              <a:t>TSM – Faculté d’Informatique</a:t>
            </a:r>
          </a:p>
          <a:p>
            <a:r>
              <a:rPr lang="fr-FR" dirty="0">
                <a:solidFill>
                  <a:schemeClr val="tx2"/>
                </a:solidFill>
              </a:rPr>
              <a:t>Septembre 2023 : </a:t>
            </a:r>
            <a:r>
              <a:rPr lang="fr-FR" b="0" dirty="0">
                <a:solidFill>
                  <a:schemeClr val="tx2"/>
                </a:solidFill>
              </a:rPr>
              <a:t>ouverture du L1</a:t>
            </a:r>
          </a:p>
          <a:p>
            <a:r>
              <a:rPr lang="fr-FR" dirty="0">
                <a:solidFill>
                  <a:schemeClr val="tx2"/>
                </a:solidFill>
              </a:rPr>
              <a:t>50 : </a:t>
            </a:r>
            <a:r>
              <a:rPr lang="fr-FR" b="0" dirty="0">
                <a:solidFill>
                  <a:schemeClr val="tx2"/>
                </a:solidFill>
              </a:rPr>
              <a:t>nombre d’étudiants par promotion</a:t>
            </a:r>
          </a:p>
          <a:p>
            <a:r>
              <a:rPr lang="fr-FR" dirty="0">
                <a:solidFill>
                  <a:schemeClr val="tx2"/>
                </a:solidFill>
              </a:rPr>
              <a:t>800 : </a:t>
            </a:r>
            <a:r>
              <a:rPr lang="fr-FR" b="0" dirty="0">
                <a:solidFill>
                  <a:schemeClr val="tx2"/>
                </a:solidFill>
              </a:rPr>
              <a:t>nombre de candidats </a:t>
            </a:r>
            <a:r>
              <a:rPr lang="fr-FR" b="0" dirty="0" err="1">
                <a:solidFill>
                  <a:schemeClr val="tx2"/>
                </a:solidFill>
              </a:rPr>
              <a:t>ParcoursSup</a:t>
            </a:r>
            <a:r>
              <a:rPr lang="fr-FR" b="0" dirty="0">
                <a:solidFill>
                  <a:schemeClr val="tx2"/>
                </a:solidFill>
              </a:rPr>
              <a:t> en phase principale pour 2024-2025 (400 l’an dernier)</a:t>
            </a:r>
          </a:p>
          <a:p>
            <a:pPr lvl="1"/>
            <a:endParaRPr lang="fr-FR" dirty="0"/>
          </a:p>
        </p:txBody>
      </p:sp>
    </p:spTree>
    <p:extLst>
      <p:ext uri="{BB962C8B-B14F-4D97-AF65-F5344CB8AC3E}">
        <p14:creationId xmlns:p14="http://schemas.microsoft.com/office/powerpoint/2010/main" val="2357982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AA8EB7-10BD-404A-5214-5731B9780B6D}"/>
              </a:ext>
            </a:extLst>
          </p:cNvPr>
          <p:cNvSpPr>
            <a:spLocks noGrp="1"/>
          </p:cNvSpPr>
          <p:nvPr>
            <p:ph type="title"/>
          </p:nvPr>
        </p:nvSpPr>
        <p:spPr/>
        <p:txBody>
          <a:bodyPr/>
          <a:lstStyle/>
          <a:p>
            <a:r>
              <a:rPr lang="fr-FR" dirty="0"/>
              <a:t>Motivation</a:t>
            </a:r>
          </a:p>
        </p:txBody>
      </p:sp>
      <p:sp>
        <p:nvSpPr>
          <p:cNvPr id="3" name="Espace réservé du contenu 2">
            <a:extLst>
              <a:ext uri="{FF2B5EF4-FFF2-40B4-BE49-F238E27FC236}">
                <a16:creationId xmlns:a16="http://schemas.microsoft.com/office/drawing/2014/main" id="{D1F30EA4-B523-BA51-72A9-46EF9992F076}"/>
              </a:ext>
            </a:extLst>
          </p:cNvPr>
          <p:cNvSpPr>
            <a:spLocks noGrp="1"/>
          </p:cNvSpPr>
          <p:nvPr>
            <p:ph idx="1"/>
          </p:nvPr>
        </p:nvSpPr>
        <p:spPr/>
        <p:txBody>
          <a:bodyPr/>
          <a:lstStyle/>
          <a:p>
            <a:r>
              <a:rPr lang="fr-FR" dirty="0"/>
              <a:t>Former des gestionnaires avec une forte culture numérique</a:t>
            </a:r>
          </a:p>
          <a:p>
            <a:pPr lvl="1"/>
            <a:r>
              <a:rPr lang="fr-FR" dirty="0"/>
              <a:t>Information </a:t>
            </a:r>
            <a:r>
              <a:rPr lang="fr-FR" dirty="0" err="1"/>
              <a:t>Systems</a:t>
            </a:r>
            <a:r>
              <a:rPr lang="fr-FR" dirty="0"/>
              <a:t>, Business Process, Data </a:t>
            </a:r>
            <a:r>
              <a:rPr lang="fr-FR" dirty="0" err="1"/>
              <a:t>analytics</a:t>
            </a:r>
            <a:r>
              <a:rPr lang="fr-FR" dirty="0"/>
              <a:t> …</a:t>
            </a:r>
          </a:p>
          <a:p>
            <a:r>
              <a:rPr lang="fr-FR" dirty="0"/>
              <a:t>Former des informaticiens avec une forte culture Business</a:t>
            </a:r>
          </a:p>
          <a:p>
            <a:pPr lvl="1"/>
            <a:r>
              <a:rPr lang="fr-FR" dirty="0"/>
              <a:t>Développer l’envie d’entreprendre (PEPITE, rencontres entrepreneurs…)</a:t>
            </a:r>
          </a:p>
          <a:p>
            <a:pPr lvl="1"/>
            <a:endParaRPr lang="fr-FR" dirty="0"/>
          </a:p>
        </p:txBody>
      </p:sp>
    </p:spTree>
    <p:extLst>
      <p:ext uri="{BB962C8B-B14F-4D97-AF65-F5344CB8AC3E}">
        <p14:creationId xmlns:p14="http://schemas.microsoft.com/office/powerpoint/2010/main" val="1260312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04BE14-EC44-3DAA-4A87-1E5C4F8C4631}"/>
              </a:ext>
            </a:extLst>
          </p:cNvPr>
          <p:cNvSpPr>
            <a:spLocks noGrp="1"/>
          </p:cNvSpPr>
          <p:nvPr>
            <p:ph type="title"/>
          </p:nvPr>
        </p:nvSpPr>
        <p:spPr/>
        <p:txBody>
          <a:bodyPr/>
          <a:lstStyle/>
          <a:p>
            <a:r>
              <a:rPr lang="fr-FR" dirty="0"/>
              <a:t>Formation</a:t>
            </a:r>
          </a:p>
        </p:txBody>
      </p:sp>
      <p:sp>
        <p:nvSpPr>
          <p:cNvPr id="3" name="Espace réservé du contenu 2">
            <a:extLst>
              <a:ext uri="{FF2B5EF4-FFF2-40B4-BE49-F238E27FC236}">
                <a16:creationId xmlns:a16="http://schemas.microsoft.com/office/drawing/2014/main" id="{5A9664D6-8819-D586-324E-D2C2F14FF283}"/>
              </a:ext>
            </a:extLst>
          </p:cNvPr>
          <p:cNvSpPr>
            <a:spLocks noGrp="1"/>
          </p:cNvSpPr>
          <p:nvPr>
            <p:ph idx="1"/>
          </p:nvPr>
        </p:nvSpPr>
        <p:spPr/>
        <p:txBody>
          <a:bodyPr/>
          <a:lstStyle/>
          <a:p>
            <a:r>
              <a:rPr lang="fr-FR" dirty="0"/>
              <a:t>4 blocs de compétences non compensables chaque année :</a:t>
            </a:r>
          </a:p>
          <a:p>
            <a:pPr lvl="1"/>
            <a:r>
              <a:rPr lang="fr-FR" dirty="0"/>
              <a:t>Bloc gestion : Analyse comptable et financière, Finance d’entreprise, RH,…</a:t>
            </a:r>
          </a:p>
          <a:p>
            <a:pPr lvl="1"/>
            <a:r>
              <a:rPr lang="fr-FR" dirty="0"/>
              <a:t>Bloc Informatique : Bases de données, Programmation, Prog. Web</a:t>
            </a:r>
          </a:p>
          <a:p>
            <a:pPr lvl="1"/>
            <a:r>
              <a:rPr lang="fr-FR" dirty="0"/>
              <a:t>Bloc transversal : Statistiques, Anglais, Développement professionnel </a:t>
            </a:r>
          </a:p>
          <a:p>
            <a:pPr lvl="1"/>
            <a:r>
              <a:rPr lang="fr-FR" dirty="0"/>
              <a:t>Bloc de spécialité numérique et Management : </a:t>
            </a:r>
            <a:r>
              <a:rPr lang="fr-FR" dirty="0" err="1"/>
              <a:t>Ethics</a:t>
            </a:r>
            <a:r>
              <a:rPr lang="fr-FR" dirty="0"/>
              <a:t>, </a:t>
            </a:r>
            <a:r>
              <a:rPr lang="fr-FR" dirty="0" err="1"/>
              <a:t>Serious</a:t>
            </a:r>
            <a:r>
              <a:rPr lang="fr-FR" dirty="0"/>
              <a:t> Game, Atelier</a:t>
            </a:r>
          </a:p>
          <a:p>
            <a:r>
              <a:rPr lang="fr-FR" dirty="0"/>
              <a:t>Objectif en L3 : anglais comme langue de travail</a:t>
            </a:r>
          </a:p>
          <a:p>
            <a:pPr lvl="1"/>
            <a:r>
              <a:rPr lang="fr-FR" dirty="0"/>
              <a:t>Cours d’anglais, cours en anglais, mobilité</a:t>
            </a:r>
          </a:p>
          <a:p>
            <a:r>
              <a:rPr lang="fr-FR" dirty="0"/>
              <a:t>Professionnalisation</a:t>
            </a:r>
          </a:p>
          <a:p>
            <a:pPr lvl="1"/>
            <a:r>
              <a:rPr lang="fr-FR" dirty="0"/>
              <a:t>Stage, intervenants professionnels, conférences</a:t>
            </a:r>
          </a:p>
        </p:txBody>
      </p:sp>
    </p:spTree>
    <p:extLst>
      <p:ext uri="{BB962C8B-B14F-4D97-AF65-F5344CB8AC3E}">
        <p14:creationId xmlns:p14="http://schemas.microsoft.com/office/powerpoint/2010/main" val="3201965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A5E396-8433-76EA-B5A3-F58520882F4A}"/>
              </a:ext>
            </a:extLst>
          </p:cNvPr>
          <p:cNvSpPr>
            <a:spLocks noGrp="1"/>
          </p:cNvSpPr>
          <p:nvPr>
            <p:ph type="title"/>
          </p:nvPr>
        </p:nvSpPr>
        <p:spPr/>
        <p:txBody>
          <a:bodyPr/>
          <a:lstStyle/>
          <a:p>
            <a:r>
              <a:rPr lang="fr-FR" dirty="0"/>
              <a:t>Débouchés</a:t>
            </a:r>
          </a:p>
        </p:txBody>
      </p:sp>
      <p:sp>
        <p:nvSpPr>
          <p:cNvPr id="3" name="Espace réservé du contenu 2">
            <a:extLst>
              <a:ext uri="{FF2B5EF4-FFF2-40B4-BE49-F238E27FC236}">
                <a16:creationId xmlns:a16="http://schemas.microsoft.com/office/drawing/2014/main" id="{62515718-436C-94EA-71DE-ABE08ECF2F61}"/>
              </a:ext>
            </a:extLst>
          </p:cNvPr>
          <p:cNvSpPr>
            <a:spLocks noGrp="1"/>
          </p:cNvSpPr>
          <p:nvPr>
            <p:ph idx="1"/>
          </p:nvPr>
        </p:nvSpPr>
        <p:spPr/>
        <p:txBody>
          <a:bodyPr/>
          <a:lstStyle/>
          <a:p>
            <a:r>
              <a:rPr lang="fr-FR" dirty="0"/>
              <a:t>Débouchés à l’issue de la L3 sur l’Université Toulouse Capitole comme à l’International</a:t>
            </a:r>
          </a:p>
          <a:p>
            <a:pPr lvl="1"/>
            <a:r>
              <a:rPr lang="fr-FR" dirty="0"/>
              <a:t>Gestion : Finances, Achat, Marketing, …</a:t>
            </a:r>
          </a:p>
          <a:p>
            <a:pPr lvl="1"/>
            <a:r>
              <a:rPr lang="fr-FR" dirty="0"/>
              <a:t>MIAGE : SI Innovants, Data, Développement, …</a:t>
            </a:r>
          </a:p>
          <a:p>
            <a:pPr lvl="1"/>
            <a:r>
              <a:rPr lang="fr-FR" dirty="0"/>
              <a:t>Double Master MIAGE-Gestion en projet </a:t>
            </a:r>
          </a:p>
          <a:p>
            <a:endParaRPr lang="fr-FR" dirty="0"/>
          </a:p>
          <a:p>
            <a:endParaRPr lang="fr-FR" dirty="0"/>
          </a:p>
        </p:txBody>
      </p:sp>
    </p:spTree>
    <p:extLst>
      <p:ext uri="{BB962C8B-B14F-4D97-AF65-F5344CB8AC3E}">
        <p14:creationId xmlns:p14="http://schemas.microsoft.com/office/powerpoint/2010/main" val="35946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E467E7-7DE4-F128-E803-D3F07E9039BA}"/>
              </a:ext>
            </a:extLst>
          </p:cNvPr>
          <p:cNvSpPr>
            <a:spLocks noGrp="1"/>
          </p:cNvSpPr>
          <p:nvPr>
            <p:ph type="ctrTitle"/>
          </p:nvPr>
        </p:nvSpPr>
        <p:spPr/>
        <p:txBody>
          <a:bodyPr>
            <a:normAutofit/>
          </a:bodyPr>
          <a:lstStyle/>
          <a:p>
            <a:r>
              <a:rPr lang="fr-FR" sz="4800" b="1" dirty="0"/>
              <a:t>La double licence Droit et Gestion</a:t>
            </a:r>
          </a:p>
        </p:txBody>
      </p:sp>
      <p:sp>
        <p:nvSpPr>
          <p:cNvPr id="3" name="Sous-titre 2">
            <a:extLst>
              <a:ext uri="{FF2B5EF4-FFF2-40B4-BE49-F238E27FC236}">
                <a16:creationId xmlns:a16="http://schemas.microsoft.com/office/drawing/2014/main" id="{223C5C23-49F1-D9A8-5D1A-E1415BF657BF}"/>
              </a:ext>
            </a:extLst>
          </p:cNvPr>
          <p:cNvSpPr>
            <a:spLocks noGrp="1"/>
          </p:cNvSpPr>
          <p:nvPr>
            <p:ph type="subTitle" idx="1"/>
          </p:nvPr>
        </p:nvSpPr>
        <p:spPr/>
        <p:txBody>
          <a:bodyPr/>
          <a:lstStyle/>
          <a:p>
            <a:r>
              <a:rPr lang="fr-FR" sz="3600" dirty="0">
                <a:solidFill>
                  <a:schemeClr val="tx2"/>
                </a:solidFill>
              </a:rPr>
              <a:t>Faculté de droit et TSM</a:t>
            </a:r>
          </a:p>
        </p:txBody>
      </p:sp>
    </p:spTree>
    <p:extLst>
      <p:ext uri="{BB962C8B-B14F-4D97-AF65-F5344CB8AC3E}">
        <p14:creationId xmlns:p14="http://schemas.microsoft.com/office/powerpoint/2010/main" val="2798031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C65BC7C-E9D4-4E06-AA56-F0C95FA60538}"/>
              </a:ext>
            </a:extLst>
          </p:cNvPr>
          <p:cNvSpPr>
            <a:spLocks noGrp="1"/>
          </p:cNvSpPr>
          <p:nvPr>
            <p:ph type="title"/>
          </p:nvPr>
        </p:nvSpPr>
        <p:spPr>
          <a:xfrm>
            <a:off x="1028700" y="514351"/>
            <a:ext cx="6932452" cy="735610"/>
          </a:xfrm>
        </p:spPr>
        <p:txBody>
          <a:bodyPr>
            <a:normAutofit/>
          </a:bodyPr>
          <a:lstStyle/>
          <a:p>
            <a:pPr algn="ctr"/>
            <a:r>
              <a:rPr lang="fr-FR" sz="4400" b="1" dirty="0"/>
              <a:t>Présentation générale</a:t>
            </a:r>
          </a:p>
        </p:txBody>
      </p:sp>
      <p:sp>
        <p:nvSpPr>
          <p:cNvPr id="7" name="Espace réservé du contenu 6">
            <a:extLst>
              <a:ext uri="{FF2B5EF4-FFF2-40B4-BE49-F238E27FC236}">
                <a16:creationId xmlns:a16="http://schemas.microsoft.com/office/drawing/2014/main" id="{6EE0BC5B-BEB8-42CC-9FF7-EEFA13E10321}"/>
              </a:ext>
            </a:extLst>
          </p:cNvPr>
          <p:cNvSpPr>
            <a:spLocks noGrp="1"/>
          </p:cNvSpPr>
          <p:nvPr>
            <p:ph idx="1"/>
          </p:nvPr>
        </p:nvSpPr>
        <p:spPr>
          <a:xfrm>
            <a:off x="342900" y="1305712"/>
            <a:ext cx="7200900" cy="3460598"/>
          </a:xfrm>
        </p:spPr>
        <p:txBody>
          <a:bodyPr/>
          <a:lstStyle/>
          <a:p>
            <a:pPr marL="0" indent="0" algn="just">
              <a:buNone/>
            </a:pPr>
            <a:r>
              <a:rPr lang="fr-FR" sz="1800" b="0" dirty="0">
                <a:solidFill>
                  <a:schemeClr val="tx2"/>
                </a:solidFill>
              </a:rPr>
              <a:t>La double licence Droit et Gestion offre aux étudiants des bases solides tant en droit qu’en gestion.</a:t>
            </a:r>
          </a:p>
          <a:p>
            <a:pPr marL="0" indent="0" algn="just">
              <a:buNone/>
            </a:pPr>
            <a:r>
              <a:rPr lang="fr-FR" sz="1800" b="0" dirty="0">
                <a:solidFill>
                  <a:schemeClr val="tx2"/>
                </a:solidFill>
              </a:rPr>
              <a:t>Les étudiants obtiennent deux diplômes : </a:t>
            </a:r>
          </a:p>
          <a:p>
            <a:pPr algn="just">
              <a:buFontTx/>
              <a:buChar char="-"/>
            </a:pPr>
            <a:r>
              <a:rPr lang="fr-FR" sz="1800" b="0" dirty="0">
                <a:solidFill>
                  <a:schemeClr val="tx2"/>
                </a:solidFill>
              </a:rPr>
              <a:t>licence mention droit</a:t>
            </a:r>
          </a:p>
          <a:p>
            <a:pPr algn="just">
              <a:buFontTx/>
              <a:buChar char="-"/>
            </a:pPr>
            <a:r>
              <a:rPr lang="fr-FR" sz="1800" b="0" dirty="0">
                <a:solidFill>
                  <a:schemeClr val="tx2"/>
                </a:solidFill>
              </a:rPr>
              <a:t>licence mention gestion </a:t>
            </a:r>
          </a:p>
          <a:p>
            <a:pPr algn="just">
              <a:buFontTx/>
              <a:buChar char="-"/>
            </a:pPr>
            <a:endParaRPr lang="fr-FR" sz="1800" b="0" dirty="0">
              <a:solidFill>
                <a:schemeClr val="tx2"/>
              </a:solidFill>
            </a:endParaRPr>
          </a:p>
          <a:p>
            <a:pPr marL="0" indent="0" algn="just">
              <a:buNone/>
            </a:pPr>
            <a:r>
              <a:rPr lang="fr-FR" sz="1800" b="0" dirty="0">
                <a:solidFill>
                  <a:schemeClr val="tx2"/>
                </a:solidFill>
              </a:rPr>
              <a:t>Une possibilité de mobilité en L3 dans des universités partenaires enseignant à la fois le droit et la gestion.</a:t>
            </a:r>
          </a:p>
          <a:p>
            <a:pPr marL="0" indent="0" algn="just">
              <a:buNone/>
            </a:pPr>
            <a:endParaRPr lang="fr-FR" sz="1800" b="0" dirty="0">
              <a:solidFill>
                <a:schemeClr val="tx2"/>
              </a:solidFill>
            </a:endParaRPr>
          </a:p>
          <a:p>
            <a:pPr marL="0" indent="0" algn="just">
              <a:buNone/>
            </a:pPr>
            <a:r>
              <a:rPr lang="fr-FR" sz="1800" b="0" dirty="0">
                <a:solidFill>
                  <a:schemeClr val="tx2"/>
                </a:solidFill>
              </a:rPr>
              <a:t>Le diplôme fête ses </a:t>
            </a:r>
            <a:r>
              <a:rPr lang="fr-FR" sz="1800" b="0" dirty="0">
                <a:solidFill>
                  <a:srgbClr val="FF0000"/>
                </a:solidFill>
              </a:rPr>
              <a:t>10 ans </a:t>
            </a:r>
            <a:r>
              <a:rPr lang="fr-FR" sz="1800" b="0" dirty="0">
                <a:solidFill>
                  <a:schemeClr val="tx2"/>
                </a:solidFill>
              </a:rPr>
              <a:t>cette année.</a:t>
            </a:r>
          </a:p>
          <a:p>
            <a:pPr marL="0" indent="0">
              <a:buNone/>
            </a:pPr>
            <a:endParaRPr lang="fr-FR" dirty="0">
              <a:solidFill>
                <a:schemeClr val="tx2"/>
              </a:solidFill>
            </a:endParaRPr>
          </a:p>
        </p:txBody>
      </p:sp>
    </p:spTree>
    <p:extLst>
      <p:ext uri="{BB962C8B-B14F-4D97-AF65-F5344CB8AC3E}">
        <p14:creationId xmlns:p14="http://schemas.microsoft.com/office/powerpoint/2010/main" val="1554643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C65BC7C-E9D4-4E06-AA56-F0C95FA60538}"/>
              </a:ext>
            </a:extLst>
          </p:cNvPr>
          <p:cNvSpPr>
            <a:spLocks noGrp="1"/>
          </p:cNvSpPr>
          <p:nvPr>
            <p:ph type="title"/>
          </p:nvPr>
        </p:nvSpPr>
        <p:spPr>
          <a:xfrm>
            <a:off x="552450" y="2635251"/>
            <a:ext cx="3835400" cy="596900"/>
          </a:xfrm>
        </p:spPr>
        <p:txBody>
          <a:bodyPr>
            <a:noAutofit/>
          </a:bodyPr>
          <a:lstStyle/>
          <a:p>
            <a:pPr algn="ctr"/>
            <a:r>
              <a:rPr lang="fr-FR" sz="2000" b="1" dirty="0">
                <a:solidFill>
                  <a:srgbClr val="FF0000"/>
                </a:solidFill>
              </a:rPr>
              <a:t>23 doubles diplômes </a:t>
            </a:r>
            <a:br>
              <a:rPr lang="fr-FR" sz="2000" dirty="0"/>
            </a:br>
            <a:r>
              <a:rPr lang="fr-FR" sz="2000" dirty="0"/>
              <a:t>internationaux </a:t>
            </a:r>
          </a:p>
        </p:txBody>
      </p:sp>
      <p:sp>
        <p:nvSpPr>
          <p:cNvPr id="3" name="Titre 5">
            <a:extLst>
              <a:ext uri="{FF2B5EF4-FFF2-40B4-BE49-F238E27FC236}">
                <a16:creationId xmlns:a16="http://schemas.microsoft.com/office/drawing/2014/main" id="{DE1C1167-8699-4FC9-9B06-5F3E481A5F36}"/>
              </a:ext>
            </a:extLst>
          </p:cNvPr>
          <p:cNvSpPr txBox="1">
            <a:spLocks/>
          </p:cNvSpPr>
          <p:nvPr/>
        </p:nvSpPr>
        <p:spPr>
          <a:xfrm>
            <a:off x="4572000" y="2635251"/>
            <a:ext cx="3835400" cy="596900"/>
          </a:xfrm>
          <a:prstGeom prst="rect">
            <a:avLst/>
          </a:prstGeom>
        </p:spPr>
        <p:txBody>
          <a:bodyPr vert="horz" lIns="91440" tIns="45720" rIns="91440" bIns="45720" rtlCol="0" anchor="t">
            <a:normAutofit fontScale="97500" lnSpcReduction="10000"/>
          </a:bodyPr>
          <a:lst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a:lstStyle>
          <a:p>
            <a:pPr algn="ctr"/>
            <a:r>
              <a:rPr lang="fr-FR" sz="2000" b="1" dirty="0">
                <a:solidFill>
                  <a:srgbClr val="FF0000"/>
                </a:solidFill>
              </a:rPr>
              <a:t>13 doubles diplômes </a:t>
            </a:r>
            <a:br>
              <a:rPr lang="fr-FR" sz="2000" dirty="0"/>
            </a:br>
            <a:r>
              <a:rPr lang="fr-FR" sz="2000" dirty="0"/>
              <a:t>interdisciplinaires </a:t>
            </a:r>
          </a:p>
        </p:txBody>
      </p:sp>
      <p:sp>
        <p:nvSpPr>
          <p:cNvPr id="5" name="Titre 5">
            <a:extLst>
              <a:ext uri="{FF2B5EF4-FFF2-40B4-BE49-F238E27FC236}">
                <a16:creationId xmlns:a16="http://schemas.microsoft.com/office/drawing/2014/main" id="{7E931AC2-6FF6-4E4D-A405-E29BDDD18554}"/>
              </a:ext>
            </a:extLst>
          </p:cNvPr>
          <p:cNvSpPr txBox="1">
            <a:spLocks/>
          </p:cNvSpPr>
          <p:nvPr/>
        </p:nvSpPr>
        <p:spPr>
          <a:xfrm>
            <a:off x="2266950" y="1320799"/>
            <a:ext cx="4610100" cy="901701"/>
          </a:xfrm>
          <a:prstGeom prst="rect">
            <a:avLst/>
          </a:prstGeom>
        </p:spPr>
        <p:txBody>
          <a:bodyPr vert="horz" lIns="91440" tIns="45720" rIns="91440" bIns="45720" rtlCol="0" anchor="t">
            <a:normAutofit fontScale="90000"/>
          </a:bodyPr>
          <a:lst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a:lstStyle>
          <a:p>
            <a:pPr marL="342900" indent="-342900" algn="ctr">
              <a:buFontTx/>
              <a:buChar char="-"/>
            </a:pPr>
            <a:r>
              <a:rPr lang="fr-FR" sz="2000" dirty="0"/>
              <a:t>Atout majeur pour l’avenir professionnel</a:t>
            </a:r>
          </a:p>
          <a:p>
            <a:pPr marL="342900" indent="-342900" algn="ctr">
              <a:buFontTx/>
              <a:buChar char="-"/>
            </a:pPr>
            <a:r>
              <a:rPr lang="fr-FR" sz="2000" dirty="0"/>
              <a:t>Multiplient les compétences et élargissent les perspectives </a:t>
            </a:r>
          </a:p>
        </p:txBody>
      </p:sp>
      <p:sp>
        <p:nvSpPr>
          <p:cNvPr id="7" name="Titre 5">
            <a:extLst>
              <a:ext uri="{FF2B5EF4-FFF2-40B4-BE49-F238E27FC236}">
                <a16:creationId xmlns:a16="http://schemas.microsoft.com/office/drawing/2014/main" id="{038E18C8-1142-4196-9643-E48199CBDDEB}"/>
              </a:ext>
            </a:extLst>
          </p:cNvPr>
          <p:cNvSpPr txBox="1">
            <a:spLocks/>
          </p:cNvSpPr>
          <p:nvPr/>
        </p:nvSpPr>
        <p:spPr>
          <a:xfrm>
            <a:off x="2654300" y="723899"/>
            <a:ext cx="3835400" cy="596900"/>
          </a:xfrm>
          <a:prstGeom prst="rect">
            <a:avLst/>
          </a:prstGeom>
        </p:spPr>
        <p:txBody>
          <a:bodyPr vert="horz" lIns="91440" tIns="45720" rIns="91440" bIns="45720" rtlCol="0" anchor="t">
            <a:normAutofit fontScale="97500"/>
          </a:bodyPr>
          <a:lst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a:lstStyle>
          <a:p>
            <a:pPr algn="ctr"/>
            <a:r>
              <a:rPr lang="fr-FR" sz="2000" b="1" dirty="0">
                <a:solidFill>
                  <a:srgbClr val="FF0000"/>
                </a:solidFill>
              </a:rPr>
              <a:t>Les doubles diplômes </a:t>
            </a:r>
            <a:endParaRPr lang="fr-FR" sz="2000" dirty="0"/>
          </a:p>
        </p:txBody>
      </p:sp>
      <p:sp>
        <p:nvSpPr>
          <p:cNvPr id="8" name="Titre 5">
            <a:extLst>
              <a:ext uri="{FF2B5EF4-FFF2-40B4-BE49-F238E27FC236}">
                <a16:creationId xmlns:a16="http://schemas.microsoft.com/office/drawing/2014/main" id="{4E3D7C0D-78CA-4DDE-84F1-257AE21B812D}"/>
              </a:ext>
            </a:extLst>
          </p:cNvPr>
          <p:cNvSpPr txBox="1">
            <a:spLocks/>
          </p:cNvSpPr>
          <p:nvPr/>
        </p:nvSpPr>
        <p:spPr>
          <a:xfrm>
            <a:off x="635000" y="3336924"/>
            <a:ext cx="3835400" cy="596900"/>
          </a:xfrm>
          <a:prstGeom prst="rect">
            <a:avLst/>
          </a:prstGeom>
        </p:spPr>
        <p:txBody>
          <a:bodyPr vert="horz" lIns="91440" tIns="45720" rIns="91440" bIns="45720" rtlCol="0" anchor="t">
            <a:normAutofit fontScale="90000"/>
          </a:bodyPr>
          <a:lst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a:lstStyle>
          <a:p>
            <a:pPr algn="ctr"/>
            <a:r>
              <a:rPr lang="fr-FR" sz="2000" dirty="0"/>
              <a:t>Droit, gestion, finance, management, informatique, langue ou marketing</a:t>
            </a:r>
          </a:p>
        </p:txBody>
      </p:sp>
      <p:sp>
        <p:nvSpPr>
          <p:cNvPr id="9" name="Titre 5">
            <a:extLst>
              <a:ext uri="{FF2B5EF4-FFF2-40B4-BE49-F238E27FC236}">
                <a16:creationId xmlns:a16="http://schemas.microsoft.com/office/drawing/2014/main" id="{7CBB2A49-916D-48CF-948B-B6800BF5E939}"/>
              </a:ext>
            </a:extLst>
          </p:cNvPr>
          <p:cNvSpPr txBox="1">
            <a:spLocks/>
          </p:cNvSpPr>
          <p:nvPr/>
        </p:nvSpPr>
        <p:spPr>
          <a:xfrm>
            <a:off x="4572000" y="3336924"/>
            <a:ext cx="3835400" cy="596900"/>
          </a:xfrm>
          <a:prstGeom prst="rect">
            <a:avLst/>
          </a:prstGeom>
        </p:spPr>
        <p:txBody>
          <a:bodyPr vert="horz" lIns="91440" tIns="45720" rIns="91440" bIns="45720" rtlCol="0" anchor="t">
            <a:normAutofit fontScale="97500"/>
          </a:bodyPr>
          <a:lst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a:lstStyle>
          <a:p>
            <a:pPr algn="ctr"/>
            <a:r>
              <a:rPr lang="fr-FR" sz="1800" dirty="0"/>
              <a:t>Numérique, management, économie ou droit des affaires</a:t>
            </a:r>
          </a:p>
        </p:txBody>
      </p:sp>
    </p:spTree>
    <p:extLst>
      <p:ext uri="{BB962C8B-B14F-4D97-AF65-F5344CB8AC3E}">
        <p14:creationId xmlns:p14="http://schemas.microsoft.com/office/powerpoint/2010/main" val="32497373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C65BC7C-E9D4-4E06-AA56-F0C95FA60538}"/>
              </a:ext>
            </a:extLst>
          </p:cNvPr>
          <p:cNvSpPr>
            <a:spLocks noGrp="1"/>
          </p:cNvSpPr>
          <p:nvPr>
            <p:ph type="title"/>
          </p:nvPr>
        </p:nvSpPr>
        <p:spPr>
          <a:xfrm>
            <a:off x="1028700" y="514351"/>
            <a:ext cx="6999564" cy="861444"/>
          </a:xfrm>
        </p:spPr>
        <p:txBody>
          <a:bodyPr>
            <a:normAutofit/>
          </a:bodyPr>
          <a:lstStyle/>
          <a:p>
            <a:pPr algn="ctr"/>
            <a:r>
              <a:rPr lang="fr-FR" sz="4400" b="1" dirty="0"/>
              <a:t>Capacité et public</a:t>
            </a:r>
          </a:p>
        </p:txBody>
      </p:sp>
      <p:sp>
        <p:nvSpPr>
          <p:cNvPr id="7" name="Espace réservé du contenu 6">
            <a:extLst>
              <a:ext uri="{FF2B5EF4-FFF2-40B4-BE49-F238E27FC236}">
                <a16:creationId xmlns:a16="http://schemas.microsoft.com/office/drawing/2014/main" id="{6EE0BC5B-BEB8-42CC-9FF7-EEFA13E10321}"/>
              </a:ext>
            </a:extLst>
          </p:cNvPr>
          <p:cNvSpPr>
            <a:spLocks noGrp="1"/>
          </p:cNvSpPr>
          <p:nvPr>
            <p:ph idx="1"/>
          </p:nvPr>
        </p:nvSpPr>
        <p:spPr>
          <a:xfrm>
            <a:off x="673100" y="1696509"/>
            <a:ext cx="7200900" cy="2686050"/>
          </a:xfrm>
        </p:spPr>
        <p:txBody>
          <a:bodyPr/>
          <a:lstStyle/>
          <a:p>
            <a:pPr marL="0" indent="0">
              <a:buNone/>
            </a:pPr>
            <a:r>
              <a:rPr lang="fr-FR" sz="1800" dirty="0">
                <a:solidFill>
                  <a:srgbClr val="FF0000"/>
                </a:solidFill>
              </a:rPr>
              <a:t>Public visé : </a:t>
            </a:r>
          </a:p>
          <a:p>
            <a:pPr marL="0" indent="0" algn="just">
              <a:buNone/>
            </a:pPr>
            <a:r>
              <a:rPr lang="fr-FR" sz="1800" b="0" dirty="0">
                <a:solidFill>
                  <a:schemeClr val="tx2"/>
                </a:solidFill>
              </a:rPr>
              <a:t>Baccalauréats généraux ayant mention Très Bien ou Bien </a:t>
            </a:r>
          </a:p>
          <a:p>
            <a:pPr marL="0" indent="0" algn="just">
              <a:buNone/>
            </a:pPr>
            <a:r>
              <a:rPr lang="fr-FR" sz="1800" b="0" dirty="0">
                <a:solidFill>
                  <a:schemeClr val="tx2"/>
                </a:solidFill>
              </a:rPr>
              <a:t>(avec un niveau solide en maths, français, philosophie, histoire-géographie et des connaissances en sciences économiques, en droit et grands enjeux du monde contemporain).</a:t>
            </a:r>
          </a:p>
          <a:p>
            <a:pPr marL="0" indent="0" algn="just">
              <a:buNone/>
            </a:pPr>
            <a:endParaRPr lang="fr-FR" sz="1000" b="0" dirty="0"/>
          </a:p>
          <a:p>
            <a:pPr marL="0" indent="0">
              <a:buNone/>
            </a:pPr>
            <a:r>
              <a:rPr lang="fr-FR" sz="1800" dirty="0">
                <a:solidFill>
                  <a:srgbClr val="FF0000"/>
                </a:solidFill>
              </a:rPr>
              <a:t>Capacité d’accueil : </a:t>
            </a:r>
          </a:p>
          <a:p>
            <a:pPr marL="0" indent="0">
              <a:buNone/>
            </a:pPr>
            <a:r>
              <a:rPr lang="fr-FR" sz="1800" b="0" dirty="0">
                <a:solidFill>
                  <a:schemeClr val="tx2"/>
                </a:solidFill>
              </a:rPr>
              <a:t>60 places (1400 candidatures sur </a:t>
            </a:r>
            <a:r>
              <a:rPr lang="fr-FR" sz="1800" b="0" dirty="0" err="1">
                <a:solidFill>
                  <a:schemeClr val="tx2"/>
                </a:solidFill>
              </a:rPr>
              <a:t>ParcourSup</a:t>
            </a:r>
            <a:r>
              <a:rPr lang="fr-FR" sz="1800" b="0" dirty="0">
                <a:solidFill>
                  <a:schemeClr val="tx2"/>
                </a:solidFill>
              </a:rPr>
              <a:t>).</a:t>
            </a:r>
          </a:p>
        </p:txBody>
      </p:sp>
    </p:spTree>
    <p:extLst>
      <p:ext uri="{BB962C8B-B14F-4D97-AF65-F5344CB8AC3E}">
        <p14:creationId xmlns:p14="http://schemas.microsoft.com/office/powerpoint/2010/main" val="3566869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C65BC7C-E9D4-4E06-AA56-F0C95FA60538}"/>
              </a:ext>
            </a:extLst>
          </p:cNvPr>
          <p:cNvSpPr>
            <a:spLocks noGrp="1"/>
          </p:cNvSpPr>
          <p:nvPr>
            <p:ph type="title"/>
          </p:nvPr>
        </p:nvSpPr>
        <p:spPr>
          <a:xfrm>
            <a:off x="1028700" y="514350"/>
            <a:ext cx="6957619" cy="660109"/>
          </a:xfrm>
        </p:spPr>
        <p:txBody>
          <a:bodyPr>
            <a:normAutofit fontScale="90000"/>
          </a:bodyPr>
          <a:lstStyle/>
          <a:p>
            <a:pPr algn="ctr"/>
            <a:r>
              <a:rPr lang="fr-FR" sz="4400" b="1" dirty="0"/>
              <a:t>Les poursuites d’études </a:t>
            </a:r>
          </a:p>
        </p:txBody>
      </p:sp>
      <p:sp>
        <p:nvSpPr>
          <p:cNvPr id="7" name="Espace réservé du contenu 6">
            <a:extLst>
              <a:ext uri="{FF2B5EF4-FFF2-40B4-BE49-F238E27FC236}">
                <a16:creationId xmlns:a16="http://schemas.microsoft.com/office/drawing/2014/main" id="{6EE0BC5B-BEB8-42CC-9FF7-EEFA13E10321}"/>
              </a:ext>
            </a:extLst>
          </p:cNvPr>
          <p:cNvSpPr>
            <a:spLocks noGrp="1"/>
          </p:cNvSpPr>
          <p:nvPr>
            <p:ph idx="1"/>
          </p:nvPr>
        </p:nvSpPr>
        <p:spPr>
          <a:xfrm>
            <a:off x="577850" y="1311909"/>
            <a:ext cx="7200900" cy="3396353"/>
          </a:xfrm>
        </p:spPr>
        <p:txBody>
          <a:bodyPr/>
          <a:lstStyle/>
          <a:p>
            <a:pPr marL="0" indent="0" algn="just">
              <a:buNone/>
            </a:pPr>
            <a:r>
              <a:rPr lang="fr-FR" sz="1800" b="0" dirty="0">
                <a:solidFill>
                  <a:schemeClr val="tx2"/>
                </a:solidFill>
              </a:rPr>
              <a:t>La double licence droit et gestion n’est pas une fin mais un moyen de poursuivre les études supérieures dans les meilleurs masters tant en droit qu’en gestion</a:t>
            </a:r>
          </a:p>
          <a:p>
            <a:pPr marL="0" indent="0" algn="just">
              <a:buNone/>
            </a:pPr>
            <a:r>
              <a:rPr lang="fr-FR" sz="1800" dirty="0">
                <a:solidFill>
                  <a:srgbClr val="FF0000"/>
                </a:solidFill>
              </a:rPr>
              <a:t>Côté droit : </a:t>
            </a:r>
            <a:r>
              <a:rPr lang="fr-FR" sz="1800" b="0" dirty="0">
                <a:solidFill>
                  <a:schemeClr val="tx2"/>
                </a:solidFill>
              </a:rPr>
              <a:t>cette formation est tournée vers l’entreprise. Si les étudiants s’orientent généralement vers les masters en droit des affaires (dont fiscalité ou encore pénal), l’excellence du niveau des étudiants leur permet d’obtenir des masters dans d’autres domaines (notariat, droit privé, droit social, droit international…)</a:t>
            </a:r>
          </a:p>
          <a:p>
            <a:pPr marL="0" indent="0" algn="just">
              <a:buNone/>
            </a:pPr>
            <a:r>
              <a:rPr lang="fr-FR" sz="1800" dirty="0">
                <a:solidFill>
                  <a:srgbClr val="FF0000"/>
                </a:solidFill>
              </a:rPr>
              <a:t>Côté gestion :</a:t>
            </a:r>
            <a:r>
              <a:rPr lang="fr-FR" sz="1800" dirty="0">
                <a:solidFill>
                  <a:schemeClr val="tx2"/>
                </a:solidFill>
              </a:rPr>
              <a:t> </a:t>
            </a:r>
            <a:r>
              <a:rPr lang="fr-FR" sz="1800" b="0" dirty="0">
                <a:solidFill>
                  <a:schemeClr val="tx2"/>
                </a:solidFill>
              </a:rPr>
              <a:t>les étudiants connaissent une grande réussite dans les masters de management stratégique, de management des ressources humaines, de contrôle de gestion stratégique, de management international et de logistique et achats.</a:t>
            </a:r>
          </a:p>
        </p:txBody>
      </p:sp>
    </p:spTree>
    <p:extLst>
      <p:ext uri="{BB962C8B-B14F-4D97-AF65-F5344CB8AC3E}">
        <p14:creationId xmlns:p14="http://schemas.microsoft.com/office/powerpoint/2010/main" val="1943552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C65BC7C-E9D4-4E06-AA56-F0C95FA60538}"/>
              </a:ext>
            </a:extLst>
          </p:cNvPr>
          <p:cNvSpPr>
            <a:spLocks noGrp="1"/>
          </p:cNvSpPr>
          <p:nvPr>
            <p:ph type="title"/>
          </p:nvPr>
        </p:nvSpPr>
        <p:spPr>
          <a:xfrm>
            <a:off x="1028700" y="514350"/>
            <a:ext cx="7200900" cy="827889"/>
          </a:xfrm>
        </p:spPr>
        <p:txBody>
          <a:bodyPr>
            <a:normAutofit/>
          </a:bodyPr>
          <a:lstStyle/>
          <a:p>
            <a:pPr algn="ctr"/>
            <a:r>
              <a:rPr lang="fr-FR" sz="4400" b="1" dirty="0"/>
              <a:t>Les débouchés professionnels </a:t>
            </a:r>
          </a:p>
        </p:txBody>
      </p:sp>
      <p:sp>
        <p:nvSpPr>
          <p:cNvPr id="7" name="Espace réservé du contenu 6">
            <a:extLst>
              <a:ext uri="{FF2B5EF4-FFF2-40B4-BE49-F238E27FC236}">
                <a16:creationId xmlns:a16="http://schemas.microsoft.com/office/drawing/2014/main" id="{6EE0BC5B-BEB8-42CC-9FF7-EEFA13E10321}"/>
              </a:ext>
            </a:extLst>
          </p:cNvPr>
          <p:cNvSpPr>
            <a:spLocks noGrp="1"/>
          </p:cNvSpPr>
          <p:nvPr>
            <p:ph idx="1"/>
          </p:nvPr>
        </p:nvSpPr>
        <p:spPr>
          <a:xfrm>
            <a:off x="444500" y="1628775"/>
            <a:ext cx="7200900" cy="3000375"/>
          </a:xfrm>
        </p:spPr>
        <p:txBody>
          <a:bodyPr/>
          <a:lstStyle/>
          <a:p>
            <a:pPr marL="0" indent="0" algn="just">
              <a:buNone/>
            </a:pPr>
            <a:r>
              <a:rPr lang="fr-FR" sz="1800" dirty="0">
                <a:solidFill>
                  <a:schemeClr val="tx2"/>
                </a:solidFill>
              </a:rPr>
              <a:t>Des débouchés très nombreux et variés.</a:t>
            </a:r>
          </a:p>
          <a:p>
            <a:pPr marL="0" indent="0" algn="just">
              <a:buNone/>
            </a:pPr>
            <a:endParaRPr lang="fr-FR" sz="1800" dirty="0">
              <a:solidFill>
                <a:schemeClr val="tx2"/>
              </a:solidFill>
            </a:endParaRPr>
          </a:p>
          <a:p>
            <a:pPr algn="just">
              <a:buFontTx/>
              <a:buChar char="-"/>
            </a:pPr>
            <a:r>
              <a:rPr lang="fr-FR" sz="1800" dirty="0">
                <a:solidFill>
                  <a:srgbClr val="FF0000"/>
                </a:solidFill>
              </a:rPr>
              <a:t>Coté droit : </a:t>
            </a:r>
            <a:r>
              <a:rPr lang="fr-FR" sz="1800" b="0" dirty="0">
                <a:solidFill>
                  <a:schemeClr val="tx2"/>
                </a:solidFill>
              </a:rPr>
              <a:t>Avocat, Juriste d’entreprise au national et à l’international, Notaire, Magistrat,…</a:t>
            </a:r>
          </a:p>
          <a:p>
            <a:pPr algn="just">
              <a:buFontTx/>
              <a:buChar char="-"/>
            </a:pPr>
            <a:endParaRPr lang="fr-FR" sz="1800" dirty="0">
              <a:solidFill>
                <a:schemeClr val="tx2"/>
              </a:solidFill>
            </a:endParaRPr>
          </a:p>
          <a:p>
            <a:pPr algn="just">
              <a:buFontTx/>
              <a:buChar char="-"/>
            </a:pPr>
            <a:r>
              <a:rPr lang="fr-FR" sz="1800" dirty="0">
                <a:solidFill>
                  <a:srgbClr val="FF0000"/>
                </a:solidFill>
              </a:rPr>
              <a:t>Côté gestion : </a:t>
            </a:r>
            <a:r>
              <a:rPr lang="fr-FR" sz="1800" b="0" dirty="0">
                <a:solidFill>
                  <a:schemeClr val="tx2"/>
                </a:solidFill>
              </a:rPr>
              <a:t>Responsable Ressources Humaines, Contrôleur de gestion, Consultant en stratégie, Acheteur,…</a:t>
            </a:r>
          </a:p>
          <a:p>
            <a:pPr algn="just">
              <a:buFontTx/>
              <a:buChar char="-"/>
            </a:pPr>
            <a:endParaRPr lang="fr-FR" sz="1600" dirty="0">
              <a:solidFill>
                <a:schemeClr val="tx2"/>
              </a:solidFill>
            </a:endParaRPr>
          </a:p>
        </p:txBody>
      </p:sp>
    </p:spTree>
    <p:extLst>
      <p:ext uri="{BB962C8B-B14F-4D97-AF65-F5344CB8AC3E}">
        <p14:creationId xmlns:p14="http://schemas.microsoft.com/office/powerpoint/2010/main" val="1592433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91A355E-51AB-44EB-BFAE-C1CADA182075}"/>
              </a:ext>
            </a:extLst>
          </p:cNvPr>
          <p:cNvSpPr>
            <a:spLocks noGrp="1"/>
          </p:cNvSpPr>
          <p:nvPr>
            <p:ph type="ctrTitle"/>
          </p:nvPr>
        </p:nvSpPr>
        <p:spPr>
          <a:xfrm>
            <a:off x="1436346" y="1697990"/>
            <a:ext cx="6270922" cy="1916790"/>
          </a:xfrm>
        </p:spPr>
        <p:txBody>
          <a:bodyPr/>
          <a:lstStyle/>
          <a:p>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br>
              <a:rPr lang="fr-FR" dirty="0"/>
            </a:br>
            <a:r>
              <a:rPr lang="fr-FR" sz="4400" b="1" dirty="0"/>
              <a:t>REJOIGNEZ LA FAMILLE </a:t>
            </a:r>
            <a:r>
              <a:rPr lang="fr-FR" sz="4400" b="1" dirty="0">
                <a:solidFill>
                  <a:srgbClr val="FF0000"/>
                </a:solidFill>
              </a:rPr>
              <a:t>DROIT ET GESTION</a:t>
            </a:r>
            <a:br>
              <a:rPr lang="fr-FR" dirty="0"/>
            </a:br>
            <a:endParaRPr lang="fr-FR" dirty="0"/>
          </a:p>
        </p:txBody>
      </p:sp>
      <p:sp>
        <p:nvSpPr>
          <p:cNvPr id="5" name="Sous-titre 4">
            <a:extLst>
              <a:ext uri="{FF2B5EF4-FFF2-40B4-BE49-F238E27FC236}">
                <a16:creationId xmlns:a16="http://schemas.microsoft.com/office/drawing/2014/main" id="{C9EF18E4-6831-446C-96BA-CAA6DEB68042}"/>
              </a:ext>
            </a:extLst>
          </p:cNvPr>
          <p:cNvSpPr>
            <a:spLocks noGrp="1"/>
          </p:cNvSpPr>
          <p:nvPr>
            <p:ph type="subTitle" idx="1"/>
          </p:nvPr>
        </p:nvSpPr>
        <p:spPr/>
        <p:txBody>
          <a:bodyPr>
            <a:normAutofit/>
          </a:bodyPr>
          <a:lstStyle/>
          <a:p>
            <a:endParaRPr lang="fr-FR" dirty="0"/>
          </a:p>
          <a:p>
            <a:r>
              <a:rPr lang="fr-FR" dirty="0"/>
              <a:t>Responsables : Isabelle SOLÉ-LAPORTE et Séverin JEAN</a:t>
            </a:r>
          </a:p>
        </p:txBody>
      </p:sp>
    </p:spTree>
    <p:extLst>
      <p:ext uri="{BB962C8B-B14F-4D97-AF65-F5344CB8AC3E}">
        <p14:creationId xmlns:p14="http://schemas.microsoft.com/office/powerpoint/2010/main" val="240820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E467E7-7DE4-F128-E803-D3F07E9039BA}"/>
              </a:ext>
            </a:extLst>
          </p:cNvPr>
          <p:cNvSpPr>
            <a:spLocks noGrp="1"/>
          </p:cNvSpPr>
          <p:nvPr>
            <p:ph type="ctrTitle"/>
          </p:nvPr>
        </p:nvSpPr>
        <p:spPr/>
        <p:txBody>
          <a:bodyPr/>
          <a:lstStyle/>
          <a:p>
            <a:r>
              <a:rPr lang="fr-FR" dirty="0"/>
              <a:t>Master Économie et Master Droit des Affaires</a:t>
            </a:r>
            <a:br>
              <a:rPr lang="fr-FR" dirty="0"/>
            </a:br>
            <a:r>
              <a:rPr lang="fr-FR" dirty="0"/>
              <a:t>Parcours de Économie Droit de la Concurrence</a:t>
            </a:r>
          </a:p>
        </p:txBody>
      </p:sp>
    </p:spTree>
    <p:extLst>
      <p:ext uri="{BB962C8B-B14F-4D97-AF65-F5344CB8AC3E}">
        <p14:creationId xmlns:p14="http://schemas.microsoft.com/office/powerpoint/2010/main" val="3914829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C65BC7C-E9D4-4E06-AA56-F0C95FA60538}"/>
              </a:ext>
            </a:extLst>
          </p:cNvPr>
          <p:cNvSpPr>
            <a:spLocks noGrp="1"/>
          </p:cNvSpPr>
          <p:nvPr>
            <p:ph type="title"/>
          </p:nvPr>
        </p:nvSpPr>
        <p:spPr/>
        <p:txBody>
          <a:bodyPr/>
          <a:lstStyle/>
          <a:p>
            <a:r>
              <a:rPr lang="fr-FR" dirty="0"/>
              <a:t>Double diplômes à TSE</a:t>
            </a:r>
          </a:p>
        </p:txBody>
      </p:sp>
      <p:sp>
        <p:nvSpPr>
          <p:cNvPr id="7" name="Espace réservé du contenu 6">
            <a:extLst>
              <a:ext uri="{FF2B5EF4-FFF2-40B4-BE49-F238E27FC236}">
                <a16:creationId xmlns:a16="http://schemas.microsoft.com/office/drawing/2014/main" id="{6EE0BC5B-BEB8-42CC-9FF7-EEFA13E10321}"/>
              </a:ext>
            </a:extLst>
          </p:cNvPr>
          <p:cNvSpPr>
            <a:spLocks noGrp="1"/>
          </p:cNvSpPr>
          <p:nvPr>
            <p:ph idx="1"/>
          </p:nvPr>
        </p:nvSpPr>
        <p:spPr>
          <a:xfrm>
            <a:off x="971550" y="1177540"/>
            <a:ext cx="7200900" cy="3186641"/>
          </a:xfrm>
        </p:spPr>
        <p:txBody>
          <a:bodyPr/>
          <a:lstStyle/>
          <a:p>
            <a:pPr algn="just">
              <a:lnSpc>
                <a:spcPts val="4500"/>
              </a:lnSpc>
            </a:pPr>
            <a:r>
              <a:rPr lang="fr-FR" sz="2400" dirty="0">
                <a:latin typeface="Arial Unicode MS" panose="020B0604020202020204" pitchFamily="34" charset="-128"/>
                <a:ea typeface="Arial Unicode MS" panose="020B0604020202020204" pitchFamily="34" charset="-128"/>
                <a:cs typeface="Arial Unicode MS" panose="020B0604020202020204" pitchFamily="34" charset="-128"/>
              </a:rPr>
              <a:t>Licence Économie et Droit</a:t>
            </a:r>
          </a:p>
          <a:p>
            <a:pPr algn="just">
              <a:lnSpc>
                <a:spcPts val="4500"/>
              </a:lnSpc>
            </a:pPr>
            <a:r>
              <a:rPr lang="fr-FR" sz="2400" dirty="0">
                <a:latin typeface="Arial Unicode MS" panose="020B0604020202020204" pitchFamily="34" charset="-128"/>
                <a:ea typeface="Arial Unicode MS" panose="020B0604020202020204" pitchFamily="34" charset="-128"/>
                <a:cs typeface="Arial Unicode MS" panose="020B0604020202020204" pitchFamily="34" charset="-128"/>
              </a:rPr>
              <a:t>Licence Économie et Mathématiques et Informatique appliquées aux SHS</a:t>
            </a:r>
          </a:p>
          <a:p>
            <a:pPr algn="just">
              <a:lnSpc>
                <a:spcPts val="4500"/>
              </a:lnSpc>
            </a:pPr>
            <a:r>
              <a:rPr lang="fr-FR" sz="2400" dirty="0">
                <a:latin typeface="Arial Unicode MS" panose="020B0604020202020204" pitchFamily="34" charset="-128"/>
                <a:ea typeface="Arial Unicode MS" panose="020B0604020202020204" pitchFamily="34" charset="-128"/>
                <a:cs typeface="Arial Unicode MS" panose="020B0604020202020204" pitchFamily="34" charset="-128"/>
              </a:rPr>
              <a:t>Master Économie et Droit.</a:t>
            </a:r>
          </a:p>
          <a:p>
            <a:pPr algn="just">
              <a:lnSpc>
                <a:spcPts val="4500"/>
              </a:lnSpc>
            </a:pPr>
            <a:r>
              <a:rPr lang="fr-FR" sz="2400" dirty="0">
                <a:latin typeface="Arial Unicode MS" panose="020B0604020202020204" pitchFamily="34" charset="-128"/>
                <a:ea typeface="Arial Unicode MS" panose="020B0604020202020204" pitchFamily="34" charset="-128"/>
                <a:cs typeface="Arial Unicode MS" panose="020B0604020202020204" pitchFamily="34" charset="-128"/>
              </a:rPr>
              <a:t>Master Économie et Ecologie avec UT Paul Sabatier (fermé en  2023)</a:t>
            </a:r>
          </a:p>
          <a:p>
            <a:pPr algn="just">
              <a:lnSpc>
                <a:spcPts val="4500"/>
              </a:lnSpc>
            </a:pPr>
            <a:endParaRPr lang="fr-FR" dirty="0"/>
          </a:p>
        </p:txBody>
      </p:sp>
    </p:spTree>
    <p:extLst>
      <p:ext uri="{BB962C8B-B14F-4D97-AF65-F5344CB8AC3E}">
        <p14:creationId xmlns:p14="http://schemas.microsoft.com/office/powerpoint/2010/main" val="1857464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C65BC7C-E9D4-4E06-AA56-F0C95FA60538}"/>
              </a:ext>
            </a:extLst>
          </p:cNvPr>
          <p:cNvSpPr>
            <a:spLocks noGrp="1"/>
          </p:cNvSpPr>
          <p:nvPr>
            <p:ph type="title"/>
          </p:nvPr>
        </p:nvSpPr>
        <p:spPr/>
        <p:txBody>
          <a:bodyPr/>
          <a:lstStyle/>
          <a:p>
            <a:r>
              <a:rPr lang="fr-FR" dirty="0"/>
              <a:t>Objectifs : répondre à un besoin du marché international du travail. </a:t>
            </a:r>
          </a:p>
        </p:txBody>
      </p:sp>
      <p:sp>
        <p:nvSpPr>
          <p:cNvPr id="7" name="Espace réservé du contenu 6">
            <a:extLst>
              <a:ext uri="{FF2B5EF4-FFF2-40B4-BE49-F238E27FC236}">
                <a16:creationId xmlns:a16="http://schemas.microsoft.com/office/drawing/2014/main" id="{6EE0BC5B-BEB8-42CC-9FF7-EEFA13E10321}"/>
              </a:ext>
            </a:extLst>
          </p:cNvPr>
          <p:cNvSpPr>
            <a:spLocks noGrp="1"/>
          </p:cNvSpPr>
          <p:nvPr>
            <p:ph idx="1"/>
          </p:nvPr>
        </p:nvSpPr>
        <p:spPr>
          <a:xfrm>
            <a:off x="1028700" y="1728258"/>
            <a:ext cx="7200900" cy="3186641"/>
          </a:xfrm>
        </p:spPr>
        <p:txBody>
          <a:bodyPr/>
          <a:lstStyle/>
          <a:p>
            <a:pPr marL="0" indent="0" algn="just">
              <a:lnSpc>
                <a:spcPts val="4500"/>
              </a:lnSpc>
              <a:buNone/>
            </a:pPr>
            <a:r>
              <a:rPr lang="fr-FR" sz="2400" dirty="0">
                <a:latin typeface="Arial Unicode MS" panose="020B0604020202020204" pitchFamily="34" charset="-128"/>
                <a:ea typeface="Arial Unicode MS" panose="020B0604020202020204" pitchFamily="34" charset="-128"/>
                <a:cs typeface="Arial Unicode MS" panose="020B0604020202020204" pitchFamily="34" charset="-128"/>
              </a:rPr>
              <a:t>Traiter de questions complexes à la frontière des modes de raisonnement propres aux deux disciplines. </a:t>
            </a:r>
          </a:p>
          <a:p>
            <a:pPr marL="0" indent="0" algn="just">
              <a:lnSpc>
                <a:spcPts val="4500"/>
              </a:lnSpc>
              <a:buNone/>
            </a:pPr>
            <a:r>
              <a:rPr lang="fr-FR" sz="2400" dirty="0">
                <a:latin typeface="Arial Unicode MS" panose="020B0604020202020204" pitchFamily="34" charset="-128"/>
                <a:ea typeface="Arial Unicode MS" panose="020B0604020202020204" pitchFamily="34" charset="-128"/>
                <a:cs typeface="Arial Unicode MS" panose="020B0604020202020204" pitchFamily="34" charset="-128"/>
              </a:rPr>
              <a:t>Master Double diplômant accessible après une Licence double diplômante.</a:t>
            </a:r>
            <a:endParaRPr lang="fr-FR" dirty="0"/>
          </a:p>
        </p:txBody>
      </p:sp>
    </p:spTree>
    <p:extLst>
      <p:ext uri="{BB962C8B-B14F-4D97-AF65-F5344CB8AC3E}">
        <p14:creationId xmlns:p14="http://schemas.microsoft.com/office/powerpoint/2010/main" val="3067978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6EE0BC5B-BEB8-42CC-9FF7-EEFA13E10321}"/>
              </a:ext>
            </a:extLst>
          </p:cNvPr>
          <p:cNvSpPr>
            <a:spLocks noGrp="1"/>
          </p:cNvSpPr>
          <p:nvPr>
            <p:ph idx="1"/>
          </p:nvPr>
        </p:nvSpPr>
        <p:spPr>
          <a:xfrm>
            <a:off x="862444" y="665018"/>
            <a:ext cx="7980219" cy="4197926"/>
          </a:xfrm>
        </p:spPr>
        <p:txBody>
          <a:bodyPr/>
          <a:lstStyle/>
          <a:p>
            <a:pPr marL="288036" lvl="1" indent="-288036">
              <a:spcBef>
                <a:spcPts val="750"/>
              </a:spcBef>
              <a:buFont typeface="Police système Courant"/>
              <a:buChar char="■"/>
            </a:pP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Conditions de la concurrence régies par la loi et les règlements européens</a:t>
            </a:r>
          </a:p>
          <a:p>
            <a:pPr marL="288036" lvl="1" indent="-288036">
              <a:spcBef>
                <a:spcPts val="750"/>
              </a:spcBef>
              <a:buFont typeface="Police système Courant"/>
              <a:buChar char="■"/>
            </a:pP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Régulation de nombreux marchés (téléphonie, transport, énergie…)</a:t>
            </a:r>
          </a:p>
          <a:p>
            <a:pPr marL="288036" lvl="1" indent="-288036">
              <a:spcBef>
                <a:spcPts val="750"/>
              </a:spcBef>
              <a:buFont typeface="Police système Courant"/>
              <a:buChar char="■"/>
            </a:pP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Internationalisation des relations inter-entreprises (commerce, licence, prix de transfert…)</a:t>
            </a:r>
          </a:p>
          <a:p>
            <a:pPr marL="288036" lvl="1" indent="-288036">
              <a:spcBef>
                <a:spcPts val="750"/>
              </a:spcBef>
              <a:buFont typeface="Police système Courant"/>
              <a:buChar char="■"/>
            </a:pP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Opérations de fusion, acquisition, produits financiers ad hoc</a:t>
            </a:r>
          </a:p>
          <a:p>
            <a:pPr marL="288036" lvl="1" indent="-288036">
              <a:spcBef>
                <a:spcPts val="750"/>
              </a:spcBef>
              <a:buFont typeface="Police système Courant"/>
              <a:buChar char="■"/>
            </a:pP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Contentieux économiques, dommages et intérêts…</a:t>
            </a:r>
          </a:p>
          <a:p>
            <a:pPr marL="288036" lvl="1" indent="-288036">
              <a:spcBef>
                <a:spcPts val="750"/>
              </a:spcBef>
              <a:buFont typeface="Police système Courant"/>
              <a:buChar char="■"/>
            </a:pP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2 concurrents en Europe : le Collège de Bruges et Imperial </a:t>
            </a:r>
            <a:r>
              <a:rPr lang="fr-FR" sz="2000" dirty="0" err="1">
                <a:latin typeface="Arial Unicode MS" panose="020B0604020202020204" pitchFamily="34" charset="-128"/>
                <a:ea typeface="Arial Unicode MS" panose="020B0604020202020204" pitchFamily="34" charset="-128"/>
                <a:cs typeface="Arial Unicode MS" panose="020B0604020202020204" pitchFamily="34" charset="-128"/>
              </a:rPr>
              <a:t>College</a:t>
            </a:r>
            <a:r>
              <a:rPr lang="fr-FR" sz="2000" dirty="0">
                <a:latin typeface="Arial Unicode MS" panose="020B0604020202020204" pitchFamily="34" charset="-128"/>
                <a:ea typeface="Arial Unicode MS" panose="020B0604020202020204" pitchFamily="34" charset="-128"/>
                <a:cs typeface="Arial Unicode MS" panose="020B0604020202020204" pitchFamily="34" charset="-128"/>
              </a:rPr>
              <a:t> mais aucun ne délivre un double diplôme. </a:t>
            </a:r>
          </a:p>
        </p:txBody>
      </p:sp>
    </p:spTree>
    <p:extLst>
      <p:ext uri="{BB962C8B-B14F-4D97-AF65-F5344CB8AC3E}">
        <p14:creationId xmlns:p14="http://schemas.microsoft.com/office/powerpoint/2010/main" val="548513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8CCA6A4-A50D-864D-82A9-444502A48F38}"/>
              </a:ext>
            </a:extLst>
          </p:cNvPr>
          <p:cNvSpPr>
            <a:spLocks noGrp="1"/>
          </p:cNvSpPr>
          <p:nvPr>
            <p:ph idx="1"/>
          </p:nvPr>
        </p:nvSpPr>
        <p:spPr>
          <a:xfrm>
            <a:off x="971550" y="997527"/>
            <a:ext cx="7465868" cy="3979718"/>
          </a:xfrm>
        </p:spPr>
        <p:txBody>
          <a:bodyPr/>
          <a:lstStyle/>
          <a:p>
            <a:r>
              <a:rPr lang="fr-FR" sz="2000" dirty="0"/>
              <a:t>20 à 25 diplômés spécialisés :</a:t>
            </a:r>
          </a:p>
          <a:p>
            <a:pPr lvl="1"/>
            <a:r>
              <a:rPr lang="fr-FR" sz="2000" dirty="0"/>
              <a:t>En Droit des Affaires International, Contentieux international, Fiscalité, Droit des Fusions et Droit de la concurrence.</a:t>
            </a:r>
          </a:p>
          <a:p>
            <a:pPr lvl="1"/>
            <a:r>
              <a:rPr lang="fr-FR" sz="2000" dirty="0"/>
              <a:t>En Economie : microéconomie de l’organisation industrielle et économie de marchés spécifiques : digital, plateformes, télécom, énergie…</a:t>
            </a:r>
          </a:p>
          <a:p>
            <a:pPr lvl="1"/>
            <a:r>
              <a:rPr lang="fr-FR" sz="2000" dirty="0"/>
              <a:t>En méthodes quantitatives, analyse de données complexes, logiciels statistiques et programmation (avec des bases de mathématiques et de statistiques appliquées importantes).</a:t>
            </a:r>
          </a:p>
          <a:p>
            <a:pPr lvl="1"/>
            <a:r>
              <a:rPr lang="fr-FR" sz="2000" dirty="0"/>
              <a:t>Projets, Cas pratiques en droit ET en économie avec un procès fictif sur des cas réels (plus de 20 entreprises ou intervenants sur les 2 ans).</a:t>
            </a:r>
          </a:p>
          <a:p>
            <a:pPr marL="397764" lvl="1" indent="0">
              <a:buNone/>
            </a:pPr>
            <a:endParaRPr lang="fr-FR" sz="2000" dirty="0"/>
          </a:p>
        </p:txBody>
      </p:sp>
      <p:sp>
        <p:nvSpPr>
          <p:cNvPr id="4" name="Titre 1">
            <a:extLst>
              <a:ext uri="{FF2B5EF4-FFF2-40B4-BE49-F238E27FC236}">
                <a16:creationId xmlns:a16="http://schemas.microsoft.com/office/drawing/2014/main" id="{322958D7-F9B1-AF4B-8B66-C27A38774D6E}"/>
              </a:ext>
            </a:extLst>
          </p:cNvPr>
          <p:cNvSpPr>
            <a:spLocks noGrp="1"/>
          </p:cNvSpPr>
          <p:nvPr>
            <p:ph type="title"/>
          </p:nvPr>
        </p:nvSpPr>
        <p:spPr>
          <a:xfrm>
            <a:off x="914400" y="389659"/>
            <a:ext cx="7200900" cy="1114425"/>
          </a:xfrm>
        </p:spPr>
        <p:txBody>
          <a:bodyPr/>
          <a:lstStyle/>
          <a:p>
            <a:r>
              <a:rPr lang="fr-FR" dirty="0"/>
              <a:t>La Formation :</a:t>
            </a:r>
          </a:p>
        </p:txBody>
      </p:sp>
    </p:spTree>
    <p:extLst>
      <p:ext uri="{BB962C8B-B14F-4D97-AF65-F5344CB8AC3E}">
        <p14:creationId xmlns:p14="http://schemas.microsoft.com/office/powerpoint/2010/main" val="16521189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C7CCD4-BB99-1C47-B0DF-B0EC934074FE}"/>
              </a:ext>
            </a:extLst>
          </p:cNvPr>
          <p:cNvSpPr>
            <a:spLocks noGrp="1"/>
          </p:cNvSpPr>
          <p:nvPr>
            <p:ph type="title"/>
          </p:nvPr>
        </p:nvSpPr>
        <p:spPr>
          <a:xfrm>
            <a:off x="914400" y="389659"/>
            <a:ext cx="7200900" cy="1114425"/>
          </a:xfrm>
        </p:spPr>
        <p:txBody>
          <a:bodyPr/>
          <a:lstStyle/>
          <a:p>
            <a:r>
              <a:rPr lang="fr-FR" dirty="0"/>
              <a:t>Insertion professionnelle :</a:t>
            </a:r>
          </a:p>
        </p:txBody>
      </p:sp>
      <p:sp>
        <p:nvSpPr>
          <p:cNvPr id="3" name="Espace réservé du contenu 2">
            <a:extLst>
              <a:ext uri="{FF2B5EF4-FFF2-40B4-BE49-F238E27FC236}">
                <a16:creationId xmlns:a16="http://schemas.microsoft.com/office/drawing/2014/main" id="{EF27FABF-0235-4248-A058-1333BB087068}"/>
              </a:ext>
            </a:extLst>
          </p:cNvPr>
          <p:cNvSpPr>
            <a:spLocks noGrp="1"/>
          </p:cNvSpPr>
          <p:nvPr>
            <p:ph idx="1"/>
          </p:nvPr>
        </p:nvSpPr>
        <p:spPr>
          <a:xfrm>
            <a:off x="1028700" y="1194955"/>
            <a:ext cx="7200900" cy="3219354"/>
          </a:xfrm>
        </p:spPr>
        <p:txBody>
          <a:bodyPr/>
          <a:lstStyle/>
          <a:p>
            <a:pPr lvl="1"/>
            <a:r>
              <a:rPr lang="fr-FR" sz="1800" dirty="0">
                <a:latin typeface="Arial Unicode MS" panose="020B0604020202020204" pitchFamily="34" charset="-128"/>
                <a:ea typeface="Arial Unicode MS" panose="020B0604020202020204" pitchFamily="34" charset="-128"/>
                <a:cs typeface="Arial Unicode MS" panose="020B0604020202020204" pitchFamily="34" charset="-128"/>
              </a:rPr>
              <a:t>Autorités de régulation nationales et internationales (de la concurrence, des entreprises de réseaux, de l’énergie…) </a:t>
            </a:r>
          </a:p>
          <a:p>
            <a:pPr lvl="1"/>
            <a:r>
              <a:rPr lang="fr-FR" sz="1800" dirty="0">
                <a:latin typeface="Arial Unicode MS" panose="020B0604020202020204" pitchFamily="34" charset="-128"/>
                <a:ea typeface="Arial Unicode MS" panose="020B0604020202020204" pitchFamily="34" charset="-128"/>
                <a:cs typeface="Arial Unicode MS" panose="020B0604020202020204" pitchFamily="34" charset="-128"/>
              </a:rPr>
              <a:t>Cabinets d’avocats, Entreprises de Conseil (branche économie-droit de la concurrence)</a:t>
            </a:r>
          </a:p>
          <a:p>
            <a:pPr lvl="1"/>
            <a:r>
              <a:rPr lang="fr-FR" sz="1800" dirty="0">
                <a:latin typeface="Arial Unicode MS" panose="020B0604020202020204" pitchFamily="34" charset="-128"/>
                <a:ea typeface="Arial Unicode MS" panose="020B0604020202020204" pitchFamily="34" charset="-128"/>
                <a:cs typeface="Arial Unicode MS" panose="020B0604020202020204" pitchFamily="34" charset="-128"/>
              </a:rPr>
              <a:t>Banques d’affaires</a:t>
            </a:r>
          </a:p>
          <a:p>
            <a:pPr lvl="1"/>
            <a:r>
              <a:rPr lang="fr-FR" sz="1800" dirty="0">
                <a:latin typeface="Arial Unicode MS" panose="020B0604020202020204" pitchFamily="34" charset="-128"/>
                <a:ea typeface="Arial Unicode MS" panose="020B0604020202020204" pitchFamily="34" charset="-128"/>
                <a:cs typeface="Arial Unicode MS" panose="020B0604020202020204" pitchFamily="34" charset="-128"/>
              </a:rPr>
              <a:t>Directions juridiques de grands groupes</a:t>
            </a:r>
          </a:p>
          <a:p>
            <a:pPr lvl="1"/>
            <a:r>
              <a:rPr lang="fr-FR" sz="1800" dirty="0">
                <a:latin typeface="Arial Unicode MS" panose="020B0604020202020204" pitchFamily="34" charset="-128"/>
                <a:ea typeface="Arial Unicode MS" panose="020B0604020202020204" pitchFamily="34" charset="-128"/>
                <a:cs typeface="Arial Unicode MS" panose="020B0604020202020204" pitchFamily="34" charset="-128"/>
              </a:rPr>
              <a:t>Ministère des finances </a:t>
            </a:r>
          </a:p>
          <a:p>
            <a:pPr lvl="1"/>
            <a:r>
              <a:rPr lang="fr-FR" sz="1800" dirty="0">
                <a:latin typeface="Arial Unicode MS" panose="020B0604020202020204" pitchFamily="34" charset="-128"/>
                <a:ea typeface="Arial Unicode MS" panose="020B0604020202020204" pitchFamily="34" charset="-128"/>
                <a:cs typeface="Arial Unicode MS" panose="020B0604020202020204" pitchFamily="34" charset="-128"/>
              </a:rPr>
              <a:t>Plus de 50% des emplois à l’international.</a:t>
            </a:r>
          </a:p>
          <a:p>
            <a:pPr lvl="1"/>
            <a:r>
              <a:rPr lang="fr-FR" sz="1800" dirty="0">
                <a:latin typeface="Arial Unicode MS" panose="020B0604020202020204" pitchFamily="34" charset="-128"/>
                <a:ea typeface="Arial Unicode MS" panose="020B0604020202020204" pitchFamily="34" charset="-128"/>
                <a:cs typeface="Arial Unicode MS" panose="020B0604020202020204" pitchFamily="34" charset="-128"/>
              </a:rPr>
              <a:t>Salaire médian pour la promotion 2023 : 54000 euros brut annuel 6 mois après la diplomation.</a:t>
            </a:r>
          </a:p>
          <a:p>
            <a:endParaRPr lang="fr-FR" dirty="0"/>
          </a:p>
        </p:txBody>
      </p:sp>
    </p:spTree>
    <p:extLst>
      <p:ext uri="{BB962C8B-B14F-4D97-AF65-F5344CB8AC3E}">
        <p14:creationId xmlns:p14="http://schemas.microsoft.com/office/powerpoint/2010/main" val="2586203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91A355E-51AB-44EB-BFAE-C1CADA182075}"/>
              </a:ext>
            </a:extLst>
          </p:cNvPr>
          <p:cNvSpPr>
            <a:spLocks noGrp="1"/>
          </p:cNvSpPr>
          <p:nvPr>
            <p:ph type="ctrTitle"/>
          </p:nvPr>
        </p:nvSpPr>
        <p:spPr>
          <a:xfrm>
            <a:off x="1436539" y="1784915"/>
            <a:ext cx="6270922" cy="1573670"/>
          </a:xfrm>
        </p:spPr>
        <p:txBody>
          <a:bodyPr/>
          <a:lstStyle/>
          <a:p>
            <a:r>
              <a:rPr lang="fr-FR" dirty="0"/>
              <a:t>Doubles diplômes </a:t>
            </a:r>
            <a:br>
              <a:rPr lang="fr-FR" dirty="0"/>
            </a:br>
            <a:r>
              <a:rPr lang="fr-FR" dirty="0"/>
              <a:t>internationaux</a:t>
            </a:r>
          </a:p>
        </p:txBody>
      </p:sp>
    </p:spTree>
    <p:extLst>
      <p:ext uri="{BB962C8B-B14F-4D97-AF65-F5344CB8AC3E}">
        <p14:creationId xmlns:p14="http://schemas.microsoft.com/office/powerpoint/2010/main" val="1672661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1385646" y="1221600"/>
            <a:ext cx="6156684" cy="3195202"/>
          </a:xfrm>
        </p:spPr>
        <p:txBody>
          <a:bodyPr>
            <a:normAutofit/>
          </a:bodyPr>
          <a:lstStyle/>
          <a:p>
            <a:pPr marL="0" indent="0" algn="ctr">
              <a:buNone/>
            </a:pPr>
            <a:r>
              <a:rPr lang="fr-FR" sz="3600" b="1" dirty="0">
                <a:latin typeface="Open Sans Condensed" panose="020B0806030504020204" pitchFamily="34" charset="0"/>
                <a:ea typeface="Open Sans Condensed" panose="020B0806030504020204" pitchFamily="34" charset="0"/>
                <a:cs typeface="Open Sans Condensed" panose="020B0806030504020204" pitchFamily="34" charset="0"/>
              </a:rPr>
              <a:t>Double-diplôme</a:t>
            </a:r>
          </a:p>
          <a:p>
            <a:pPr marL="0" indent="0" algn="ctr">
              <a:buNone/>
            </a:pPr>
            <a:endParaRPr lang="fr-FR" sz="3600" b="1" dirty="0">
              <a:latin typeface="Open Sans Condensed" panose="020B0806030504020204" pitchFamily="34" charset="0"/>
              <a:ea typeface="Open Sans Condensed" panose="020B0806030504020204" pitchFamily="34" charset="0"/>
              <a:cs typeface="Open Sans Condensed" panose="020B0806030504020204" pitchFamily="34" charset="0"/>
            </a:endParaRPr>
          </a:p>
          <a:p>
            <a:pPr marL="0" indent="0" algn="ctr">
              <a:buNone/>
            </a:pPr>
            <a:r>
              <a:rPr lang="fr-FR" sz="3600" b="1" dirty="0">
                <a:latin typeface="Open Sans Condensed" panose="020B0806030504020204" pitchFamily="34" charset="0"/>
                <a:ea typeface="Open Sans Condensed" panose="020B0806030504020204" pitchFamily="34" charset="0"/>
                <a:cs typeface="Open Sans Condensed" panose="020B0806030504020204" pitchFamily="34" charset="0"/>
              </a:rPr>
              <a:t>INSA </a:t>
            </a:r>
            <a:r>
              <a:rPr lang="mr-IN" sz="3600" b="1" dirty="0">
                <a:latin typeface="Open Sans Condensed" panose="020B0806030504020204" pitchFamily="34" charset="0"/>
                <a:ea typeface="Open Sans Condensed" panose="020B0806030504020204" pitchFamily="34" charset="0"/>
                <a:cs typeface="Open Sans Condensed" panose="020B0806030504020204" pitchFamily="34" charset="0"/>
              </a:rPr>
              <a:t>–</a:t>
            </a:r>
            <a:r>
              <a:rPr lang="fr-FR" sz="3600" b="1" dirty="0">
                <a:latin typeface="Open Sans Condensed" panose="020B0806030504020204" pitchFamily="34" charset="0"/>
                <a:ea typeface="Open Sans Condensed" panose="020B0806030504020204" pitchFamily="34" charset="0"/>
                <a:cs typeface="Open Sans Condensed" panose="020B0806030504020204" pitchFamily="34" charset="0"/>
              </a:rPr>
              <a:t> Sciences Po</a:t>
            </a:r>
          </a:p>
          <a:p>
            <a:pPr marL="0" indent="0" algn="ctr">
              <a:buNone/>
            </a:pPr>
            <a:r>
              <a:rPr lang="fr-FR" sz="3600" b="1" dirty="0">
                <a:latin typeface="Open Sans Condensed" panose="020B0806030504020204" pitchFamily="34" charset="0"/>
                <a:ea typeface="Open Sans Condensed" panose="020B0806030504020204" pitchFamily="34" charset="0"/>
                <a:cs typeface="Open Sans Condensed" panose="020B0806030504020204" pitchFamily="34" charset="0"/>
              </a:rPr>
              <a:t>Toulouse</a:t>
            </a:r>
          </a:p>
        </p:txBody>
      </p:sp>
      <p:sp>
        <p:nvSpPr>
          <p:cNvPr id="4" name="Espace réservé du pied de page 4"/>
          <p:cNvSpPr>
            <a:spLocks noGrp="1"/>
          </p:cNvSpPr>
          <p:nvPr>
            <p:ph type="ftr" sz="quarter" idx="3"/>
          </p:nvPr>
        </p:nvSpPr>
        <p:spPr>
          <a:xfrm>
            <a:off x="1493658" y="4873500"/>
            <a:ext cx="4164192" cy="324036"/>
          </a:xfrm>
          <a:prstGeom prst="rect">
            <a:avLst/>
          </a:prstGeom>
        </p:spPr>
        <p:txBody>
          <a:bodyPr vert="horz" lIns="68580" tIns="34290" rIns="68580" bIns="34290" rtlCol="0" anchor="ctr"/>
          <a:lstStyle>
            <a:lvl1pPr algn="l">
              <a:defRPr sz="900">
                <a:solidFill>
                  <a:schemeClr val="bg1"/>
                </a:solidFill>
              </a:defRPr>
            </a:lvl1pPr>
          </a:lstStyle>
          <a:p>
            <a:pPr defTabSz="685800"/>
            <a:r>
              <a:rPr lang="fr-FR" sz="750" dirty="0">
                <a:solidFill>
                  <a:prstClr val="white"/>
                </a:solidFill>
                <a:latin typeface="Open Sans" panose="020B0606030504020204" pitchFamily="34" charset="0"/>
                <a:ea typeface="Open Sans" panose="020B0606030504020204" pitchFamily="34" charset="0"/>
                <a:cs typeface="Open Sans" panose="020B0606030504020204" pitchFamily="34" charset="0"/>
              </a:rPr>
              <a:t>Sciences Po Toulouse</a:t>
            </a:r>
          </a:p>
          <a:p>
            <a:pPr defTabSz="685800"/>
            <a:r>
              <a:rPr lang="fr-FR" sz="675" dirty="0">
                <a:solidFill>
                  <a:prstClr val="white"/>
                </a:solidFill>
                <a:latin typeface="Open Sans" panose="020B0606030504020204" pitchFamily="34" charset="0"/>
                <a:ea typeface="Open Sans" panose="020B0606030504020204" pitchFamily="34" charset="0"/>
                <a:cs typeface="Open Sans" panose="020B0606030504020204" pitchFamily="34" charset="0"/>
              </a:rPr>
              <a:t>2 ter rue des Puits creusés – CS 88526</a:t>
            </a:r>
          </a:p>
          <a:p>
            <a:pPr defTabSz="685800"/>
            <a:r>
              <a:rPr lang="fr-FR" sz="675" dirty="0">
                <a:solidFill>
                  <a:prstClr val="white"/>
                </a:solidFill>
                <a:latin typeface="Open Sans" panose="020B0606030504020204" pitchFamily="34" charset="0"/>
                <a:ea typeface="Open Sans" panose="020B0606030504020204" pitchFamily="34" charset="0"/>
                <a:cs typeface="Open Sans" panose="020B0606030504020204" pitchFamily="34" charset="0"/>
              </a:rPr>
              <a:t>31685 Toulouse Cedex 6</a:t>
            </a:r>
          </a:p>
          <a:p>
            <a:pPr defTabSz="685800"/>
            <a:endParaRPr lang="fr-FR" dirty="0">
              <a:solidFill>
                <a:prstClr val="white"/>
              </a:solidFill>
              <a:latin typeface="Calibri"/>
            </a:endParaRPr>
          </a:p>
        </p:txBody>
      </p:sp>
      <p:pic>
        <p:nvPicPr>
          <p:cNvPr id="1028" name="Picture 4" descr="ogo Insa Toul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6246" y="1"/>
            <a:ext cx="1035844" cy="56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26552"/>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485900" y="-20538"/>
            <a:ext cx="6172200" cy="857250"/>
          </a:xfrm>
        </p:spPr>
        <p:txBody>
          <a:bodyPr/>
          <a:lstStyle/>
          <a:p>
            <a:r>
              <a:rPr lang="fr-FR" dirty="0"/>
              <a:t>Ambitions</a:t>
            </a:r>
          </a:p>
        </p:txBody>
      </p:sp>
      <p:sp>
        <p:nvSpPr>
          <p:cNvPr id="7" name="Espace réservé du contenu 6"/>
          <p:cNvSpPr>
            <a:spLocks noGrp="1"/>
          </p:cNvSpPr>
          <p:nvPr>
            <p:ph idx="1"/>
          </p:nvPr>
        </p:nvSpPr>
        <p:spPr>
          <a:xfrm>
            <a:off x="1331640" y="951571"/>
            <a:ext cx="6172200" cy="3394472"/>
          </a:xfrm>
        </p:spPr>
        <p:txBody>
          <a:bodyPr>
            <a:normAutofit fontScale="85000" lnSpcReduction="20000"/>
          </a:bodyPr>
          <a:lstStyle/>
          <a:p>
            <a:pPr algn="just"/>
            <a:r>
              <a:rPr lang="fr-FR" sz="2100" dirty="0"/>
              <a:t>Attirer de nouveaux profils d’étudiants pour développer de nouveaux profils de diplômés.</a:t>
            </a:r>
          </a:p>
          <a:p>
            <a:pPr algn="just"/>
            <a:endParaRPr lang="fr-FR" sz="2100" dirty="0"/>
          </a:p>
          <a:p>
            <a:pPr algn="just"/>
            <a:r>
              <a:rPr lang="fr-FR" sz="2100" dirty="0"/>
              <a:t>Répondre à une demande accrue de polyvalence et d’internationalisation : de l’ingénieur manager à l’ingénieur administrateur</a:t>
            </a:r>
          </a:p>
          <a:p>
            <a:pPr algn="just"/>
            <a:endParaRPr lang="fr-FR" sz="2100" dirty="0"/>
          </a:p>
          <a:p>
            <a:pPr marL="0" lvl="1" indent="0" algn="just">
              <a:buNone/>
            </a:pPr>
            <a:r>
              <a:rPr lang="fr-FR" dirty="0">
                <a:solidFill>
                  <a:srgbClr val="FF0000"/>
                </a:solidFill>
              </a:rPr>
              <a:t>=&gt; Maîtriser les évolutions technologiques et les enjeux socio-politiques pour servir les défis internationaux du monde de demain</a:t>
            </a:r>
          </a:p>
          <a:p>
            <a:pPr algn="just"/>
            <a:endParaRPr lang="fr-FR" sz="2100" dirty="0"/>
          </a:p>
          <a:p>
            <a:pPr algn="just"/>
            <a:r>
              <a:rPr lang="fr-FR" sz="2100" dirty="0"/>
              <a:t>Former à de nouveaux métiers à l’interface des enjeux techniques et sociopolitiques.</a:t>
            </a:r>
          </a:p>
          <a:p>
            <a:pPr algn="just"/>
            <a:endParaRPr lang="fr-FR" sz="2100" dirty="0"/>
          </a:p>
          <a:p>
            <a:pPr algn="just"/>
            <a:endParaRPr lang="fr-FR" sz="2100" dirty="0"/>
          </a:p>
          <a:p>
            <a:pPr algn="just"/>
            <a:endParaRPr lang="fr-FR" sz="2100" dirty="0"/>
          </a:p>
        </p:txBody>
      </p:sp>
      <p:sp>
        <p:nvSpPr>
          <p:cNvPr id="4" name="Espace réservé du pied de page 4"/>
          <p:cNvSpPr>
            <a:spLocks noGrp="1"/>
          </p:cNvSpPr>
          <p:nvPr>
            <p:ph type="ftr" sz="quarter" idx="3"/>
          </p:nvPr>
        </p:nvSpPr>
        <p:spPr>
          <a:prstGeom prst="rect">
            <a:avLst/>
          </a:prstGeom>
        </p:spPr>
        <p:txBody>
          <a:bodyPr vert="horz" lIns="68580" tIns="34290" rIns="68580" bIns="34290" rtlCol="0" anchor="ctr"/>
          <a:lstStyle>
            <a:lvl1pPr algn="l">
              <a:defRPr sz="900">
                <a:solidFill>
                  <a:schemeClr val="bg1"/>
                </a:solidFill>
              </a:defRPr>
            </a:lvl1pPr>
          </a:lstStyle>
          <a:p>
            <a:pPr defTabSz="685800"/>
            <a:r>
              <a:rPr lang="fr-FR" sz="750" dirty="0">
                <a:solidFill>
                  <a:prstClr val="white"/>
                </a:solidFill>
                <a:latin typeface="Open Sans" panose="020B0606030504020204" pitchFamily="34" charset="0"/>
                <a:ea typeface="Open Sans" panose="020B0606030504020204" pitchFamily="34" charset="0"/>
                <a:cs typeface="Open Sans" panose="020B0606030504020204" pitchFamily="34" charset="0"/>
              </a:rPr>
              <a:t>Sciences Po Toulouse</a:t>
            </a:r>
          </a:p>
          <a:p>
            <a:pPr defTabSz="685800"/>
            <a:r>
              <a:rPr lang="fr-FR" sz="675" dirty="0">
                <a:solidFill>
                  <a:prstClr val="white"/>
                </a:solidFill>
                <a:latin typeface="Open Sans" panose="020B0606030504020204" pitchFamily="34" charset="0"/>
                <a:ea typeface="Open Sans" panose="020B0606030504020204" pitchFamily="34" charset="0"/>
                <a:cs typeface="Open Sans" panose="020B0606030504020204" pitchFamily="34" charset="0"/>
              </a:rPr>
              <a:t>2 ter rue des Puits creusés – CS 88526</a:t>
            </a:r>
          </a:p>
          <a:p>
            <a:pPr defTabSz="685800"/>
            <a:r>
              <a:rPr lang="fr-FR" sz="675" dirty="0">
                <a:solidFill>
                  <a:prstClr val="white"/>
                </a:solidFill>
                <a:latin typeface="Open Sans" panose="020B0606030504020204" pitchFamily="34" charset="0"/>
                <a:ea typeface="Open Sans" panose="020B0606030504020204" pitchFamily="34" charset="0"/>
                <a:cs typeface="Open Sans" panose="020B0606030504020204" pitchFamily="34" charset="0"/>
              </a:rPr>
              <a:t>31685 Toulouse Cedex 6</a:t>
            </a:r>
          </a:p>
          <a:p>
            <a:pPr defTabSz="685800"/>
            <a:endParaRPr lang="fr-FR" dirty="0">
              <a:solidFill>
                <a:prstClr val="white"/>
              </a:solidFill>
              <a:latin typeface="Calibri"/>
            </a:endParaRPr>
          </a:p>
        </p:txBody>
      </p:sp>
      <p:pic>
        <p:nvPicPr>
          <p:cNvPr id="1028" name="Picture 4" descr="ogo Insa Toul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6246" y="1"/>
            <a:ext cx="1035844" cy="56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761317"/>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pPr defTabSz="685800"/>
            <a:r>
              <a:rPr lang="fr-FR" sz="825">
                <a:solidFill>
                  <a:prstClr val="white"/>
                </a:solidFill>
                <a:latin typeface="Calibri"/>
              </a:rPr>
              <a:t>Institut d’Études Politiques de Toulouse</a:t>
            </a:r>
          </a:p>
          <a:p>
            <a:pPr defTabSz="685800"/>
            <a:r>
              <a:rPr lang="fr-FR" sz="750">
                <a:solidFill>
                  <a:prstClr val="white"/>
                </a:solidFill>
                <a:latin typeface="Calibri"/>
              </a:rPr>
              <a:t>2 ter rue des Puits creusés – CS 88526</a:t>
            </a:r>
          </a:p>
          <a:p>
            <a:pPr defTabSz="685800"/>
            <a:r>
              <a:rPr lang="fr-FR" sz="750">
                <a:solidFill>
                  <a:prstClr val="white"/>
                </a:solidFill>
                <a:latin typeface="Calibri"/>
              </a:rPr>
              <a:t>31685 Toulouse Cedex 6</a:t>
            </a:r>
          </a:p>
          <a:p>
            <a:pPr defTabSz="685800"/>
            <a:endParaRPr lang="fr-FR" dirty="0">
              <a:solidFill>
                <a:prstClr val="white"/>
              </a:solidFill>
              <a:latin typeface="Calibri"/>
            </a:endParaRPr>
          </a:p>
        </p:txBody>
      </p:sp>
      <p:sp>
        <p:nvSpPr>
          <p:cNvPr id="5" name="Titre 5"/>
          <p:cNvSpPr>
            <a:spLocks noGrp="1"/>
          </p:cNvSpPr>
          <p:nvPr>
            <p:ph type="title"/>
          </p:nvPr>
        </p:nvSpPr>
        <p:spPr>
          <a:xfrm>
            <a:off x="1485900" y="205979"/>
            <a:ext cx="6172200" cy="857250"/>
          </a:xfrm>
        </p:spPr>
        <p:txBody>
          <a:bodyPr/>
          <a:lstStyle/>
          <a:p>
            <a:r>
              <a:rPr lang="fr-FR" dirty="0"/>
              <a:t>Cœur de cible</a:t>
            </a:r>
          </a:p>
        </p:txBody>
      </p:sp>
      <p:sp>
        <p:nvSpPr>
          <p:cNvPr id="6" name="Espace réservé du contenu 6"/>
          <p:cNvSpPr>
            <a:spLocks noGrp="1"/>
          </p:cNvSpPr>
          <p:nvPr>
            <p:ph idx="1"/>
          </p:nvPr>
        </p:nvSpPr>
        <p:spPr>
          <a:xfrm>
            <a:off x="1439652" y="1046916"/>
            <a:ext cx="6172200" cy="3394472"/>
          </a:xfrm>
        </p:spPr>
        <p:txBody>
          <a:bodyPr>
            <a:normAutofit fontScale="92500"/>
          </a:bodyPr>
          <a:lstStyle/>
          <a:p>
            <a:pPr algn="just"/>
            <a:r>
              <a:rPr lang="fr-FR" sz="1950" dirty="0"/>
              <a:t>Former des profils stratèges et transverses opérationnels au sein de directoires (start-up, TPE, PME…)</a:t>
            </a:r>
          </a:p>
          <a:p>
            <a:pPr algn="just"/>
            <a:endParaRPr lang="fr-FR" sz="1950" dirty="0"/>
          </a:p>
          <a:p>
            <a:pPr algn="just"/>
            <a:r>
              <a:rPr lang="fr-FR" sz="1950" dirty="0"/>
              <a:t>Former des cadres à des métiers complexes en environnement international (métiers de la contractualisation, de la propriété industrielle, du transfert industriel, de l’extra territorialité, de l’analyse des risques…)</a:t>
            </a:r>
          </a:p>
          <a:p>
            <a:pPr algn="just"/>
            <a:endParaRPr lang="fr-FR" sz="1950" dirty="0"/>
          </a:p>
          <a:p>
            <a:pPr algn="just"/>
            <a:r>
              <a:rPr lang="fr-FR" sz="2100" dirty="0"/>
              <a:t>Former aux métiers de la décision (dans leurs dimensions stratégiques et opérationnelles) qui sont à l’interface des enjeux techniques et sociopolitiques</a:t>
            </a:r>
            <a:endParaRPr lang="fr-FR" sz="1950" dirty="0"/>
          </a:p>
          <a:p>
            <a:pPr algn="just"/>
            <a:endParaRPr lang="fr-FR" sz="1800" dirty="0"/>
          </a:p>
        </p:txBody>
      </p:sp>
      <p:pic>
        <p:nvPicPr>
          <p:cNvPr id="7" name="Picture 4" descr="ogo Insa Toul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6246" y="1"/>
            <a:ext cx="1035844" cy="56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240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pPr defTabSz="685800"/>
            <a:r>
              <a:rPr lang="fr-FR" sz="825">
                <a:solidFill>
                  <a:prstClr val="white"/>
                </a:solidFill>
                <a:latin typeface="Calibri"/>
              </a:rPr>
              <a:t>Institut d’Études Politiques de Toulouse</a:t>
            </a:r>
          </a:p>
          <a:p>
            <a:pPr defTabSz="685800"/>
            <a:r>
              <a:rPr lang="fr-FR" sz="750">
                <a:solidFill>
                  <a:prstClr val="white"/>
                </a:solidFill>
                <a:latin typeface="Calibri"/>
              </a:rPr>
              <a:t>2 ter rue des Puits creusés – CS 88526</a:t>
            </a:r>
          </a:p>
          <a:p>
            <a:pPr defTabSz="685800"/>
            <a:r>
              <a:rPr lang="fr-FR" sz="750">
                <a:solidFill>
                  <a:prstClr val="white"/>
                </a:solidFill>
                <a:latin typeface="Calibri"/>
              </a:rPr>
              <a:t>31685 Toulouse Cedex 6</a:t>
            </a:r>
          </a:p>
          <a:p>
            <a:pPr defTabSz="685800"/>
            <a:endParaRPr lang="fr-FR" dirty="0">
              <a:solidFill>
                <a:prstClr val="white"/>
              </a:solidFill>
              <a:latin typeface="Calibri"/>
            </a:endParaRPr>
          </a:p>
        </p:txBody>
      </p:sp>
      <p:sp>
        <p:nvSpPr>
          <p:cNvPr id="5" name="Titre 5"/>
          <p:cNvSpPr>
            <a:spLocks noGrp="1"/>
          </p:cNvSpPr>
          <p:nvPr>
            <p:ph type="title"/>
          </p:nvPr>
        </p:nvSpPr>
        <p:spPr>
          <a:xfrm>
            <a:off x="1485900" y="256338"/>
            <a:ext cx="6172200" cy="857250"/>
          </a:xfrm>
        </p:spPr>
        <p:txBody>
          <a:bodyPr/>
          <a:lstStyle/>
          <a:p>
            <a:r>
              <a:rPr lang="fr-FR" dirty="0"/>
              <a:t>Cœur de cible</a:t>
            </a:r>
          </a:p>
        </p:txBody>
      </p:sp>
      <p:sp>
        <p:nvSpPr>
          <p:cNvPr id="6" name="Espace réservé du contenu 6"/>
          <p:cNvSpPr>
            <a:spLocks noGrp="1"/>
          </p:cNvSpPr>
          <p:nvPr>
            <p:ph idx="1"/>
          </p:nvPr>
        </p:nvSpPr>
        <p:spPr>
          <a:xfrm>
            <a:off x="1478142" y="1121494"/>
            <a:ext cx="6172200" cy="3394472"/>
          </a:xfrm>
        </p:spPr>
        <p:txBody>
          <a:bodyPr>
            <a:normAutofit fontScale="92500" lnSpcReduction="20000"/>
          </a:bodyPr>
          <a:lstStyle/>
          <a:p>
            <a:pPr lvl="0"/>
            <a:r>
              <a:rPr lang="fr-FR" sz="2100" dirty="0"/>
              <a:t>Management de projet/programme</a:t>
            </a:r>
          </a:p>
          <a:p>
            <a:pPr lvl="0"/>
            <a:r>
              <a:rPr lang="fr-FR" sz="2100" dirty="0"/>
              <a:t>Fonctions de service/support autour de la compréhension des besoins des clients. </a:t>
            </a:r>
          </a:p>
          <a:p>
            <a:pPr lvl="0"/>
            <a:r>
              <a:rPr lang="fr-FR" sz="2100" dirty="0"/>
              <a:t>Métiers de l’ingénieur technico-commercial</a:t>
            </a:r>
          </a:p>
          <a:p>
            <a:pPr lvl="0"/>
            <a:r>
              <a:rPr lang="fr-FR" sz="2100" dirty="0" err="1"/>
              <a:t>Executive</a:t>
            </a:r>
            <a:r>
              <a:rPr lang="fr-FR" sz="2100" dirty="0"/>
              <a:t> assistant dans les grands groupes</a:t>
            </a:r>
          </a:p>
          <a:p>
            <a:pPr lvl="0"/>
            <a:r>
              <a:rPr lang="fr-FR" sz="2100" dirty="0"/>
              <a:t>Métiers de la R&amp;D, par définition très internationalisés</a:t>
            </a:r>
          </a:p>
          <a:p>
            <a:pPr lvl="0"/>
            <a:r>
              <a:rPr lang="fr-FR" sz="2100" dirty="0"/>
              <a:t>Métiers de la réglementation, des normes et standards européens</a:t>
            </a:r>
          </a:p>
          <a:p>
            <a:pPr lvl="0"/>
            <a:r>
              <a:rPr lang="fr-FR" sz="2100" dirty="0"/>
              <a:t>Métiers des achats</a:t>
            </a:r>
          </a:p>
          <a:p>
            <a:pPr lvl="0"/>
            <a:r>
              <a:rPr lang="fr-FR" sz="2100" dirty="0"/>
              <a:t>Affaires publiques dans les grands groupes industriels</a:t>
            </a:r>
          </a:p>
          <a:p>
            <a:pPr lvl="0"/>
            <a:r>
              <a:rPr lang="fr-FR" sz="2100" dirty="0"/>
              <a:t>…</a:t>
            </a:r>
          </a:p>
          <a:p>
            <a:pPr algn="just"/>
            <a:endParaRPr lang="fr-FR" sz="1800" dirty="0"/>
          </a:p>
        </p:txBody>
      </p:sp>
      <p:pic>
        <p:nvPicPr>
          <p:cNvPr id="7" name="Picture 4" descr="ogo Insa Toul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6246" y="1"/>
            <a:ext cx="1035844" cy="56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8248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Principes pédagogiques</a:t>
            </a:r>
          </a:p>
        </p:txBody>
      </p:sp>
      <p:sp>
        <p:nvSpPr>
          <p:cNvPr id="7" name="Espace réservé du contenu 6"/>
          <p:cNvSpPr>
            <a:spLocks noGrp="1"/>
          </p:cNvSpPr>
          <p:nvPr>
            <p:ph idx="1"/>
          </p:nvPr>
        </p:nvSpPr>
        <p:spPr>
          <a:xfrm>
            <a:off x="1485900" y="1200150"/>
            <a:ext cx="6172200" cy="3909882"/>
          </a:xfrm>
        </p:spPr>
        <p:txBody>
          <a:bodyPr>
            <a:noAutofit/>
          </a:bodyPr>
          <a:lstStyle/>
          <a:p>
            <a:r>
              <a:rPr lang="fr-FR" sz="1500" dirty="0"/>
              <a:t>Un </a:t>
            </a:r>
            <a:r>
              <a:rPr lang="fr-FR" sz="1500" dirty="0" err="1"/>
              <a:t>co</a:t>
            </a:r>
            <a:r>
              <a:rPr lang="fr-FR" sz="1500" dirty="0"/>
              <a:t>-recrutement post-bac sur un vivier partagé</a:t>
            </a:r>
          </a:p>
          <a:p>
            <a:endParaRPr lang="fr-FR" sz="600" dirty="0"/>
          </a:p>
          <a:p>
            <a:r>
              <a:rPr lang="fr-FR" sz="1500" dirty="0"/>
              <a:t>Une imbrication des sciences « dures » et des sciences humaines et sociales tout au long du cursus de 6 ans</a:t>
            </a:r>
          </a:p>
          <a:p>
            <a:endParaRPr lang="fr-FR" sz="600" dirty="0"/>
          </a:p>
          <a:p>
            <a:r>
              <a:rPr lang="fr-FR" sz="1500" dirty="0"/>
              <a:t>Un parcours nécessairement exigeant, accessible à des étudiants à fort potentiel</a:t>
            </a:r>
          </a:p>
          <a:p>
            <a:endParaRPr lang="fr-FR" sz="1500" dirty="0"/>
          </a:p>
          <a:p>
            <a:r>
              <a:rPr lang="fr-FR" sz="1500" dirty="0"/>
              <a:t>Aucun « renoncement » sur les contenus que ce soit Sciences Po Toulouse ou INSA =&gt; acquisition de l’ensemble des compétences des deux diplômes</a:t>
            </a:r>
          </a:p>
          <a:p>
            <a:endParaRPr lang="fr-FR" sz="1500" dirty="0"/>
          </a:p>
          <a:p>
            <a:r>
              <a:rPr lang="fr-FR" sz="1500" dirty="0"/>
              <a:t>Une ingénierie pédagogique qui permet aux étudiants du double diplômé d’avoir accès à toutes les spécialités INSA et Sciences Po Toulouse</a:t>
            </a:r>
          </a:p>
          <a:p>
            <a:endParaRPr lang="fr-FR" sz="1500" dirty="0"/>
          </a:p>
          <a:p>
            <a:pPr marL="0" indent="0">
              <a:buNone/>
            </a:pPr>
            <a:endParaRPr lang="fr-FR" sz="1500" dirty="0"/>
          </a:p>
          <a:p>
            <a:pPr marL="0" indent="0">
              <a:buNone/>
            </a:pPr>
            <a:endParaRPr lang="fr-FR" sz="600" dirty="0"/>
          </a:p>
        </p:txBody>
      </p:sp>
      <p:sp>
        <p:nvSpPr>
          <p:cNvPr id="4" name="Espace réservé du pied de page 4"/>
          <p:cNvSpPr>
            <a:spLocks noGrp="1"/>
          </p:cNvSpPr>
          <p:nvPr>
            <p:ph type="ftr" sz="quarter" idx="3"/>
          </p:nvPr>
        </p:nvSpPr>
        <p:spPr>
          <a:prstGeom prst="rect">
            <a:avLst/>
          </a:prstGeom>
        </p:spPr>
        <p:txBody>
          <a:bodyPr vert="horz" lIns="68580" tIns="34290" rIns="68580" bIns="34290" rtlCol="0" anchor="ctr"/>
          <a:lstStyle>
            <a:lvl1pPr algn="l">
              <a:defRPr sz="900">
                <a:solidFill>
                  <a:schemeClr val="bg1"/>
                </a:solidFill>
              </a:defRPr>
            </a:lvl1pPr>
          </a:lstStyle>
          <a:p>
            <a:pPr defTabSz="685800"/>
            <a:r>
              <a:rPr lang="fr-FR" sz="750" dirty="0">
                <a:solidFill>
                  <a:prstClr val="white"/>
                </a:solidFill>
                <a:latin typeface="Open Sans" panose="020B0606030504020204" pitchFamily="34" charset="0"/>
                <a:ea typeface="Open Sans" panose="020B0606030504020204" pitchFamily="34" charset="0"/>
                <a:cs typeface="Open Sans" panose="020B0606030504020204" pitchFamily="34" charset="0"/>
              </a:rPr>
              <a:t>Sciences Po Toulouse</a:t>
            </a:r>
          </a:p>
          <a:p>
            <a:pPr defTabSz="685800"/>
            <a:r>
              <a:rPr lang="fr-FR" sz="675" dirty="0">
                <a:solidFill>
                  <a:prstClr val="white"/>
                </a:solidFill>
                <a:latin typeface="Open Sans" panose="020B0606030504020204" pitchFamily="34" charset="0"/>
                <a:ea typeface="Open Sans" panose="020B0606030504020204" pitchFamily="34" charset="0"/>
                <a:cs typeface="Open Sans" panose="020B0606030504020204" pitchFamily="34" charset="0"/>
              </a:rPr>
              <a:t>2 ter rue des Puits creusés – CS 88526</a:t>
            </a:r>
          </a:p>
          <a:p>
            <a:pPr defTabSz="685800"/>
            <a:r>
              <a:rPr lang="fr-FR" sz="675" dirty="0">
                <a:solidFill>
                  <a:prstClr val="white"/>
                </a:solidFill>
                <a:latin typeface="Open Sans" panose="020B0606030504020204" pitchFamily="34" charset="0"/>
                <a:ea typeface="Open Sans" panose="020B0606030504020204" pitchFamily="34" charset="0"/>
                <a:cs typeface="Open Sans" panose="020B0606030504020204" pitchFamily="34" charset="0"/>
              </a:rPr>
              <a:t>31685 Toulouse Cedex 6</a:t>
            </a:r>
          </a:p>
          <a:p>
            <a:pPr defTabSz="685800"/>
            <a:endParaRPr lang="fr-FR" dirty="0">
              <a:solidFill>
                <a:prstClr val="white"/>
              </a:solidFill>
              <a:latin typeface="Calibri"/>
            </a:endParaRPr>
          </a:p>
        </p:txBody>
      </p:sp>
      <p:pic>
        <p:nvPicPr>
          <p:cNvPr id="1028" name="Picture 4" descr="ogo Insa Toul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6246" y="1"/>
            <a:ext cx="1035844" cy="56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227884"/>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Principes pédagogiques</a:t>
            </a:r>
          </a:p>
        </p:txBody>
      </p:sp>
      <p:sp>
        <p:nvSpPr>
          <p:cNvPr id="7" name="Espace réservé du contenu 6"/>
          <p:cNvSpPr>
            <a:spLocks noGrp="1"/>
          </p:cNvSpPr>
          <p:nvPr>
            <p:ph idx="1"/>
          </p:nvPr>
        </p:nvSpPr>
        <p:spPr>
          <a:xfrm>
            <a:off x="1485900" y="1200150"/>
            <a:ext cx="6172200" cy="3909882"/>
          </a:xfrm>
        </p:spPr>
        <p:txBody>
          <a:bodyPr>
            <a:noAutofit/>
          </a:bodyPr>
          <a:lstStyle/>
          <a:p>
            <a:pPr marL="0" indent="0">
              <a:buNone/>
            </a:pPr>
            <a:endParaRPr lang="fr-FR" sz="600" dirty="0"/>
          </a:p>
          <a:p>
            <a:r>
              <a:rPr lang="fr-FR" sz="1500" b="1" dirty="0"/>
              <a:t>Fil conducteur du cursus :</a:t>
            </a:r>
          </a:p>
          <a:p>
            <a:pPr marL="0" indent="0">
              <a:buNone/>
            </a:pPr>
            <a:endParaRPr lang="fr-FR" sz="1500" b="1" dirty="0"/>
          </a:p>
          <a:p>
            <a:pPr marL="0" indent="0">
              <a:buNone/>
            </a:pPr>
            <a:endParaRPr lang="fr-FR" sz="600" dirty="0"/>
          </a:p>
          <a:p>
            <a:pPr lvl="1">
              <a:buFont typeface="Courier New" panose="02070309020205020404" pitchFamily="49" charset="0"/>
              <a:buChar char="o"/>
            </a:pPr>
            <a:r>
              <a:rPr lang="fr-FR" sz="1500" dirty="0"/>
              <a:t>Sensibiliser à l’articulation entre les métiers de l’ingénieur et les enjeux de l’action publique</a:t>
            </a:r>
          </a:p>
          <a:p>
            <a:pPr lvl="1">
              <a:buFont typeface="Courier New" panose="02070309020205020404" pitchFamily="49" charset="0"/>
              <a:buChar char="o"/>
            </a:pPr>
            <a:endParaRPr lang="fr-FR" sz="600" dirty="0"/>
          </a:p>
          <a:p>
            <a:pPr lvl="1">
              <a:buFont typeface="Courier New" panose="02070309020205020404" pitchFamily="49" charset="0"/>
              <a:buChar char="o"/>
            </a:pPr>
            <a:r>
              <a:rPr lang="fr-FR" sz="1500" dirty="0"/>
              <a:t>La transmission de compétences techniques spécialisées et de capacités d’analyse transversales</a:t>
            </a:r>
          </a:p>
          <a:p>
            <a:pPr marL="342900" lvl="1" indent="0">
              <a:buNone/>
            </a:pPr>
            <a:endParaRPr lang="fr-FR" sz="1500" dirty="0"/>
          </a:p>
        </p:txBody>
      </p:sp>
      <p:sp>
        <p:nvSpPr>
          <p:cNvPr id="4" name="Espace réservé du pied de page 4"/>
          <p:cNvSpPr>
            <a:spLocks noGrp="1"/>
          </p:cNvSpPr>
          <p:nvPr>
            <p:ph type="ftr" sz="quarter" idx="3"/>
          </p:nvPr>
        </p:nvSpPr>
        <p:spPr>
          <a:prstGeom prst="rect">
            <a:avLst/>
          </a:prstGeom>
        </p:spPr>
        <p:txBody>
          <a:bodyPr vert="horz" lIns="68580" tIns="34290" rIns="68580" bIns="34290" rtlCol="0" anchor="ctr"/>
          <a:lstStyle>
            <a:lvl1pPr algn="l">
              <a:defRPr sz="900">
                <a:solidFill>
                  <a:schemeClr val="bg1"/>
                </a:solidFill>
              </a:defRPr>
            </a:lvl1pPr>
          </a:lstStyle>
          <a:p>
            <a:pPr defTabSz="685800"/>
            <a:r>
              <a:rPr lang="fr-FR" sz="750" dirty="0">
                <a:solidFill>
                  <a:prstClr val="white"/>
                </a:solidFill>
                <a:latin typeface="Open Sans" panose="020B0606030504020204" pitchFamily="34" charset="0"/>
                <a:ea typeface="Open Sans" panose="020B0606030504020204" pitchFamily="34" charset="0"/>
                <a:cs typeface="Open Sans" panose="020B0606030504020204" pitchFamily="34" charset="0"/>
              </a:rPr>
              <a:t>Sciences Po Toulouse</a:t>
            </a:r>
          </a:p>
          <a:p>
            <a:pPr defTabSz="685800"/>
            <a:r>
              <a:rPr lang="fr-FR" sz="675" dirty="0">
                <a:solidFill>
                  <a:prstClr val="white"/>
                </a:solidFill>
                <a:latin typeface="Open Sans" panose="020B0606030504020204" pitchFamily="34" charset="0"/>
                <a:ea typeface="Open Sans" panose="020B0606030504020204" pitchFamily="34" charset="0"/>
                <a:cs typeface="Open Sans" panose="020B0606030504020204" pitchFamily="34" charset="0"/>
              </a:rPr>
              <a:t>2 ter rue des Puits creusés – CS 88526</a:t>
            </a:r>
          </a:p>
          <a:p>
            <a:pPr defTabSz="685800"/>
            <a:r>
              <a:rPr lang="fr-FR" sz="675" dirty="0">
                <a:solidFill>
                  <a:prstClr val="white"/>
                </a:solidFill>
                <a:latin typeface="Open Sans" panose="020B0606030504020204" pitchFamily="34" charset="0"/>
                <a:ea typeface="Open Sans" panose="020B0606030504020204" pitchFamily="34" charset="0"/>
                <a:cs typeface="Open Sans" panose="020B0606030504020204" pitchFamily="34" charset="0"/>
              </a:rPr>
              <a:t>31685 Toulouse Cedex 6</a:t>
            </a:r>
          </a:p>
          <a:p>
            <a:pPr defTabSz="685800"/>
            <a:endParaRPr lang="fr-FR" dirty="0">
              <a:solidFill>
                <a:prstClr val="white"/>
              </a:solidFill>
              <a:latin typeface="Calibri"/>
            </a:endParaRPr>
          </a:p>
        </p:txBody>
      </p:sp>
      <p:pic>
        <p:nvPicPr>
          <p:cNvPr id="1028" name="Picture 4" descr="ogo Insa Toul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6246" y="1"/>
            <a:ext cx="1035844" cy="56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193950"/>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pPr defTabSz="514350"/>
            <a:r>
              <a:rPr lang="fr-FR" sz="619">
                <a:solidFill>
                  <a:prstClr val="white"/>
                </a:solidFill>
                <a:latin typeface="Calibri"/>
              </a:rPr>
              <a:t>Institut d’Études Politiques de Toulouse</a:t>
            </a:r>
          </a:p>
          <a:p>
            <a:pPr defTabSz="514350"/>
            <a:r>
              <a:rPr lang="fr-FR" sz="563">
                <a:solidFill>
                  <a:prstClr val="white"/>
                </a:solidFill>
                <a:latin typeface="Calibri"/>
              </a:rPr>
              <a:t>2 ter rue des Puits creusés – CS 88526</a:t>
            </a:r>
          </a:p>
          <a:p>
            <a:pPr defTabSz="514350"/>
            <a:r>
              <a:rPr lang="fr-FR" sz="563">
                <a:solidFill>
                  <a:prstClr val="white"/>
                </a:solidFill>
                <a:latin typeface="Calibri"/>
              </a:rPr>
              <a:t>31685 Toulouse Cedex 6</a:t>
            </a:r>
          </a:p>
          <a:p>
            <a:pPr defTabSz="514350"/>
            <a:endParaRPr lang="fr-FR" dirty="0">
              <a:solidFill>
                <a:prstClr val="white"/>
              </a:solidFill>
              <a:latin typeface="Calibri"/>
            </a:endParaRPr>
          </a:p>
        </p:txBody>
      </p:sp>
      <p:sp>
        <p:nvSpPr>
          <p:cNvPr id="5" name="Rectangle 1"/>
          <p:cNvSpPr>
            <a:spLocks noChangeArrowheads="1"/>
          </p:cNvSpPr>
          <p:nvPr/>
        </p:nvSpPr>
        <p:spPr bwMode="auto">
          <a:xfrm>
            <a:off x="1601671" y="1160797"/>
            <a:ext cx="6048672" cy="3554819"/>
          </a:xfrm>
          <a:prstGeom prst="rect">
            <a:avLst/>
          </a:prstGeom>
          <a:noFill/>
          <a:ln w="9525">
            <a:noFill/>
            <a:miter lim="800000"/>
            <a:headEnd/>
            <a:tailEnd/>
          </a:ln>
        </p:spPr>
        <p:txBody>
          <a:bodyPr wrap="square">
            <a:spAutoFit/>
          </a:bodyPr>
          <a:lstStyle/>
          <a:p>
            <a:pPr algn="just" defTabSz="514350"/>
            <a:r>
              <a:rPr lang="fr-FR" sz="1125" dirty="0">
                <a:solidFill>
                  <a:srgbClr val="000000"/>
                </a:solidFill>
                <a:latin typeface="Calibri"/>
              </a:rPr>
              <a:t>1 - </a:t>
            </a:r>
            <a:r>
              <a:rPr lang="fr-FR" sz="1125" dirty="0">
                <a:solidFill>
                  <a:prstClr val="black"/>
                </a:solidFill>
                <a:latin typeface="Calibri"/>
              </a:rPr>
              <a:t>Repérer, analyser et décrypter les réalités, les enjeux et les pratiques des politiques publiques, de l’action des organisations politiques, syndicales et/ou associatives</a:t>
            </a:r>
            <a:endParaRPr lang="fr-FR" sz="1125" dirty="0">
              <a:solidFill>
                <a:srgbClr val="000000"/>
              </a:solidFill>
              <a:latin typeface="Calibri"/>
            </a:endParaRPr>
          </a:p>
          <a:p>
            <a:pPr algn="just" defTabSz="514350"/>
            <a:endParaRPr lang="fr-FR" sz="1125" dirty="0">
              <a:solidFill>
                <a:srgbClr val="000000"/>
              </a:solidFill>
              <a:latin typeface="Calibri"/>
            </a:endParaRPr>
          </a:p>
          <a:p>
            <a:pPr algn="just" defTabSz="514350"/>
            <a:r>
              <a:rPr lang="fr-FR" sz="1125" dirty="0">
                <a:solidFill>
                  <a:srgbClr val="000000"/>
                </a:solidFill>
                <a:latin typeface="Calibri"/>
              </a:rPr>
              <a:t>2- Mobiliser des connaissances pluridisciplinaires et les méthodes des sciences sociales pour a</a:t>
            </a:r>
            <a:r>
              <a:rPr lang="fr-FR" sz="1125" dirty="0">
                <a:solidFill>
                  <a:prstClr val="black"/>
                </a:solidFill>
                <a:latin typeface="Calibri"/>
              </a:rPr>
              <a:t>nalyser une demande et proposer des solutions adaptées et sécurisées aux plans juridique et économique, </a:t>
            </a:r>
            <a:r>
              <a:rPr lang="fr-FR" sz="1125" dirty="0">
                <a:solidFill>
                  <a:srgbClr val="000000"/>
                </a:solidFill>
                <a:latin typeface="Calibri"/>
              </a:rPr>
              <a:t>dans l’un des domaines de spécialité (action publique, international, risques et environnement, communication/médias)</a:t>
            </a:r>
            <a:endParaRPr lang="fr-FR" sz="1125" dirty="0">
              <a:solidFill>
                <a:prstClr val="black"/>
              </a:solidFill>
              <a:latin typeface="Calibri"/>
            </a:endParaRPr>
          </a:p>
          <a:p>
            <a:pPr algn="just" defTabSz="514350"/>
            <a:endParaRPr lang="fr-FR" sz="1125" dirty="0">
              <a:solidFill>
                <a:srgbClr val="000000"/>
              </a:solidFill>
              <a:latin typeface="Calibri"/>
            </a:endParaRPr>
          </a:p>
          <a:p>
            <a:pPr algn="just" defTabSz="514350"/>
            <a:r>
              <a:rPr lang="fr-FR" sz="1125" dirty="0">
                <a:solidFill>
                  <a:srgbClr val="000000"/>
                </a:solidFill>
                <a:latin typeface="Calibri"/>
              </a:rPr>
              <a:t>3 - C</a:t>
            </a:r>
            <a:r>
              <a:rPr lang="fr-FR" sz="1125" dirty="0">
                <a:solidFill>
                  <a:prstClr val="black"/>
                </a:solidFill>
                <a:latin typeface="Calibri"/>
              </a:rPr>
              <a:t>onduire un projet (conception, pilotage, coordination d’équipe, mise en œuvre et gestion, évaluation, diffusion) dans un cadre collaboratif</a:t>
            </a:r>
            <a:endParaRPr lang="fr-FR" sz="1125" dirty="0">
              <a:solidFill>
                <a:srgbClr val="000000"/>
              </a:solidFill>
              <a:latin typeface="Calibri"/>
            </a:endParaRPr>
          </a:p>
          <a:p>
            <a:pPr algn="just" defTabSz="514350"/>
            <a:endParaRPr lang="fr-FR" sz="1125" dirty="0">
              <a:solidFill>
                <a:srgbClr val="000000"/>
              </a:solidFill>
              <a:latin typeface="Calibri"/>
            </a:endParaRPr>
          </a:p>
          <a:p>
            <a:pPr algn="just" defTabSz="514350"/>
            <a:r>
              <a:rPr lang="fr-FR" sz="1125" i="1" dirty="0">
                <a:solidFill>
                  <a:srgbClr val="0070C0"/>
                </a:solidFill>
                <a:latin typeface="Calibri"/>
              </a:rPr>
              <a:t>4 - S’intégrer dans une organisation, l’animer et la faire évoluer en communiquant efficacement en plusieurs langues</a:t>
            </a:r>
          </a:p>
          <a:p>
            <a:pPr algn="just" defTabSz="514350"/>
            <a:endParaRPr lang="fr-FR" sz="1125" i="1" dirty="0">
              <a:solidFill>
                <a:srgbClr val="0070C0"/>
              </a:solidFill>
              <a:latin typeface="Calibri"/>
            </a:endParaRPr>
          </a:p>
          <a:p>
            <a:pPr algn="just" defTabSz="514350"/>
            <a:r>
              <a:rPr lang="fr-FR" sz="1125" i="1" dirty="0">
                <a:solidFill>
                  <a:srgbClr val="0070C0"/>
                </a:solidFill>
                <a:latin typeface="Calibri"/>
              </a:rPr>
              <a:t>5 - Travailler en contexte international et multiculturel en prenant en compte les enjeux industriels, économiques, politiques et sociaux</a:t>
            </a:r>
          </a:p>
          <a:p>
            <a:pPr algn="just" defTabSz="514350"/>
            <a:endParaRPr lang="fr-FR" sz="1125" i="1" dirty="0">
              <a:solidFill>
                <a:srgbClr val="0070C0"/>
              </a:solidFill>
              <a:latin typeface="Calibri"/>
            </a:endParaRPr>
          </a:p>
          <a:p>
            <a:pPr algn="just" defTabSz="514350"/>
            <a:r>
              <a:rPr lang="fr-FR" sz="1125" i="1" dirty="0">
                <a:solidFill>
                  <a:srgbClr val="0070C0"/>
                </a:solidFill>
                <a:latin typeface="Calibri"/>
              </a:rPr>
              <a:t>6- Être formé aux processus de créativité, d’innovation et de veille, à la valorisation et à la protection des innovations</a:t>
            </a:r>
          </a:p>
          <a:p>
            <a:pPr defTabSz="514350"/>
            <a:endParaRPr lang="fr-FR" sz="1125" b="1" dirty="0">
              <a:solidFill>
                <a:srgbClr val="000000"/>
              </a:solidFill>
              <a:latin typeface="Calibri"/>
            </a:endParaRPr>
          </a:p>
        </p:txBody>
      </p:sp>
      <p:sp>
        <p:nvSpPr>
          <p:cNvPr id="6" name="ZoneTexte 4"/>
          <p:cNvSpPr txBox="1">
            <a:spLocks noChangeArrowheads="1"/>
          </p:cNvSpPr>
          <p:nvPr/>
        </p:nvSpPr>
        <p:spPr bwMode="auto">
          <a:xfrm>
            <a:off x="2182416" y="719956"/>
            <a:ext cx="5143890" cy="300082"/>
          </a:xfrm>
          <a:prstGeom prst="rect">
            <a:avLst/>
          </a:prstGeom>
          <a:noFill/>
          <a:ln w="9525">
            <a:noFill/>
            <a:miter lim="800000"/>
            <a:headEnd/>
            <a:tailEnd/>
          </a:ln>
        </p:spPr>
        <p:txBody>
          <a:bodyPr wrap="square">
            <a:spAutoFit/>
          </a:bodyPr>
          <a:lstStyle/>
          <a:p>
            <a:pPr defTabSz="514350"/>
            <a:r>
              <a:rPr lang="fr-FR" b="1" dirty="0">
                <a:solidFill>
                  <a:srgbClr val="FF0000"/>
                </a:solidFill>
                <a:latin typeface="Arial" panose="020B0604020202020204" pitchFamily="34" charset="0"/>
                <a:cs typeface="Arial" panose="020B0604020202020204" pitchFamily="34" charset="0"/>
              </a:rPr>
              <a:t>6 macro-compétences du diplômé de Sciences Po Toulouse</a:t>
            </a:r>
          </a:p>
        </p:txBody>
      </p:sp>
      <p:pic>
        <p:nvPicPr>
          <p:cNvPr id="8" name="Picture 4" descr="ogo Insa Toul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4404" y="132848"/>
            <a:ext cx="776883" cy="423267"/>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2785286" y="4467472"/>
            <a:ext cx="4401526" cy="276999"/>
          </a:xfrm>
          <a:prstGeom prst="rect">
            <a:avLst/>
          </a:prstGeom>
          <a:noFill/>
        </p:spPr>
        <p:txBody>
          <a:bodyPr wrap="none" rtlCol="0">
            <a:spAutoFit/>
          </a:bodyPr>
          <a:lstStyle/>
          <a:p>
            <a:pPr defTabSz="514350"/>
            <a:r>
              <a:rPr lang="fr-FR" sz="1200" b="1" i="1" dirty="0">
                <a:solidFill>
                  <a:srgbClr val="0070C0"/>
                </a:solidFill>
                <a:latin typeface="Calibri"/>
              </a:rPr>
              <a:t>Compétences transversales également acquises par le cursus INSA</a:t>
            </a:r>
          </a:p>
        </p:txBody>
      </p:sp>
    </p:spTree>
    <p:extLst>
      <p:ext uri="{BB962C8B-B14F-4D97-AF65-F5344CB8AC3E}">
        <p14:creationId xmlns:p14="http://schemas.microsoft.com/office/powerpoint/2010/main" val="15732967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pPr defTabSz="685800"/>
            <a:r>
              <a:rPr lang="fr-FR" sz="825">
                <a:solidFill>
                  <a:prstClr val="white"/>
                </a:solidFill>
                <a:latin typeface="Calibri"/>
              </a:rPr>
              <a:t>Institut d’Études Politiques de Toulouse</a:t>
            </a:r>
          </a:p>
          <a:p>
            <a:pPr defTabSz="685800"/>
            <a:r>
              <a:rPr lang="fr-FR" sz="750">
                <a:solidFill>
                  <a:prstClr val="white"/>
                </a:solidFill>
                <a:latin typeface="Calibri"/>
              </a:rPr>
              <a:t>2 ter rue des Puits creusés – CS 88526</a:t>
            </a:r>
          </a:p>
          <a:p>
            <a:pPr defTabSz="685800"/>
            <a:r>
              <a:rPr lang="fr-FR" sz="750">
                <a:solidFill>
                  <a:prstClr val="white"/>
                </a:solidFill>
                <a:latin typeface="Calibri"/>
              </a:rPr>
              <a:t>31685 Toulouse Cedex 6</a:t>
            </a:r>
          </a:p>
          <a:p>
            <a:pPr defTabSz="685800"/>
            <a:endParaRPr lang="fr-FR" dirty="0">
              <a:solidFill>
                <a:prstClr val="white"/>
              </a:solidFill>
              <a:latin typeface="Calibri"/>
            </a:endParaRPr>
          </a:p>
        </p:txBody>
      </p:sp>
      <p:sp>
        <p:nvSpPr>
          <p:cNvPr id="5" name="Rectangle 1"/>
          <p:cNvSpPr>
            <a:spLocks noChangeArrowheads="1"/>
          </p:cNvSpPr>
          <p:nvPr/>
        </p:nvSpPr>
        <p:spPr bwMode="auto">
          <a:xfrm>
            <a:off x="1539349" y="1005577"/>
            <a:ext cx="6156722" cy="3208571"/>
          </a:xfrm>
          <a:prstGeom prst="rect">
            <a:avLst/>
          </a:prstGeom>
          <a:noFill/>
          <a:ln w="9525">
            <a:noFill/>
            <a:miter lim="800000"/>
            <a:headEnd/>
            <a:tailEnd/>
          </a:ln>
        </p:spPr>
        <p:txBody>
          <a:bodyPr>
            <a:spAutoFit/>
          </a:bodyPr>
          <a:lstStyle/>
          <a:p>
            <a:pPr algn="just" defTabSz="685800"/>
            <a:r>
              <a:rPr lang="fr-FR" dirty="0">
                <a:solidFill>
                  <a:srgbClr val="000000"/>
                </a:solidFill>
                <a:latin typeface="Calibri" pitchFamily="34" charset="0"/>
              </a:rPr>
              <a:t>1 -  Mobiliser les ressources d'un large champ de sciences fondamentales</a:t>
            </a:r>
          </a:p>
          <a:p>
            <a:pPr algn="just" defTabSz="685800"/>
            <a:endParaRPr lang="fr-FR" dirty="0">
              <a:solidFill>
                <a:srgbClr val="000000"/>
              </a:solidFill>
              <a:latin typeface="Calibri" pitchFamily="34" charset="0"/>
            </a:endParaRPr>
          </a:p>
          <a:p>
            <a:pPr algn="just" defTabSz="685800"/>
            <a:r>
              <a:rPr lang="fr-FR" dirty="0">
                <a:solidFill>
                  <a:srgbClr val="000000"/>
                </a:solidFill>
                <a:latin typeface="Calibri" pitchFamily="34" charset="0"/>
              </a:rPr>
              <a:t>2 - Maitriser et mettre en œuvre un champ scientifique et technique de spécialité</a:t>
            </a:r>
          </a:p>
          <a:p>
            <a:pPr algn="just" defTabSz="685800"/>
            <a:endParaRPr lang="fr-FR" dirty="0">
              <a:solidFill>
                <a:srgbClr val="000000"/>
              </a:solidFill>
              <a:latin typeface="Calibri" pitchFamily="34" charset="0"/>
            </a:endParaRPr>
          </a:p>
          <a:p>
            <a:pPr algn="just" defTabSz="685800"/>
            <a:r>
              <a:rPr lang="fr-FR" dirty="0">
                <a:solidFill>
                  <a:srgbClr val="000000"/>
                </a:solidFill>
                <a:latin typeface="Calibri" pitchFamily="34" charset="0"/>
              </a:rPr>
              <a:t>3 - Maitriser les méthodes et outils de l’ingénieur</a:t>
            </a:r>
          </a:p>
          <a:p>
            <a:pPr algn="just" defTabSz="685800"/>
            <a:endParaRPr lang="fr-FR" dirty="0">
              <a:solidFill>
                <a:srgbClr val="000000"/>
              </a:solidFill>
              <a:latin typeface="Calibri" pitchFamily="34" charset="0"/>
            </a:endParaRPr>
          </a:p>
          <a:p>
            <a:pPr algn="just" defTabSz="685800"/>
            <a:r>
              <a:rPr lang="fr-FR" i="1" dirty="0">
                <a:solidFill>
                  <a:srgbClr val="0070C0"/>
                </a:solidFill>
                <a:latin typeface="Calibri" pitchFamily="34" charset="0"/>
              </a:rPr>
              <a:t>4 - S’intégrer dans une organisation, l’animer et la faire évoluer en communiquant efficacement en plusieurs langues</a:t>
            </a:r>
          </a:p>
          <a:p>
            <a:pPr algn="just" defTabSz="685800"/>
            <a:endParaRPr lang="fr-FR" i="1" dirty="0">
              <a:solidFill>
                <a:srgbClr val="0070C0"/>
              </a:solidFill>
              <a:latin typeface="Calibri" pitchFamily="34" charset="0"/>
            </a:endParaRPr>
          </a:p>
          <a:p>
            <a:pPr algn="just" defTabSz="685800"/>
            <a:r>
              <a:rPr lang="fr-FR" i="1" dirty="0">
                <a:solidFill>
                  <a:srgbClr val="0070C0"/>
                </a:solidFill>
                <a:latin typeface="Calibri" pitchFamily="34" charset="0"/>
              </a:rPr>
              <a:t>5 - Travailler en contexte international et multiculturel en prenant en compte les enjeux industriels, économiques et sociétaux</a:t>
            </a:r>
          </a:p>
          <a:p>
            <a:pPr algn="just" defTabSz="685800"/>
            <a:endParaRPr lang="fr-FR" i="1" dirty="0">
              <a:solidFill>
                <a:srgbClr val="0070C0"/>
              </a:solidFill>
              <a:latin typeface="Calibri" pitchFamily="34" charset="0"/>
            </a:endParaRPr>
          </a:p>
          <a:p>
            <a:pPr algn="just" defTabSz="685800"/>
            <a:r>
              <a:rPr lang="fr-FR" i="1" dirty="0">
                <a:solidFill>
                  <a:srgbClr val="0070C0"/>
                </a:solidFill>
                <a:latin typeface="Calibri" pitchFamily="34" charset="0"/>
              </a:rPr>
              <a:t>6 - Être formé aux processus de créativité, d’innovation et de veille scientifique, à la valorisation et à la protection des innovations</a:t>
            </a:r>
          </a:p>
          <a:p>
            <a:pPr defTabSz="685800"/>
            <a:endParaRPr lang="fr-FR" b="1" dirty="0">
              <a:solidFill>
                <a:srgbClr val="000000"/>
              </a:solidFill>
              <a:latin typeface="Calibri" pitchFamily="34" charset="0"/>
            </a:endParaRPr>
          </a:p>
        </p:txBody>
      </p:sp>
      <p:sp>
        <p:nvSpPr>
          <p:cNvPr id="6" name="ZoneTexte 4"/>
          <p:cNvSpPr txBox="1">
            <a:spLocks noChangeArrowheads="1"/>
          </p:cNvSpPr>
          <p:nvPr/>
        </p:nvSpPr>
        <p:spPr bwMode="auto">
          <a:xfrm>
            <a:off x="2417564" y="701780"/>
            <a:ext cx="6480572" cy="300082"/>
          </a:xfrm>
          <a:prstGeom prst="rect">
            <a:avLst/>
          </a:prstGeom>
          <a:noFill/>
          <a:ln w="9525">
            <a:noFill/>
            <a:miter lim="800000"/>
            <a:headEnd/>
            <a:tailEnd/>
          </a:ln>
        </p:spPr>
        <p:txBody>
          <a:bodyPr>
            <a:spAutoFit/>
          </a:bodyPr>
          <a:lstStyle/>
          <a:p>
            <a:pPr defTabSz="685800"/>
            <a:r>
              <a:rPr lang="fr-FR" b="1" dirty="0">
                <a:solidFill>
                  <a:srgbClr val="FF0000"/>
                </a:solidFill>
                <a:latin typeface="Arial" panose="020B0604020202020204" pitchFamily="34" charset="0"/>
                <a:cs typeface="Arial" panose="020B0604020202020204" pitchFamily="34" charset="0"/>
              </a:rPr>
              <a:t>6 macro-compétences de l’ingénieur INSA</a:t>
            </a:r>
          </a:p>
        </p:txBody>
      </p:sp>
      <p:pic>
        <p:nvPicPr>
          <p:cNvPr id="8" name="Picture 4" descr="ogo Insa Toul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6246" y="1"/>
            <a:ext cx="1035844" cy="5643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39349" y="2301720"/>
            <a:ext cx="6156722" cy="162018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a:solidFill>
                <a:prstClr val="white"/>
              </a:solidFill>
              <a:latin typeface="Calibri"/>
            </a:endParaRPr>
          </a:p>
        </p:txBody>
      </p:sp>
      <p:sp>
        <p:nvSpPr>
          <p:cNvPr id="3" name="ZoneTexte 2"/>
          <p:cNvSpPr txBox="1"/>
          <p:nvPr/>
        </p:nvSpPr>
        <p:spPr>
          <a:xfrm>
            <a:off x="2249742" y="4164304"/>
            <a:ext cx="5376728" cy="300082"/>
          </a:xfrm>
          <a:prstGeom prst="rect">
            <a:avLst/>
          </a:prstGeom>
          <a:noFill/>
        </p:spPr>
        <p:txBody>
          <a:bodyPr wrap="none" rtlCol="0">
            <a:spAutoFit/>
          </a:bodyPr>
          <a:lstStyle/>
          <a:p>
            <a:pPr defTabSz="685800"/>
            <a:r>
              <a:rPr lang="fr-FR" b="1" i="1" dirty="0">
                <a:solidFill>
                  <a:srgbClr val="0070C0"/>
                </a:solidFill>
                <a:latin typeface="Calibri"/>
              </a:rPr>
              <a:t>Compétences transversales </a:t>
            </a:r>
            <a:r>
              <a:rPr lang="fr-FR" b="1" i="1">
                <a:solidFill>
                  <a:srgbClr val="0070C0"/>
                </a:solidFill>
                <a:latin typeface="Calibri"/>
              </a:rPr>
              <a:t>également acquises </a:t>
            </a:r>
            <a:r>
              <a:rPr lang="fr-FR" b="1" i="1" dirty="0">
                <a:solidFill>
                  <a:srgbClr val="0070C0"/>
                </a:solidFill>
                <a:latin typeface="Calibri"/>
              </a:rPr>
              <a:t>par le cursus Sciences Po</a:t>
            </a:r>
          </a:p>
        </p:txBody>
      </p:sp>
    </p:spTree>
    <p:extLst>
      <p:ext uri="{BB962C8B-B14F-4D97-AF65-F5344CB8AC3E}">
        <p14:creationId xmlns:p14="http://schemas.microsoft.com/office/powerpoint/2010/main" val="11576264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493658" y="463631"/>
            <a:ext cx="6172200" cy="857250"/>
          </a:xfrm>
        </p:spPr>
        <p:txBody>
          <a:bodyPr>
            <a:normAutofit/>
          </a:bodyPr>
          <a:lstStyle/>
          <a:p>
            <a:r>
              <a:rPr lang="fr-FR" b="1" dirty="0"/>
              <a:t>Un double-diplôme en 6 ans</a:t>
            </a:r>
            <a:endParaRPr lang="fr-FR" dirty="0"/>
          </a:p>
        </p:txBody>
      </p:sp>
      <p:sp>
        <p:nvSpPr>
          <p:cNvPr id="7" name="Espace réservé du contenu 6"/>
          <p:cNvSpPr>
            <a:spLocks noGrp="1"/>
          </p:cNvSpPr>
          <p:nvPr>
            <p:ph idx="1"/>
          </p:nvPr>
        </p:nvSpPr>
        <p:spPr>
          <a:xfrm>
            <a:off x="1331640" y="1200151"/>
            <a:ext cx="6642738" cy="3394472"/>
          </a:xfrm>
        </p:spPr>
        <p:txBody>
          <a:bodyPr>
            <a:normAutofit fontScale="70000" lnSpcReduction="20000"/>
          </a:bodyPr>
          <a:lstStyle/>
          <a:p>
            <a:pPr algn="just"/>
            <a:r>
              <a:rPr lang="fr-FR" dirty="0"/>
              <a:t>4 premières années</a:t>
            </a:r>
          </a:p>
          <a:p>
            <a:pPr lvl="1" algn="just"/>
            <a:r>
              <a:rPr lang="fr-FR" dirty="0"/>
              <a:t>Cursus principal à l’INSA. Toutes les spécialités ingénieurs sont offertes au DD. Les enseignements scientifiques sont inchangés.</a:t>
            </a:r>
          </a:p>
          <a:p>
            <a:pPr lvl="1" algn="just"/>
            <a:r>
              <a:rPr lang="fr-FR" dirty="0"/>
              <a:t>Le 1</a:t>
            </a:r>
            <a:r>
              <a:rPr lang="fr-FR" baseline="30000" dirty="0"/>
              <a:t>er</a:t>
            </a:r>
            <a:r>
              <a:rPr lang="fr-FR" dirty="0"/>
              <a:t> cycle de Sciences Po Toulouse est dispensé à travers un cours par semestre, une école d’hiver et une école d’été, chaque année, à Sciences Po Toulouse (100h spécifique chaque année)</a:t>
            </a:r>
          </a:p>
          <a:p>
            <a:pPr lvl="1" algn="just"/>
            <a:r>
              <a:rPr lang="fr-FR" dirty="0"/>
              <a:t>Des enseignements transversaux de l’INSA sont remplacés par les enseignements de Sciences Po Toulouse.</a:t>
            </a:r>
          </a:p>
          <a:p>
            <a:pPr lvl="1" algn="just"/>
            <a:r>
              <a:rPr lang="fr-FR" dirty="0"/>
              <a:t>Une mobilité internationale au second semestre de la 3</a:t>
            </a:r>
            <a:r>
              <a:rPr lang="fr-FR" baseline="30000" dirty="0"/>
              <a:t>ème</a:t>
            </a:r>
            <a:r>
              <a:rPr lang="fr-FR" dirty="0"/>
              <a:t> année</a:t>
            </a:r>
          </a:p>
          <a:p>
            <a:pPr marL="342900" lvl="1" indent="0" algn="just">
              <a:buNone/>
            </a:pPr>
            <a:endParaRPr lang="fr-FR" dirty="0"/>
          </a:p>
          <a:p>
            <a:pPr algn="just"/>
            <a:r>
              <a:rPr lang="fr-FR" dirty="0"/>
              <a:t>2 dernières années</a:t>
            </a:r>
          </a:p>
          <a:p>
            <a:pPr lvl="1" algn="just"/>
            <a:r>
              <a:rPr lang="fr-FR" dirty="0"/>
              <a:t>Spécialisation au sein des différents parcours de Master de Sciences Po Toulouse et conduite d’un Projet ingénierie à l’INSA</a:t>
            </a:r>
          </a:p>
          <a:p>
            <a:pPr lvl="1" algn="just"/>
            <a:r>
              <a:rPr lang="fr-FR" dirty="0"/>
              <a:t>Un stage de fin de cursus qui intègre des compétences Sciences Po Toulouse et ingénieur INSA</a:t>
            </a:r>
          </a:p>
          <a:p>
            <a:pPr algn="just"/>
            <a:endParaRPr lang="fr-FR" dirty="0"/>
          </a:p>
        </p:txBody>
      </p:sp>
      <p:sp>
        <p:nvSpPr>
          <p:cNvPr id="4" name="Espace réservé du pied de page 4"/>
          <p:cNvSpPr>
            <a:spLocks noGrp="1"/>
          </p:cNvSpPr>
          <p:nvPr>
            <p:ph type="ftr" sz="quarter" idx="3"/>
          </p:nvPr>
        </p:nvSpPr>
        <p:spPr>
          <a:prstGeom prst="rect">
            <a:avLst/>
          </a:prstGeom>
        </p:spPr>
        <p:txBody>
          <a:bodyPr vert="horz" lIns="68580" tIns="34290" rIns="68580" bIns="34290" rtlCol="0" anchor="ctr"/>
          <a:lstStyle>
            <a:lvl1pPr algn="l">
              <a:defRPr sz="900">
                <a:solidFill>
                  <a:schemeClr val="bg1"/>
                </a:solidFill>
              </a:defRPr>
            </a:lvl1pPr>
          </a:lstStyle>
          <a:p>
            <a:pPr defTabSz="685800"/>
            <a:r>
              <a:rPr lang="fr-FR" sz="750" dirty="0">
                <a:solidFill>
                  <a:prstClr val="white"/>
                </a:solidFill>
                <a:latin typeface="Open Sans" panose="020B0606030504020204" pitchFamily="34" charset="0"/>
                <a:ea typeface="Open Sans" panose="020B0606030504020204" pitchFamily="34" charset="0"/>
                <a:cs typeface="Open Sans" panose="020B0606030504020204" pitchFamily="34" charset="0"/>
              </a:rPr>
              <a:t>Sciences Po Toulouse</a:t>
            </a:r>
          </a:p>
          <a:p>
            <a:pPr defTabSz="685800"/>
            <a:r>
              <a:rPr lang="fr-FR" sz="675" dirty="0">
                <a:solidFill>
                  <a:prstClr val="white"/>
                </a:solidFill>
                <a:latin typeface="Open Sans" panose="020B0606030504020204" pitchFamily="34" charset="0"/>
                <a:ea typeface="Open Sans" panose="020B0606030504020204" pitchFamily="34" charset="0"/>
                <a:cs typeface="Open Sans" panose="020B0606030504020204" pitchFamily="34" charset="0"/>
              </a:rPr>
              <a:t>2 ter rue des Puits creusés – CS 88526</a:t>
            </a:r>
          </a:p>
          <a:p>
            <a:pPr defTabSz="685800"/>
            <a:r>
              <a:rPr lang="fr-FR" sz="675" dirty="0">
                <a:solidFill>
                  <a:prstClr val="white"/>
                </a:solidFill>
                <a:latin typeface="Open Sans" panose="020B0606030504020204" pitchFamily="34" charset="0"/>
                <a:ea typeface="Open Sans" panose="020B0606030504020204" pitchFamily="34" charset="0"/>
                <a:cs typeface="Open Sans" panose="020B0606030504020204" pitchFamily="34" charset="0"/>
              </a:rPr>
              <a:t>31685 Toulouse Cedex 6</a:t>
            </a:r>
          </a:p>
          <a:p>
            <a:pPr defTabSz="685800"/>
            <a:endParaRPr lang="fr-FR" dirty="0">
              <a:solidFill>
                <a:prstClr val="white"/>
              </a:solidFill>
              <a:latin typeface="Calibri"/>
            </a:endParaRPr>
          </a:p>
        </p:txBody>
      </p:sp>
      <p:pic>
        <p:nvPicPr>
          <p:cNvPr id="1028" name="Picture 4" descr="ogo Insa Toul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6246" y="1"/>
            <a:ext cx="1035844" cy="56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774942"/>
      </p:ext>
    </p:extLst>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287018" y="1179075"/>
            <a:ext cx="1594485" cy="893391"/>
          </a:xfrm>
        </p:spPr>
        <p:txBody>
          <a:bodyPr>
            <a:normAutofit/>
          </a:bodyPr>
          <a:lstStyle/>
          <a:p>
            <a:pPr algn="ctr"/>
            <a:r>
              <a:rPr lang="fr-FR" dirty="0"/>
              <a:t>Second cycle</a:t>
            </a:r>
            <a:br>
              <a:rPr lang="fr-FR" dirty="0"/>
            </a:br>
            <a:br>
              <a:rPr lang="fr-FR" dirty="0"/>
            </a:br>
            <a:endParaRPr lang="fr-FR" dirty="0"/>
          </a:p>
        </p:txBody>
      </p:sp>
      <p:sp>
        <p:nvSpPr>
          <p:cNvPr id="3" name="Espace réservé du texte 2"/>
          <p:cNvSpPr>
            <a:spLocks noGrp="1"/>
          </p:cNvSpPr>
          <p:nvPr>
            <p:ph type="body" sz="half" idx="2"/>
          </p:nvPr>
        </p:nvSpPr>
        <p:spPr>
          <a:xfrm>
            <a:off x="1333778" y="1849875"/>
            <a:ext cx="1594485" cy="1734502"/>
          </a:xfrm>
        </p:spPr>
        <p:txBody>
          <a:bodyPr>
            <a:normAutofit/>
          </a:bodyPr>
          <a:lstStyle/>
          <a:p>
            <a:pPr algn="ctr"/>
            <a:br>
              <a:rPr lang="fr-FR" dirty="0"/>
            </a:br>
            <a:r>
              <a:rPr lang="fr-FR" sz="1238" b="1" dirty="0"/>
              <a:t>4e et 5e années : </a:t>
            </a:r>
            <a:br>
              <a:rPr lang="fr-FR" dirty="0"/>
            </a:br>
            <a:endParaRPr lang="fr-FR" dirty="0"/>
          </a:p>
          <a:p>
            <a:r>
              <a:rPr lang="fr-FR" sz="1125" dirty="0"/>
              <a:t>Spécialisation et professionnalisation dans 12 parcours au choix</a:t>
            </a:r>
          </a:p>
        </p:txBody>
      </p:sp>
      <p:pic>
        <p:nvPicPr>
          <p:cNvPr id="7" name="Imag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167844" y="1179075"/>
            <a:ext cx="4756150" cy="3039310"/>
          </a:xfrm>
          <a:prstGeom prst="rect">
            <a:avLst/>
          </a:prstGeom>
        </p:spPr>
      </p:pic>
    </p:spTree>
    <p:extLst>
      <p:ext uri="{BB962C8B-B14F-4D97-AF65-F5344CB8AC3E}">
        <p14:creationId xmlns:p14="http://schemas.microsoft.com/office/powerpoint/2010/main" val="8283335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E467E7-7DE4-F128-E803-D3F07E9039BA}"/>
              </a:ext>
            </a:extLst>
          </p:cNvPr>
          <p:cNvSpPr>
            <a:spLocks noGrp="1"/>
          </p:cNvSpPr>
          <p:nvPr>
            <p:ph type="ctrTitle"/>
          </p:nvPr>
        </p:nvSpPr>
        <p:spPr>
          <a:xfrm>
            <a:off x="874696" y="-139391"/>
            <a:ext cx="7358033" cy="1895039"/>
          </a:xfrm>
        </p:spPr>
        <p:txBody>
          <a:bodyPr/>
          <a:lstStyle/>
          <a:p>
            <a:r>
              <a:rPr lang="fr-FR" dirty="0"/>
              <a:t>Master International Marketing of Innovation (IMI) – Un double diplôme en Chine, Thaïlande et Allemagne</a:t>
            </a:r>
          </a:p>
        </p:txBody>
      </p:sp>
      <p:sp>
        <p:nvSpPr>
          <p:cNvPr id="3" name="Sous-titre 2">
            <a:extLst>
              <a:ext uri="{FF2B5EF4-FFF2-40B4-BE49-F238E27FC236}">
                <a16:creationId xmlns:a16="http://schemas.microsoft.com/office/drawing/2014/main" id="{223C5C23-49F1-D9A8-5D1A-E1415BF657BF}"/>
              </a:ext>
            </a:extLst>
          </p:cNvPr>
          <p:cNvSpPr>
            <a:spLocks noGrp="1"/>
          </p:cNvSpPr>
          <p:nvPr>
            <p:ph type="subTitle" idx="1"/>
          </p:nvPr>
        </p:nvSpPr>
        <p:spPr>
          <a:xfrm>
            <a:off x="2606040" y="1515469"/>
            <a:ext cx="4953890" cy="781050"/>
          </a:xfrm>
        </p:spPr>
        <p:txBody>
          <a:bodyPr/>
          <a:lstStyle/>
          <a:p>
            <a:r>
              <a:rPr lang="fr-FR" dirty="0">
                <a:solidFill>
                  <a:schemeClr val="tx2"/>
                </a:solidFill>
              </a:rPr>
              <a:t>Pr. Dr. Lars Meyer-Waarden -TSM</a:t>
            </a:r>
          </a:p>
          <a:p>
            <a:r>
              <a:rPr lang="fr-FR" dirty="0">
                <a:solidFill>
                  <a:schemeClr val="tx2"/>
                </a:solidFill>
              </a:rPr>
              <a:t>Vice Dean IR TSM</a:t>
            </a:r>
          </a:p>
        </p:txBody>
      </p:sp>
      <p:pic>
        <p:nvPicPr>
          <p:cNvPr id="4" name="Image 3">
            <a:extLst>
              <a:ext uri="{FF2B5EF4-FFF2-40B4-BE49-F238E27FC236}">
                <a16:creationId xmlns:a16="http://schemas.microsoft.com/office/drawing/2014/main" id="{7441A968-B7F1-E340-EC31-6F9ACE36DCAE}"/>
              </a:ext>
            </a:extLst>
          </p:cNvPr>
          <p:cNvPicPr>
            <a:picLocks noChangeAspect="1"/>
          </p:cNvPicPr>
          <p:nvPr/>
        </p:nvPicPr>
        <p:blipFill>
          <a:blip r:embed="rId2"/>
          <a:stretch>
            <a:fillRect/>
          </a:stretch>
        </p:blipFill>
        <p:spPr>
          <a:xfrm>
            <a:off x="7488172" y="3909106"/>
            <a:ext cx="1390464" cy="926976"/>
          </a:xfrm>
          <a:prstGeom prst="rect">
            <a:avLst/>
          </a:prstGeom>
        </p:spPr>
      </p:pic>
      <p:pic>
        <p:nvPicPr>
          <p:cNvPr id="5" name="Image 4">
            <a:extLst>
              <a:ext uri="{FF2B5EF4-FFF2-40B4-BE49-F238E27FC236}">
                <a16:creationId xmlns:a16="http://schemas.microsoft.com/office/drawing/2014/main" id="{2C7D91CF-7C41-30AD-46BB-A4B5FFACC6C5}"/>
              </a:ext>
            </a:extLst>
          </p:cNvPr>
          <p:cNvPicPr>
            <a:picLocks noChangeAspect="1"/>
          </p:cNvPicPr>
          <p:nvPr/>
        </p:nvPicPr>
        <p:blipFill>
          <a:blip r:embed="rId3"/>
          <a:stretch>
            <a:fillRect/>
          </a:stretch>
        </p:blipFill>
        <p:spPr>
          <a:xfrm>
            <a:off x="5795599" y="3883706"/>
            <a:ext cx="1431166" cy="952376"/>
          </a:xfrm>
          <a:prstGeom prst="rect">
            <a:avLst/>
          </a:prstGeom>
        </p:spPr>
      </p:pic>
      <p:pic>
        <p:nvPicPr>
          <p:cNvPr id="6" name="Image 5">
            <a:extLst>
              <a:ext uri="{FF2B5EF4-FFF2-40B4-BE49-F238E27FC236}">
                <a16:creationId xmlns:a16="http://schemas.microsoft.com/office/drawing/2014/main" id="{A8C346B5-2B4E-073F-9D4A-8C7CAC70B120}"/>
              </a:ext>
            </a:extLst>
          </p:cNvPr>
          <p:cNvPicPr>
            <a:picLocks noChangeAspect="1"/>
          </p:cNvPicPr>
          <p:nvPr/>
        </p:nvPicPr>
        <p:blipFill>
          <a:blip r:embed="rId4"/>
          <a:stretch>
            <a:fillRect/>
          </a:stretch>
        </p:blipFill>
        <p:spPr>
          <a:xfrm>
            <a:off x="4055481" y="3883706"/>
            <a:ext cx="1565417" cy="936104"/>
          </a:xfrm>
          <a:prstGeom prst="rect">
            <a:avLst/>
          </a:prstGeom>
        </p:spPr>
      </p:pic>
      <p:pic>
        <p:nvPicPr>
          <p:cNvPr id="7" name="Image 6">
            <a:extLst>
              <a:ext uri="{FF2B5EF4-FFF2-40B4-BE49-F238E27FC236}">
                <a16:creationId xmlns:a16="http://schemas.microsoft.com/office/drawing/2014/main" id="{527BF90C-6D32-B288-6D80-DF57B15BF403}"/>
              </a:ext>
            </a:extLst>
          </p:cNvPr>
          <p:cNvPicPr>
            <a:picLocks noChangeAspect="1"/>
          </p:cNvPicPr>
          <p:nvPr/>
        </p:nvPicPr>
        <p:blipFill>
          <a:blip r:embed="rId5"/>
          <a:stretch>
            <a:fillRect/>
          </a:stretch>
        </p:blipFill>
        <p:spPr>
          <a:xfrm>
            <a:off x="2221440" y="3628031"/>
            <a:ext cx="1373784" cy="1373784"/>
          </a:xfrm>
          <a:prstGeom prst="rect">
            <a:avLst/>
          </a:prstGeom>
        </p:spPr>
      </p:pic>
      <p:pic>
        <p:nvPicPr>
          <p:cNvPr id="8" name="Picture 8">
            <a:extLst>
              <a:ext uri="{FF2B5EF4-FFF2-40B4-BE49-F238E27FC236}">
                <a16:creationId xmlns:a16="http://schemas.microsoft.com/office/drawing/2014/main" id="{DE1F7294-4A99-6555-0AC1-A03265F2DF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5643" y="1230338"/>
            <a:ext cx="1052801" cy="57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2251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re 5"/>
          <p:cNvSpPr>
            <a:spLocks noGrp="1"/>
          </p:cNvSpPr>
          <p:nvPr>
            <p:ph type="title"/>
          </p:nvPr>
        </p:nvSpPr>
        <p:spPr>
          <a:xfrm>
            <a:off x="1719305" y="282178"/>
            <a:ext cx="6172200" cy="857250"/>
          </a:xfrm>
        </p:spPr>
        <p:txBody>
          <a:bodyPr>
            <a:normAutofit/>
          </a:bodyPr>
          <a:lstStyle/>
          <a:p>
            <a:r>
              <a:rPr lang="fr-FR" sz="2700" dirty="0"/>
              <a:t>Un parcours sur-mesure</a:t>
            </a:r>
          </a:p>
        </p:txBody>
      </p:sp>
      <p:sp>
        <p:nvSpPr>
          <p:cNvPr id="4" name="Espace réservé du pied de page 4"/>
          <p:cNvSpPr>
            <a:spLocks noGrp="1"/>
          </p:cNvSpPr>
          <p:nvPr>
            <p:ph type="ftr" sz="quarter" idx="3"/>
          </p:nvPr>
        </p:nvSpPr>
        <p:spPr>
          <a:prstGeom prst="rect">
            <a:avLst/>
          </a:prstGeom>
        </p:spPr>
        <p:txBody>
          <a:bodyPr vert="horz" lIns="68580" tIns="34290" rIns="68580" bIns="34290" rtlCol="0" anchor="ctr"/>
          <a:lstStyle>
            <a:lvl1pPr algn="l">
              <a:defRPr sz="900">
                <a:solidFill>
                  <a:schemeClr val="bg1"/>
                </a:solidFill>
              </a:defRPr>
            </a:lvl1pPr>
          </a:lstStyle>
          <a:p>
            <a:pPr defTabSz="685800"/>
            <a:r>
              <a:rPr lang="fr-FR" sz="750" dirty="0">
                <a:solidFill>
                  <a:prstClr val="white"/>
                </a:solidFill>
                <a:latin typeface="Open Sans" panose="020B0606030504020204" pitchFamily="34" charset="0"/>
                <a:ea typeface="Open Sans" panose="020B0606030504020204" pitchFamily="34" charset="0"/>
                <a:cs typeface="Open Sans" panose="020B0606030504020204" pitchFamily="34" charset="0"/>
              </a:rPr>
              <a:t>Sciences Po Toulouse</a:t>
            </a:r>
          </a:p>
          <a:p>
            <a:pPr defTabSz="685800"/>
            <a:r>
              <a:rPr lang="fr-FR" sz="675" dirty="0">
                <a:solidFill>
                  <a:prstClr val="white"/>
                </a:solidFill>
                <a:latin typeface="Open Sans" panose="020B0606030504020204" pitchFamily="34" charset="0"/>
                <a:ea typeface="Open Sans" panose="020B0606030504020204" pitchFamily="34" charset="0"/>
                <a:cs typeface="Open Sans" panose="020B0606030504020204" pitchFamily="34" charset="0"/>
              </a:rPr>
              <a:t>2 ter rue des Puits creusés – CS 88526</a:t>
            </a:r>
          </a:p>
          <a:p>
            <a:pPr defTabSz="685800"/>
            <a:r>
              <a:rPr lang="fr-FR" sz="675" dirty="0">
                <a:solidFill>
                  <a:prstClr val="white"/>
                </a:solidFill>
                <a:latin typeface="Open Sans" panose="020B0606030504020204" pitchFamily="34" charset="0"/>
                <a:ea typeface="Open Sans" panose="020B0606030504020204" pitchFamily="34" charset="0"/>
                <a:cs typeface="Open Sans" panose="020B0606030504020204" pitchFamily="34" charset="0"/>
              </a:rPr>
              <a:t>31685 Toulouse Cedex 6</a:t>
            </a:r>
          </a:p>
          <a:p>
            <a:pPr defTabSz="685800"/>
            <a:endParaRPr lang="fr-FR" dirty="0">
              <a:solidFill>
                <a:prstClr val="white"/>
              </a:solidFill>
              <a:latin typeface="Calibri"/>
            </a:endParaRPr>
          </a:p>
        </p:txBody>
      </p:sp>
      <p:pic>
        <p:nvPicPr>
          <p:cNvPr id="1028" name="Picture 4" descr="ogo Insa Toul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6246" y="1"/>
            <a:ext cx="1035844" cy="5643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au 2"/>
          <p:cNvGraphicFramePr>
            <a:graphicFrameLocks noGrp="1"/>
          </p:cNvGraphicFramePr>
          <p:nvPr/>
        </p:nvGraphicFramePr>
        <p:xfrm>
          <a:off x="1709682" y="951570"/>
          <a:ext cx="5715014" cy="3741546"/>
        </p:xfrm>
        <a:graphic>
          <a:graphicData uri="http://schemas.openxmlformats.org/drawingml/2006/table">
            <a:tbl>
              <a:tblPr/>
              <a:tblGrid>
                <a:gridCol w="1256359">
                  <a:extLst>
                    <a:ext uri="{9D8B030D-6E8A-4147-A177-3AD203B41FA5}">
                      <a16:colId xmlns:a16="http://schemas.microsoft.com/office/drawing/2014/main" val="20000"/>
                    </a:ext>
                  </a:extLst>
                </a:gridCol>
                <a:gridCol w="1589449">
                  <a:extLst>
                    <a:ext uri="{9D8B030D-6E8A-4147-A177-3AD203B41FA5}">
                      <a16:colId xmlns:a16="http://schemas.microsoft.com/office/drawing/2014/main" val="20001"/>
                    </a:ext>
                  </a:extLst>
                </a:gridCol>
                <a:gridCol w="2000146">
                  <a:extLst>
                    <a:ext uri="{9D8B030D-6E8A-4147-A177-3AD203B41FA5}">
                      <a16:colId xmlns:a16="http://schemas.microsoft.com/office/drawing/2014/main" val="20002"/>
                    </a:ext>
                  </a:extLst>
                </a:gridCol>
                <a:gridCol w="869060">
                  <a:extLst>
                    <a:ext uri="{9D8B030D-6E8A-4147-A177-3AD203B41FA5}">
                      <a16:colId xmlns:a16="http://schemas.microsoft.com/office/drawing/2014/main" val="20003"/>
                    </a:ext>
                  </a:extLst>
                </a:gridCol>
              </a:tblGrid>
              <a:tr h="142743">
                <a:tc>
                  <a:txBody>
                    <a:bodyPr/>
                    <a:lstStyle/>
                    <a:p>
                      <a:pPr algn="l" fontAlgn="b"/>
                      <a:r>
                        <a:rPr lang="fr-FR" sz="900" b="1" i="0" u="none" strike="noStrike" dirty="0">
                          <a:solidFill>
                            <a:srgbClr val="FFFFFF"/>
                          </a:solidFill>
                          <a:effectLst/>
                          <a:latin typeface="Calibri" charset="0"/>
                        </a:rPr>
                        <a:t>Semestre DD</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B9BD5"/>
                    </a:solidFill>
                  </a:tcPr>
                </a:tc>
                <a:tc>
                  <a:txBody>
                    <a:bodyPr/>
                    <a:lstStyle/>
                    <a:p>
                      <a:pPr algn="l" fontAlgn="b"/>
                      <a:r>
                        <a:rPr lang="fr-FR" sz="900" b="1" i="0" u="none" strike="noStrike">
                          <a:solidFill>
                            <a:srgbClr val="FFFFFF"/>
                          </a:solidFill>
                          <a:effectLst/>
                          <a:latin typeface="Calibri" charset="0"/>
                        </a:rPr>
                        <a:t>Equivalence IEP</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B9BD5"/>
                    </a:solidFill>
                  </a:tcPr>
                </a:tc>
                <a:tc>
                  <a:txBody>
                    <a:bodyPr/>
                    <a:lstStyle/>
                    <a:p>
                      <a:pPr algn="l" fontAlgn="b"/>
                      <a:r>
                        <a:rPr lang="fr-FR" sz="900" b="1" i="0" u="none" strike="noStrike">
                          <a:solidFill>
                            <a:srgbClr val="FFFFFF"/>
                          </a:solidFill>
                          <a:effectLst/>
                          <a:latin typeface="Calibri" charset="0"/>
                        </a:rPr>
                        <a:t>Intitulé(s)</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B9BD5"/>
                    </a:solidFill>
                  </a:tcPr>
                </a:tc>
                <a:tc>
                  <a:txBody>
                    <a:bodyPr/>
                    <a:lstStyle/>
                    <a:p>
                      <a:pPr algn="l" fontAlgn="b"/>
                      <a:r>
                        <a:rPr lang="fr-FR" sz="900" b="1" i="0" u="none" strike="noStrike">
                          <a:solidFill>
                            <a:srgbClr val="FFFFFF"/>
                          </a:solidFill>
                          <a:effectLst/>
                          <a:latin typeface="Calibri" charset="0"/>
                        </a:rPr>
                        <a:t>Format</a:t>
                      </a:r>
                    </a:p>
                  </a:txBody>
                  <a:tcPr marL="5583" marR="5583" marT="5583"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279903">
                <a:tc>
                  <a:txBody>
                    <a:bodyPr/>
                    <a:lstStyle/>
                    <a:p>
                      <a:pPr algn="l" fontAlgn="b"/>
                      <a:r>
                        <a:rPr lang="en-US" sz="900" b="0" i="0" u="none" strike="noStrike">
                          <a:solidFill>
                            <a:srgbClr val="000000"/>
                          </a:solidFill>
                          <a:effectLst/>
                          <a:latin typeface="Calibri" charset="0"/>
                        </a:rPr>
                        <a:t>S1</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l" fontAlgn="b"/>
                      <a:r>
                        <a:rPr lang="fr-FR" sz="900" b="0" i="0" u="none" strike="noStrike">
                          <a:solidFill>
                            <a:srgbClr val="000000"/>
                          </a:solidFill>
                          <a:effectLst/>
                          <a:latin typeface="Calibri" charset="0"/>
                        </a:rPr>
                        <a:t>1A: Le politique</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l" fontAlgn="b"/>
                      <a:r>
                        <a:rPr lang="fr-FR" sz="900" b="0" i="0" u="none" strike="noStrike">
                          <a:solidFill>
                            <a:srgbClr val="000000"/>
                          </a:solidFill>
                          <a:effectLst/>
                          <a:latin typeface="Calibri" charset="0"/>
                        </a:rPr>
                        <a:t>Science et politique (politique(s) de la connaissance)</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l" fontAlgn="b"/>
                      <a:r>
                        <a:rPr lang="fr-FR" sz="900" b="0" i="0" u="none" strike="noStrike">
                          <a:solidFill>
                            <a:srgbClr val="000000"/>
                          </a:solidFill>
                          <a:effectLst/>
                          <a:latin typeface="Calibri" charset="0"/>
                        </a:rPr>
                        <a:t>Cours-séminaire: 20h </a:t>
                      </a:r>
                    </a:p>
                  </a:txBody>
                  <a:tcPr marL="5583" marR="5583" marT="55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10001"/>
                  </a:ext>
                </a:extLst>
              </a:tr>
              <a:tr h="142743">
                <a:tc>
                  <a:txBody>
                    <a:bodyPr/>
                    <a:lstStyle/>
                    <a:p>
                      <a:pPr algn="l" fontAlgn="b"/>
                      <a:r>
                        <a:rPr lang="fr-FR" sz="900" b="1" i="1" u="none" strike="noStrike">
                          <a:solidFill>
                            <a:srgbClr val="000000"/>
                          </a:solidFill>
                          <a:effectLst/>
                          <a:latin typeface="Calibri" charset="0"/>
                        </a:rPr>
                        <a:t>Ecole d'hiver:</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l" fontAlgn="b"/>
                      <a:r>
                        <a:rPr lang="fr-FR" sz="900" b="1" i="1" u="none" strike="noStrike">
                          <a:solidFill>
                            <a:srgbClr val="000000"/>
                          </a:solidFill>
                          <a:effectLst/>
                          <a:latin typeface="Calibri" charset="0"/>
                        </a:rPr>
                        <a:t>L'Etat </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l" fontAlgn="b"/>
                      <a:endParaRPr lang="fr-FR" sz="900" b="0" i="0" u="none" strike="noStrike">
                        <a:solidFill>
                          <a:srgbClr val="000000"/>
                        </a:solidFill>
                        <a:effectLst/>
                        <a:latin typeface="Calibri" charset="0"/>
                      </a:endParaRP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l" fontAlgn="b"/>
                      <a:r>
                        <a:rPr lang="fr-FR" sz="900" b="0" i="0" u="none" strike="noStrike">
                          <a:solidFill>
                            <a:srgbClr val="000000"/>
                          </a:solidFill>
                          <a:effectLst/>
                          <a:latin typeface="Calibri" charset="0"/>
                        </a:rPr>
                        <a:t>30h</a:t>
                      </a:r>
                    </a:p>
                  </a:txBody>
                  <a:tcPr marL="5583" marR="5583" marT="55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02"/>
                  </a:ext>
                </a:extLst>
              </a:tr>
              <a:tr h="279903">
                <a:tc>
                  <a:txBody>
                    <a:bodyPr/>
                    <a:lstStyle/>
                    <a:p>
                      <a:pPr algn="l" fontAlgn="b"/>
                      <a:r>
                        <a:rPr lang="is-IS" sz="900" b="0" i="0" u="none" strike="noStrike">
                          <a:solidFill>
                            <a:srgbClr val="000000"/>
                          </a:solidFill>
                          <a:effectLst/>
                          <a:latin typeface="Calibri" charset="0"/>
                        </a:rPr>
                        <a:t>S2</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l" fontAlgn="b"/>
                      <a:r>
                        <a:rPr lang="fr-FR" sz="900" b="0" i="0" u="none" strike="noStrike">
                          <a:solidFill>
                            <a:srgbClr val="000000"/>
                          </a:solidFill>
                          <a:effectLst/>
                          <a:latin typeface="Calibri" charset="0"/>
                        </a:rPr>
                        <a:t>1A: Le politique</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l" fontAlgn="b"/>
                      <a:r>
                        <a:rPr lang="fr-FR" sz="900" b="0" i="0" u="none" strike="noStrike">
                          <a:solidFill>
                            <a:srgbClr val="000000"/>
                          </a:solidFill>
                          <a:effectLst/>
                          <a:latin typeface="Calibri" charset="0"/>
                        </a:rPr>
                        <a:t>Introduction au droit: le cas de l'environnement </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l" fontAlgn="b"/>
                      <a:r>
                        <a:rPr lang="fr-FR" sz="900" b="0" i="0" u="none" strike="noStrike">
                          <a:solidFill>
                            <a:srgbClr val="000000"/>
                          </a:solidFill>
                          <a:effectLst/>
                          <a:latin typeface="Calibri" charset="0"/>
                        </a:rPr>
                        <a:t>Cours-séminaire: 20h </a:t>
                      </a:r>
                    </a:p>
                  </a:txBody>
                  <a:tcPr marL="5583" marR="5583" marT="55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10003"/>
                  </a:ext>
                </a:extLst>
              </a:tr>
              <a:tr h="142743">
                <a:tc>
                  <a:txBody>
                    <a:bodyPr/>
                    <a:lstStyle/>
                    <a:p>
                      <a:pPr algn="l" fontAlgn="b"/>
                      <a:r>
                        <a:rPr lang="fr-FR" sz="900" b="1" i="1" u="none" strike="noStrike">
                          <a:solidFill>
                            <a:srgbClr val="000000"/>
                          </a:solidFill>
                          <a:effectLst/>
                          <a:latin typeface="Calibri" charset="0"/>
                        </a:rPr>
                        <a:t>Ecole d'été: </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l" fontAlgn="b"/>
                      <a:r>
                        <a:rPr lang="fr-FR" sz="900" b="1" i="1" u="none" strike="noStrike">
                          <a:solidFill>
                            <a:srgbClr val="000000"/>
                          </a:solidFill>
                          <a:effectLst/>
                          <a:latin typeface="Calibri" charset="0"/>
                        </a:rPr>
                        <a:t>Les transitions</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l" fontAlgn="b"/>
                      <a:endParaRPr lang="fr-FR" sz="900" b="0" i="0" u="none" strike="noStrike">
                        <a:solidFill>
                          <a:srgbClr val="000000"/>
                        </a:solidFill>
                        <a:effectLst/>
                        <a:latin typeface="Calibri" charset="0"/>
                      </a:endParaRP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l" fontAlgn="b"/>
                      <a:r>
                        <a:rPr lang="fr-FR" sz="900" b="0" i="0" u="none" strike="noStrike">
                          <a:solidFill>
                            <a:srgbClr val="000000"/>
                          </a:solidFill>
                          <a:effectLst/>
                          <a:latin typeface="Calibri" charset="0"/>
                        </a:rPr>
                        <a:t>30h</a:t>
                      </a:r>
                    </a:p>
                  </a:txBody>
                  <a:tcPr marL="5583" marR="5583" marT="55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04"/>
                  </a:ext>
                </a:extLst>
              </a:tr>
              <a:tr h="279903">
                <a:tc>
                  <a:txBody>
                    <a:bodyPr/>
                    <a:lstStyle/>
                    <a:p>
                      <a:pPr algn="l" fontAlgn="b"/>
                      <a:r>
                        <a:rPr lang="fr-FR" sz="900" b="0" i="0" u="none" strike="noStrike">
                          <a:solidFill>
                            <a:srgbClr val="000000"/>
                          </a:solidFill>
                          <a:effectLst/>
                          <a:latin typeface="Calibri" charset="0"/>
                        </a:rPr>
                        <a:t>S3</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l" fontAlgn="b"/>
                      <a:r>
                        <a:rPr lang="fr-FR" sz="900" b="0" i="0" u="none" strike="noStrike">
                          <a:solidFill>
                            <a:srgbClr val="000000"/>
                          </a:solidFill>
                          <a:effectLst/>
                          <a:latin typeface="Calibri" charset="0"/>
                        </a:rPr>
                        <a:t>1A: L'Europe</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l" fontAlgn="b"/>
                      <a:r>
                        <a:rPr lang="fr-FR" sz="900" b="0" i="0" u="none" strike="noStrike">
                          <a:solidFill>
                            <a:srgbClr val="000000"/>
                          </a:solidFill>
                          <a:effectLst/>
                          <a:latin typeface="Calibri" charset="0"/>
                        </a:rPr>
                        <a:t>Economie de la connaissance: Echelles, espaces et réseaux</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l" fontAlgn="b"/>
                      <a:r>
                        <a:rPr lang="fr-FR" sz="900" b="0" i="0" u="none" strike="noStrike">
                          <a:solidFill>
                            <a:srgbClr val="000000"/>
                          </a:solidFill>
                          <a:effectLst/>
                          <a:latin typeface="Calibri" charset="0"/>
                        </a:rPr>
                        <a:t>Cours-séminaire: 20h </a:t>
                      </a:r>
                    </a:p>
                  </a:txBody>
                  <a:tcPr marL="5583" marR="5583" marT="55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05"/>
                  </a:ext>
                </a:extLst>
              </a:tr>
              <a:tr h="142743">
                <a:tc>
                  <a:txBody>
                    <a:bodyPr/>
                    <a:lstStyle/>
                    <a:p>
                      <a:pPr algn="l" fontAlgn="b"/>
                      <a:r>
                        <a:rPr lang="fr-FR" sz="900" b="1" i="1" u="none" strike="noStrike">
                          <a:solidFill>
                            <a:srgbClr val="000000"/>
                          </a:solidFill>
                          <a:effectLst/>
                          <a:latin typeface="Calibri" charset="0"/>
                        </a:rPr>
                        <a:t>Ecole d'hiver:</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l" fontAlgn="b"/>
                      <a:r>
                        <a:rPr lang="fr-FR" sz="900" b="1" i="1" u="none" strike="noStrike">
                          <a:solidFill>
                            <a:srgbClr val="000000"/>
                          </a:solidFill>
                          <a:effectLst/>
                          <a:latin typeface="Calibri" charset="0"/>
                        </a:rPr>
                        <a:t>L'Union européenne</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l" fontAlgn="b"/>
                      <a:endParaRPr lang="fr-FR" sz="900" b="0" i="0" u="none" strike="noStrike">
                        <a:solidFill>
                          <a:srgbClr val="000000"/>
                        </a:solidFill>
                        <a:effectLst/>
                        <a:latin typeface="Calibri" charset="0"/>
                      </a:endParaRP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l" fontAlgn="b"/>
                      <a:r>
                        <a:rPr lang="fr-FR" sz="900" b="0" i="0" u="none" strike="noStrike">
                          <a:solidFill>
                            <a:srgbClr val="000000"/>
                          </a:solidFill>
                          <a:effectLst/>
                          <a:latin typeface="Calibri" charset="0"/>
                        </a:rPr>
                        <a:t>30h</a:t>
                      </a:r>
                    </a:p>
                  </a:txBody>
                  <a:tcPr marL="5583" marR="5583" marT="55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10006"/>
                  </a:ext>
                </a:extLst>
              </a:tr>
              <a:tr h="279903">
                <a:tc>
                  <a:txBody>
                    <a:bodyPr/>
                    <a:lstStyle/>
                    <a:p>
                      <a:pPr algn="l" fontAlgn="b"/>
                      <a:r>
                        <a:rPr lang="fr-FR" sz="900" b="0" i="0" u="none" strike="noStrike">
                          <a:solidFill>
                            <a:srgbClr val="000000"/>
                          </a:solidFill>
                          <a:effectLst/>
                          <a:latin typeface="Calibri" charset="0"/>
                        </a:rPr>
                        <a:t>S4</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l" fontAlgn="b"/>
                      <a:r>
                        <a:rPr lang="fr-FR" sz="900" b="0" i="0" u="none" strike="noStrike">
                          <a:solidFill>
                            <a:srgbClr val="000000"/>
                          </a:solidFill>
                          <a:effectLst/>
                          <a:latin typeface="Calibri" charset="0"/>
                        </a:rPr>
                        <a:t>1A: L'Europe</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l" fontAlgn="b"/>
                      <a:r>
                        <a:rPr lang="fr-FR" sz="900" b="0" i="0" u="none" strike="noStrike">
                          <a:solidFill>
                            <a:srgbClr val="000000"/>
                          </a:solidFill>
                          <a:effectLst/>
                          <a:latin typeface="Calibri" charset="0"/>
                        </a:rPr>
                        <a:t>Histoire des sciences et des savants</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l" fontAlgn="b"/>
                      <a:r>
                        <a:rPr lang="fr-FR" sz="900" b="0" i="0" u="none" strike="noStrike">
                          <a:solidFill>
                            <a:srgbClr val="000000"/>
                          </a:solidFill>
                          <a:effectLst/>
                          <a:latin typeface="Calibri" charset="0"/>
                        </a:rPr>
                        <a:t>Cours-séminaire: 20h </a:t>
                      </a:r>
                    </a:p>
                  </a:txBody>
                  <a:tcPr marL="5583" marR="5583" marT="55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07"/>
                  </a:ext>
                </a:extLst>
              </a:tr>
              <a:tr h="303386">
                <a:tc>
                  <a:txBody>
                    <a:bodyPr/>
                    <a:lstStyle/>
                    <a:p>
                      <a:pPr algn="l" fontAlgn="b"/>
                      <a:r>
                        <a:rPr lang="fr-FR" sz="900" b="1" i="1" u="none" strike="noStrike">
                          <a:solidFill>
                            <a:srgbClr val="000000"/>
                          </a:solidFill>
                          <a:effectLst/>
                          <a:latin typeface="Calibri" charset="0"/>
                        </a:rPr>
                        <a:t>Ecole d'été: </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l" fontAlgn="b"/>
                      <a:r>
                        <a:rPr lang="fr-FR" sz="900" b="1" i="1" u="none" strike="noStrike">
                          <a:solidFill>
                            <a:srgbClr val="000000"/>
                          </a:solidFill>
                          <a:effectLst/>
                          <a:latin typeface="Calibri" charset="0"/>
                        </a:rPr>
                        <a:t>Biopolitique (santé, alimentation, reproduction)</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l" fontAlgn="b"/>
                      <a:endParaRPr lang="fr-FR" sz="900" b="0" i="0" u="none" strike="noStrike">
                        <a:solidFill>
                          <a:srgbClr val="000000"/>
                        </a:solidFill>
                        <a:effectLst/>
                        <a:latin typeface="Calibri" charset="0"/>
                      </a:endParaRP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l" fontAlgn="b"/>
                      <a:r>
                        <a:rPr lang="fr-FR" sz="900" b="0" i="0" u="none" strike="noStrike">
                          <a:solidFill>
                            <a:srgbClr val="000000"/>
                          </a:solidFill>
                          <a:effectLst/>
                          <a:latin typeface="Calibri" charset="0"/>
                        </a:rPr>
                        <a:t>30h</a:t>
                      </a:r>
                    </a:p>
                  </a:txBody>
                  <a:tcPr marL="5583" marR="5583" marT="55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10008"/>
                  </a:ext>
                </a:extLst>
              </a:tr>
              <a:tr h="279903">
                <a:tc>
                  <a:txBody>
                    <a:bodyPr/>
                    <a:lstStyle/>
                    <a:p>
                      <a:pPr algn="l" fontAlgn="b"/>
                      <a:r>
                        <a:rPr lang="fr-FR" sz="900" b="0" i="0" u="none" strike="noStrike" dirty="0">
                          <a:solidFill>
                            <a:srgbClr val="000000"/>
                          </a:solidFill>
                          <a:effectLst/>
                          <a:latin typeface="Calibri" charset="0"/>
                        </a:rPr>
                        <a:t>S5</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l" fontAlgn="b"/>
                      <a:r>
                        <a:rPr lang="fr-FR" sz="900" b="0" i="0" u="none" strike="noStrike">
                          <a:solidFill>
                            <a:srgbClr val="000000"/>
                          </a:solidFill>
                          <a:effectLst/>
                          <a:latin typeface="Calibri" charset="0"/>
                        </a:rPr>
                        <a:t>2A: Etat et société</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l" fontAlgn="b"/>
                      <a:r>
                        <a:rPr lang="fr-FR" sz="900" b="0" i="0" u="none" strike="noStrike">
                          <a:solidFill>
                            <a:srgbClr val="000000"/>
                          </a:solidFill>
                          <a:effectLst/>
                          <a:latin typeface="Calibri" charset="0"/>
                        </a:rPr>
                        <a:t>La société du risque</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l" fontAlgn="b"/>
                      <a:r>
                        <a:rPr lang="fr-FR" sz="900" b="0" i="0" u="none" strike="noStrike">
                          <a:solidFill>
                            <a:srgbClr val="000000"/>
                          </a:solidFill>
                          <a:effectLst/>
                          <a:latin typeface="Calibri" charset="0"/>
                        </a:rPr>
                        <a:t>Cours-séminaire: 20h </a:t>
                      </a:r>
                    </a:p>
                  </a:txBody>
                  <a:tcPr marL="5583" marR="5583" marT="55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10009"/>
                  </a:ext>
                </a:extLst>
              </a:tr>
              <a:tr h="142743">
                <a:tc>
                  <a:txBody>
                    <a:bodyPr/>
                    <a:lstStyle/>
                    <a:p>
                      <a:pPr algn="l" fontAlgn="b"/>
                      <a:r>
                        <a:rPr lang="fr-FR" sz="900" b="1" i="1" u="none" strike="noStrike">
                          <a:solidFill>
                            <a:srgbClr val="000000"/>
                          </a:solidFill>
                          <a:effectLst/>
                          <a:latin typeface="Calibri" charset="0"/>
                        </a:rPr>
                        <a:t>Ecole d'hiver:</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l" fontAlgn="b"/>
                      <a:r>
                        <a:rPr lang="fr-FR" sz="900" b="1" i="1" u="none" strike="noStrike">
                          <a:solidFill>
                            <a:srgbClr val="000000"/>
                          </a:solidFill>
                          <a:effectLst/>
                          <a:latin typeface="Calibri" charset="0"/>
                        </a:rPr>
                        <a:t>Villes et territoires</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l" fontAlgn="b"/>
                      <a:endParaRPr lang="fr-FR" sz="900" b="0" i="0" u="none" strike="noStrike">
                        <a:solidFill>
                          <a:srgbClr val="000000"/>
                        </a:solidFill>
                        <a:effectLst/>
                        <a:latin typeface="Calibri" charset="0"/>
                      </a:endParaRP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l" fontAlgn="b"/>
                      <a:r>
                        <a:rPr lang="fr-FR" sz="900" b="0" i="0" u="none" strike="noStrike">
                          <a:solidFill>
                            <a:srgbClr val="000000"/>
                          </a:solidFill>
                          <a:effectLst/>
                          <a:latin typeface="Calibri" charset="0"/>
                        </a:rPr>
                        <a:t>30h</a:t>
                      </a:r>
                    </a:p>
                  </a:txBody>
                  <a:tcPr marL="5583" marR="5583" marT="55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10"/>
                  </a:ext>
                </a:extLst>
              </a:tr>
              <a:tr h="279903">
                <a:tc>
                  <a:txBody>
                    <a:bodyPr/>
                    <a:lstStyle/>
                    <a:p>
                      <a:pPr algn="l" fontAlgn="b"/>
                      <a:r>
                        <a:rPr lang="fr-FR" sz="900" b="0" i="0" u="none" strike="noStrike">
                          <a:solidFill>
                            <a:srgbClr val="000000"/>
                          </a:solidFill>
                          <a:effectLst/>
                          <a:latin typeface="Calibri" charset="0"/>
                        </a:rPr>
                        <a:t>S6</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l" fontAlgn="b"/>
                      <a:r>
                        <a:rPr lang="fr-FR" sz="900" b="0" i="0" u="none" strike="noStrike">
                          <a:solidFill>
                            <a:srgbClr val="000000"/>
                          </a:solidFill>
                          <a:effectLst/>
                          <a:latin typeface="Calibri" charset="0"/>
                        </a:rPr>
                        <a:t>2A: Etat et société</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l" fontAlgn="b"/>
                      <a:r>
                        <a:rPr lang="fr-FR" sz="900" b="0" i="0" u="none" strike="noStrike">
                          <a:solidFill>
                            <a:srgbClr val="000000"/>
                          </a:solidFill>
                          <a:effectLst/>
                          <a:latin typeface="Calibri" charset="0"/>
                        </a:rPr>
                        <a:t>Droit de la propriété intellectuelle</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l" fontAlgn="b"/>
                      <a:r>
                        <a:rPr lang="fr-FR" sz="900" b="0" i="0" u="none" strike="noStrike">
                          <a:solidFill>
                            <a:srgbClr val="000000"/>
                          </a:solidFill>
                          <a:effectLst/>
                          <a:latin typeface="Calibri" charset="0"/>
                        </a:rPr>
                        <a:t>Cours-séminaire: 20h </a:t>
                      </a:r>
                    </a:p>
                  </a:txBody>
                  <a:tcPr marL="5583" marR="5583" marT="55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10011"/>
                  </a:ext>
                </a:extLst>
              </a:tr>
              <a:tr h="142743">
                <a:tc>
                  <a:txBody>
                    <a:bodyPr/>
                    <a:lstStyle/>
                    <a:p>
                      <a:pPr algn="l" fontAlgn="b"/>
                      <a:r>
                        <a:rPr lang="fr-FR" sz="900" b="1" i="1" u="none" strike="noStrike">
                          <a:solidFill>
                            <a:srgbClr val="000000"/>
                          </a:solidFill>
                          <a:effectLst/>
                          <a:latin typeface="Calibri" charset="0"/>
                        </a:rPr>
                        <a:t>Ecole d'été: </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l" fontAlgn="b"/>
                      <a:r>
                        <a:rPr lang="fr-FR" sz="900" b="1" i="1" u="none" strike="noStrike">
                          <a:solidFill>
                            <a:srgbClr val="000000"/>
                          </a:solidFill>
                          <a:effectLst/>
                          <a:latin typeface="Calibri" charset="0"/>
                        </a:rPr>
                        <a:t>Conflits et controverses</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l" fontAlgn="b"/>
                      <a:endParaRPr lang="fr-FR" sz="900" b="0" i="1" u="none" strike="noStrike">
                        <a:solidFill>
                          <a:srgbClr val="000000"/>
                        </a:solidFill>
                        <a:effectLst/>
                        <a:latin typeface="Calibri" charset="0"/>
                      </a:endParaRP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l" fontAlgn="b"/>
                      <a:r>
                        <a:rPr lang="fr-FR" sz="900" b="0" i="0" u="none" strike="noStrike">
                          <a:solidFill>
                            <a:srgbClr val="000000"/>
                          </a:solidFill>
                          <a:effectLst/>
                          <a:latin typeface="Calibri" charset="0"/>
                        </a:rPr>
                        <a:t>30h</a:t>
                      </a:r>
                    </a:p>
                  </a:txBody>
                  <a:tcPr marL="5583" marR="5583" marT="55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12"/>
                  </a:ext>
                </a:extLst>
              </a:tr>
              <a:tr h="336895">
                <a:tc>
                  <a:txBody>
                    <a:bodyPr/>
                    <a:lstStyle/>
                    <a:p>
                      <a:pPr algn="l" fontAlgn="b"/>
                      <a:r>
                        <a:rPr lang="fr-FR" sz="900" b="0" i="0" u="none" strike="noStrike">
                          <a:solidFill>
                            <a:srgbClr val="000000"/>
                          </a:solidFill>
                          <a:effectLst/>
                          <a:latin typeface="Calibri" charset="0"/>
                        </a:rPr>
                        <a:t>S7</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l" fontAlgn="b"/>
                      <a:r>
                        <a:rPr lang="fr-FR" sz="900" b="0" i="0" u="none" strike="noStrike">
                          <a:solidFill>
                            <a:srgbClr val="000000"/>
                          </a:solidFill>
                          <a:effectLst/>
                          <a:latin typeface="Calibri" charset="0"/>
                        </a:rPr>
                        <a:t>2A: Les relations internationales</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l" fontAlgn="b"/>
                      <a:r>
                        <a:rPr lang="fr-FR" sz="900" b="0" i="0" u="none" strike="noStrike">
                          <a:solidFill>
                            <a:srgbClr val="000000"/>
                          </a:solidFill>
                          <a:effectLst/>
                          <a:latin typeface="Calibri" charset="0"/>
                        </a:rPr>
                        <a:t>Firmes, Etats, Institutions (lobbying, circulations, régulations)</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l" fontAlgn="b"/>
                      <a:r>
                        <a:rPr lang="fr-FR" sz="900" b="0" i="0" u="none" strike="noStrike">
                          <a:solidFill>
                            <a:srgbClr val="000000"/>
                          </a:solidFill>
                          <a:effectLst/>
                          <a:latin typeface="Calibri" charset="0"/>
                        </a:rPr>
                        <a:t>Cours-séminaire: 20h </a:t>
                      </a:r>
                    </a:p>
                  </a:txBody>
                  <a:tcPr marL="5583" marR="5583" marT="55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13"/>
                  </a:ext>
                </a:extLst>
              </a:tr>
              <a:tr h="142743">
                <a:tc>
                  <a:txBody>
                    <a:bodyPr/>
                    <a:lstStyle/>
                    <a:p>
                      <a:pPr algn="l" fontAlgn="b"/>
                      <a:r>
                        <a:rPr lang="fr-FR" sz="900" b="1" i="1" u="none" strike="noStrike">
                          <a:solidFill>
                            <a:srgbClr val="000000"/>
                          </a:solidFill>
                          <a:effectLst/>
                          <a:latin typeface="Calibri" charset="0"/>
                        </a:rPr>
                        <a:t>Ecole d'hiver: </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l" fontAlgn="b"/>
                      <a:r>
                        <a:rPr lang="fr-FR" sz="900" b="1" i="1" u="none" strike="noStrike">
                          <a:solidFill>
                            <a:srgbClr val="000000"/>
                          </a:solidFill>
                          <a:effectLst/>
                          <a:latin typeface="Calibri" charset="0"/>
                        </a:rPr>
                        <a:t>La mondialisation</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l" fontAlgn="b"/>
                      <a:endParaRPr lang="fr-FR" sz="900" b="0" i="0" u="none" strike="noStrike">
                        <a:solidFill>
                          <a:srgbClr val="000000"/>
                        </a:solidFill>
                        <a:effectLst/>
                        <a:latin typeface="Calibri" charset="0"/>
                      </a:endParaRP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l" fontAlgn="b"/>
                      <a:r>
                        <a:rPr lang="fr-FR" sz="900" b="0" i="0" u="none" strike="noStrike">
                          <a:solidFill>
                            <a:srgbClr val="000000"/>
                          </a:solidFill>
                          <a:effectLst/>
                          <a:latin typeface="Calibri" charset="0"/>
                        </a:rPr>
                        <a:t>30h</a:t>
                      </a:r>
                    </a:p>
                  </a:txBody>
                  <a:tcPr marL="5583" marR="5583" marT="55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10014"/>
                  </a:ext>
                </a:extLst>
              </a:tr>
              <a:tr h="279903">
                <a:tc>
                  <a:txBody>
                    <a:bodyPr/>
                    <a:lstStyle/>
                    <a:p>
                      <a:pPr algn="l" fontAlgn="b"/>
                      <a:r>
                        <a:rPr lang="fr-FR" sz="900" b="0" i="0" u="none" strike="noStrike">
                          <a:solidFill>
                            <a:srgbClr val="000000"/>
                          </a:solidFill>
                          <a:effectLst/>
                          <a:latin typeface="Calibri" charset="0"/>
                        </a:rPr>
                        <a:t>S8</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l" fontAlgn="b"/>
                      <a:r>
                        <a:rPr lang="fr-FR" sz="900" b="0" i="0" u="none" strike="noStrike">
                          <a:solidFill>
                            <a:srgbClr val="000000"/>
                          </a:solidFill>
                          <a:effectLst/>
                          <a:latin typeface="Calibri" charset="0"/>
                        </a:rPr>
                        <a:t>2A: Les relations internationales</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l" fontAlgn="b"/>
                      <a:r>
                        <a:rPr lang="fr-FR" sz="900" b="0" i="0" u="none" strike="noStrike">
                          <a:solidFill>
                            <a:srgbClr val="000000"/>
                          </a:solidFill>
                          <a:effectLst/>
                          <a:latin typeface="Calibri" charset="0"/>
                        </a:rPr>
                        <a:t>Commerce et régulation financière internationale</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l" fontAlgn="b"/>
                      <a:r>
                        <a:rPr lang="fr-FR" sz="900" b="0" i="0" u="none" strike="noStrike">
                          <a:solidFill>
                            <a:srgbClr val="000000"/>
                          </a:solidFill>
                          <a:effectLst/>
                          <a:latin typeface="Calibri" charset="0"/>
                        </a:rPr>
                        <a:t>Cours-séminaire: 20h </a:t>
                      </a:r>
                    </a:p>
                  </a:txBody>
                  <a:tcPr marL="5583" marR="5583" marT="55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15"/>
                  </a:ext>
                </a:extLst>
              </a:tr>
              <a:tr h="142743">
                <a:tc>
                  <a:txBody>
                    <a:bodyPr/>
                    <a:lstStyle/>
                    <a:p>
                      <a:pPr algn="l" fontAlgn="b"/>
                      <a:r>
                        <a:rPr lang="fr-FR" sz="900" b="1" i="1" u="none" strike="noStrike">
                          <a:solidFill>
                            <a:srgbClr val="000000"/>
                          </a:solidFill>
                          <a:effectLst/>
                          <a:latin typeface="Calibri" charset="0"/>
                        </a:rPr>
                        <a:t>Ecole d'été</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DD7EE"/>
                    </a:solidFill>
                  </a:tcPr>
                </a:tc>
                <a:tc>
                  <a:txBody>
                    <a:bodyPr/>
                    <a:lstStyle/>
                    <a:p>
                      <a:pPr algn="l" fontAlgn="b"/>
                      <a:r>
                        <a:rPr lang="fr-FR" sz="900" b="1" i="1" u="none" strike="noStrike">
                          <a:solidFill>
                            <a:srgbClr val="000000"/>
                          </a:solidFill>
                          <a:effectLst/>
                          <a:latin typeface="Calibri" charset="0"/>
                        </a:rPr>
                        <a:t>La négociation</a:t>
                      </a: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DD7EE"/>
                    </a:solidFill>
                  </a:tcPr>
                </a:tc>
                <a:tc>
                  <a:txBody>
                    <a:bodyPr/>
                    <a:lstStyle/>
                    <a:p>
                      <a:pPr algn="l" fontAlgn="b"/>
                      <a:endParaRPr lang="fr-FR" sz="900" b="0" i="0" u="none" strike="noStrike">
                        <a:solidFill>
                          <a:srgbClr val="000000"/>
                        </a:solidFill>
                        <a:effectLst/>
                        <a:latin typeface="Calibri" charset="0"/>
                      </a:endParaRPr>
                    </a:p>
                  </a:txBody>
                  <a:tcPr marL="5583" marR="5583" marT="55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DD7EE"/>
                    </a:solidFill>
                  </a:tcPr>
                </a:tc>
                <a:tc>
                  <a:txBody>
                    <a:bodyPr/>
                    <a:lstStyle/>
                    <a:p>
                      <a:pPr algn="l" fontAlgn="b"/>
                      <a:r>
                        <a:rPr lang="fr-FR" sz="900" b="0" i="0" u="none" strike="noStrike" dirty="0">
                          <a:solidFill>
                            <a:srgbClr val="000000"/>
                          </a:solidFill>
                          <a:effectLst/>
                          <a:latin typeface="Calibri" charset="0"/>
                        </a:rPr>
                        <a:t>30h</a:t>
                      </a:r>
                    </a:p>
                  </a:txBody>
                  <a:tcPr marL="5583" marR="5583" marT="55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BDD7EE"/>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606326604"/>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re 5"/>
          <p:cNvSpPr>
            <a:spLocks noGrp="1"/>
          </p:cNvSpPr>
          <p:nvPr>
            <p:ph type="title"/>
          </p:nvPr>
        </p:nvSpPr>
        <p:spPr>
          <a:xfrm>
            <a:off x="1828800" y="282178"/>
            <a:ext cx="6172200" cy="857250"/>
          </a:xfrm>
        </p:spPr>
        <p:txBody>
          <a:bodyPr>
            <a:normAutofit/>
          </a:bodyPr>
          <a:lstStyle/>
          <a:p>
            <a:r>
              <a:rPr lang="fr-FR" sz="2700" dirty="0"/>
              <a:t>Un parcours sur-mesure</a:t>
            </a:r>
          </a:p>
        </p:txBody>
      </p:sp>
      <p:sp>
        <p:nvSpPr>
          <p:cNvPr id="4" name="Espace réservé du pied de page 4"/>
          <p:cNvSpPr>
            <a:spLocks noGrp="1"/>
          </p:cNvSpPr>
          <p:nvPr>
            <p:ph type="ftr" sz="quarter" idx="3"/>
          </p:nvPr>
        </p:nvSpPr>
        <p:spPr>
          <a:prstGeom prst="rect">
            <a:avLst/>
          </a:prstGeom>
        </p:spPr>
        <p:txBody>
          <a:bodyPr vert="horz" lIns="68580" tIns="34290" rIns="68580" bIns="34290" rtlCol="0" anchor="ctr"/>
          <a:lstStyle>
            <a:lvl1pPr algn="l">
              <a:defRPr sz="900">
                <a:solidFill>
                  <a:schemeClr val="bg1"/>
                </a:solidFill>
              </a:defRPr>
            </a:lvl1pPr>
          </a:lstStyle>
          <a:p>
            <a:pPr defTabSz="685800"/>
            <a:r>
              <a:rPr lang="fr-FR" sz="750" dirty="0">
                <a:solidFill>
                  <a:prstClr val="white"/>
                </a:solidFill>
                <a:latin typeface="Open Sans" panose="020B0606030504020204" pitchFamily="34" charset="0"/>
                <a:ea typeface="Open Sans" panose="020B0606030504020204" pitchFamily="34" charset="0"/>
                <a:cs typeface="Open Sans" panose="020B0606030504020204" pitchFamily="34" charset="0"/>
              </a:rPr>
              <a:t>Sciences Po Toulouse</a:t>
            </a:r>
          </a:p>
          <a:p>
            <a:pPr defTabSz="685800"/>
            <a:r>
              <a:rPr lang="fr-FR" sz="675" dirty="0">
                <a:solidFill>
                  <a:prstClr val="white"/>
                </a:solidFill>
                <a:latin typeface="Open Sans" panose="020B0606030504020204" pitchFamily="34" charset="0"/>
                <a:ea typeface="Open Sans" panose="020B0606030504020204" pitchFamily="34" charset="0"/>
                <a:cs typeface="Open Sans" panose="020B0606030504020204" pitchFamily="34" charset="0"/>
              </a:rPr>
              <a:t>2 ter rue des Puits creusés – CS 88526</a:t>
            </a:r>
          </a:p>
          <a:p>
            <a:pPr defTabSz="685800"/>
            <a:r>
              <a:rPr lang="fr-FR" sz="675" dirty="0">
                <a:solidFill>
                  <a:prstClr val="white"/>
                </a:solidFill>
                <a:latin typeface="Open Sans" panose="020B0606030504020204" pitchFamily="34" charset="0"/>
                <a:ea typeface="Open Sans" panose="020B0606030504020204" pitchFamily="34" charset="0"/>
                <a:cs typeface="Open Sans" panose="020B0606030504020204" pitchFamily="34" charset="0"/>
              </a:rPr>
              <a:t>31685 Toulouse Cedex 6</a:t>
            </a:r>
          </a:p>
          <a:p>
            <a:pPr defTabSz="685800"/>
            <a:endParaRPr lang="fr-FR" dirty="0">
              <a:solidFill>
                <a:prstClr val="white"/>
              </a:solidFill>
              <a:latin typeface="Calibri"/>
            </a:endParaRPr>
          </a:p>
        </p:txBody>
      </p:sp>
      <p:pic>
        <p:nvPicPr>
          <p:cNvPr id="1028" name="Picture 4" descr="ogo Insa Toul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6246" y="1"/>
            <a:ext cx="1035844" cy="564356"/>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1439652" y="906706"/>
            <a:ext cx="6210690" cy="3624069"/>
          </a:xfrm>
          <a:prstGeom prst="rect">
            <a:avLst/>
          </a:prstGeom>
          <a:noFill/>
        </p:spPr>
        <p:txBody>
          <a:bodyPr wrap="square" rtlCol="0">
            <a:spAutoFit/>
          </a:bodyPr>
          <a:lstStyle/>
          <a:p>
            <a:pPr defTabSz="685800"/>
            <a:r>
              <a:rPr lang="fr-FR" dirty="0">
                <a:solidFill>
                  <a:prstClr val="black"/>
                </a:solidFill>
                <a:latin typeface="Calibri"/>
              </a:rPr>
              <a:t>Les aménagements à l’INSA sur les 4 premières années :</a:t>
            </a:r>
          </a:p>
          <a:p>
            <a:pPr defTabSz="685800"/>
            <a:endParaRPr lang="fr-FR" dirty="0">
              <a:solidFill>
                <a:prstClr val="black"/>
              </a:solidFill>
              <a:latin typeface="Calibri"/>
            </a:endParaRPr>
          </a:p>
          <a:p>
            <a:pPr defTabSz="685800"/>
            <a:r>
              <a:rPr lang="fr-FR" dirty="0">
                <a:solidFill>
                  <a:prstClr val="black"/>
                </a:solidFill>
                <a:latin typeface="Calibri"/>
              </a:rPr>
              <a:t>1A S1 : APS (20h)</a:t>
            </a:r>
          </a:p>
          <a:p>
            <a:pPr defTabSz="685800"/>
            <a:r>
              <a:rPr lang="fr-FR" dirty="0">
                <a:solidFill>
                  <a:prstClr val="black"/>
                </a:solidFill>
                <a:latin typeface="Calibri"/>
              </a:rPr>
              <a:t>1A S2 : Gestion (15h)</a:t>
            </a:r>
          </a:p>
          <a:p>
            <a:pPr defTabSz="685800"/>
            <a:endParaRPr lang="fr-FR" dirty="0">
              <a:solidFill>
                <a:prstClr val="black"/>
              </a:solidFill>
              <a:latin typeface="Calibri"/>
            </a:endParaRPr>
          </a:p>
          <a:p>
            <a:pPr defTabSz="685800"/>
            <a:r>
              <a:rPr lang="fr-FR" dirty="0">
                <a:solidFill>
                  <a:prstClr val="black"/>
                </a:solidFill>
                <a:latin typeface="Calibri"/>
              </a:rPr>
              <a:t>2A S1 : Macro-économie (20h)</a:t>
            </a:r>
          </a:p>
          <a:p>
            <a:pPr defTabSz="685800"/>
            <a:r>
              <a:rPr lang="fr-FR" dirty="0">
                <a:solidFill>
                  <a:prstClr val="black"/>
                </a:solidFill>
                <a:latin typeface="Calibri"/>
              </a:rPr>
              <a:t>2A S2 : MO (32h)</a:t>
            </a:r>
          </a:p>
          <a:p>
            <a:pPr defTabSz="685800"/>
            <a:endParaRPr lang="fr-FR" dirty="0">
              <a:solidFill>
                <a:prstClr val="black"/>
              </a:solidFill>
              <a:latin typeface="Calibri"/>
            </a:endParaRPr>
          </a:p>
          <a:p>
            <a:pPr defTabSz="685800"/>
            <a:r>
              <a:rPr lang="fr-FR" dirty="0">
                <a:solidFill>
                  <a:prstClr val="black"/>
                </a:solidFill>
                <a:latin typeface="Calibri"/>
              </a:rPr>
              <a:t>3A S1 : semestre d’échange</a:t>
            </a:r>
          </a:p>
          <a:p>
            <a:pPr defTabSz="685800"/>
            <a:r>
              <a:rPr lang="fr-FR" dirty="0">
                <a:solidFill>
                  <a:prstClr val="black"/>
                </a:solidFill>
                <a:latin typeface="Calibri"/>
              </a:rPr>
              <a:t>3A S2 : MO (32h)</a:t>
            </a:r>
          </a:p>
          <a:p>
            <a:pPr defTabSz="685800"/>
            <a:endParaRPr lang="fr-FR" dirty="0">
              <a:solidFill>
                <a:prstClr val="black"/>
              </a:solidFill>
              <a:latin typeface="Calibri"/>
            </a:endParaRPr>
          </a:p>
          <a:p>
            <a:pPr defTabSz="685800"/>
            <a:r>
              <a:rPr lang="fr-FR" dirty="0">
                <a:solidFill>
                  <a:prstClr val="black"/>
                </a:solidFill>
                <a:latin typeface="Calibri"/>
              </a:rPr>
              <a:t>4A S1 : Droit (15h)</a:t>
            </a:r>
          </a:p>
          <a:p>
            <a:pPr defTabSz="685800"/>
            <a:r>
              <a:rPr lang="fr-FR" dirty="0">
                <a:solidFill>
                  <a:prstClr val="black"/>
                </a:solidFill>
                <a:latin typeface="Calibri"/>
              </a:rPr>
              <a:t>4A S2 : Communication (10h)</a:t>
            </a:r>
          </a:p>
          <a:p>
            <a:pPr defTabSz="685800"/>
            <a:endParaRPr lang="fr-FR" dirty="0">
              <a:solidFill>
                <a:prstClr val="black"/>
              </a:solidFill>
              <a:latin typeface="Calibri"/>
            </a:endParaRPr>
          </a:p>
          <a:p>
            <a:pPr defTabSz="685800"/>
            <a:endParaRPr lang="fr-FR" dirty="0">
              <a:solidFill>
                <a:prstClr val="black"/>
              </a:solidFill>
              <a:latin typeface="Calibri"/>
            </a:endParaRPr>
          </a:p>
          <a:p>
            <a:pPr defTabSz="685800"/>
            <a:r>
              <a:rPr lang="fr-FR" dirty="0">
                <a:solidFill>
                  <a:prstClr val="black"/>
                </a:solidFill>
                <a:latin typeface="Calibri"/>
              </a:rPr>
              <a:t>Les enseignements Sciences Po Toulouse comptent pour 2,5 crédits ECTS par semestre</a:t>
            </a:r>
          </a:p>
          <a:p>
            <a:pPr defTabSz="685800"/>
            <a:endParaRPr lang="fr-FR" dirty="0">
              <a:solidFill>
                <a:prstClr val="black"/>
              </a:solidFill>
              <a:latin typeface="Calibri"/>
            </a:endParaRPr>
          </a:p>
        </p:txBody>
      </p:sp>
    </p:spTree>
    <p:extLst>
      <p:ext uri="{BB962C8B-B14F-4D97-AF65-F5344CB8AC3E}">
        <p14:creationId xmlns:p14="http://schemas.microsoft.com/office/powerpoint/2010/main" val="3015050480"/>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re 5"/>
          <p:cNvSpPr>
            <a:spLocks noGrp="1"/>
          </p:cNvSpPr>
          <p:nvPr>
            <p:ph type="title"/>
          </p:nvPr>
        </p:nvSpPr>
        <p:spPr>
          <a:xfrm>
            <a:off x="1649890" y="2193708"/>
            <a:ext cx="6172200" cy="857250"/>
          </a:xfrm>
        </p:spPr>
        <p:txBody>
          <a:bodyPr/>
          <a:lstStyle/>
          <a:p>
            <a:r>
              <a:rPr lang="fr-FR" dirty="0"/>
              <a:t>Merci</a:t>
            </a:r>
          </a:p>
        </p:txBody>
      </p:sp>
      <p:sp>
        <p:nvSpPr>
          <p:cNvPr id="4" name="Espace réservé du pied de page 4"/>
          <p:cNvSpPr>
            <a:spLocks noGrp="1"/>
          </p:cNvSpPr>
          <p:nvPr>
            <p:ph type="ftr" sz="quarter" idx="3"/>
          </p:nvPr>
        </p:nvSpPr>
        <p:spPr>
          <a:prstGeom prst="rect">
            <a:avLst/>
          </a:prstGeom>
        </p:spPr>
        <p:txBody>
          <a:bodyPr vert="horz" lIns="68580" tIns="34290" rIns="68580" bIns="34290" rtlCol="0" anchor="ctr"/>
          <a:lstStyle>
            <a:lvl1pPr algn="l">
              <a:defRPr sz="900">
                <a:solidFill>
                  <a:schemeClr val="bg1"/>
                </a:solidFill>
              </a:defRPr>
            </a:lvl1pPr>
          </a:lstStyle>
          <a:p>
            <a:pPr defTabSz="685800"/>
            <a:r>
              <a:rPr lang="fr-FR" sz="750" dirty="0">
                <a:solidFill>
                  <a:prstClr val="white"/>
                </a:solidFill>
                <a:latin typeface="Open Sans" panose="020B0606030504020204" pitchFamily="34" charset="0"/>
                <a:ea typeface="Open Sans" panose="020B0606030504020204" pitchFamily="34" charset="0"/>
                <a:cs typeface="Open Sans" panose="020B0606030504020204" pitchFamily="34" charset="0"/>
              </a:rPr>
              <a:t>Sciences Po Toulouse</a:t>
            </a:r>
          </a:p>
          <a:p>
            <a:pPr defTabSz="685800"/>
            <a:r>
              <a:rPr lang="fr-FR" sz="675" dirty="0">
                <a:solidFill>
                  <a:prstClr val="white"/>
                </a:solidFill>
                <a:latin typeface="Open Sans" panose="020B0606030504020204" pitchFamily="34" charset="0"/>
                <a:ea typeface="Open Sans" panose="020B0606030504020204" pitchFamily="34" charset="0"/>
                <a:cs typeface="Open Sans" panose="020B0606030504020204" pitchFamily="34" charset="0"/>
              </a:rPr>
              <a:t>2 ter rue des Puits creusés – CS 88526</a:t>
            </a:r>
          </a:p>
          <a:p>
            <a:pPr defTabSz="685800"/>
            <a:r>
              <a:rPr lang="fr-FR" sz="675" dirty="0">
                <a:solidFill>
                  <a:prstClr val="white"/>
                </a:solidFill>
                <a:latin typeface="Open Sans" panose="020B0606030504020204" pitchFamily="34" charset="0"/>
                <a:ea typeface="Open Sans" panose="020B0606030504020204" pitchFamily="34" charset="0"/>
                <a:cs typeface="Open Sans" panose="020B0606030504020204" pitchFamily="34" charset="0"/>
              </a:rPr>
              <a:t>31685 Toulouse Cedex 6</a:t>
            </a:r>
          </a:p>
          <a:p>
            <a:pPr defTabSz="685800"/>
            <a:endParaRPr lang="fr-FR" dirty="0">
              <a:solidFill>
                <a:prstClr val="white"/>
              </a:solidFill>
              <a:latin typeface="Calibri"/>
            </a:endParaRPr>
          </a:p>
        </p:txBody>
      </p:sp>
      <p:pic>
        <p:nvPicPr>
          <p:cNvPr id="1028" name="Picture 4" descr="ogo Insa Toul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6246" y="1"/>
            <a:ext cx="1035844" cy="56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144067"/>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Sciences Po Toulouse en France</a:t>
            </a:r>
          </a:p>
        </p:txBody>
      </p:sp>
      <p:sp>
        <p:nvSpPr>
          <p:cNvPr id="5" name="Espace réservé du contenu 4"/>
          <p:cNvSpPr>
            <a:spLocks noGrp="1"/>
          </p:cNvSpPr>
          <p:nvPr>
            <p:ph sz="half" idx="1"/>
          </p:nvPr>
        </p:nvSpPr>
        <p:spPr>
          <a:xfrm>
            <a:off x="3156394" y="1394510"/>
            <a:ext cx="2000554" cy="2697762"/>
          </a:xfrm>
          <a:ln>
            <a:noFill/>
          </a:ln>
        </p:spPr>
        <p:style>
          <a:lnRef idx="2">
            <a:schemeClr val="dk1"/>
          </a:lnRef>
          <a:fillRef idx="1">
            <a:schemeClr val="lt1"/>
          </a:fillRef>
          <a:effectRef idx="0">
            <a:schemeClr val="dk1"/>
          </a:effectRef>
          <a:fontRef idx="minor">
            <a:schemeClr val="dk1"/>
          </a:fontRef>
        </p:style>
        <p:txBody>
          <a:bodyPr/>
          <a:lstStyle/>
          <a:p>
            <a:r>
              <a:rPr lang="fr-FR" b="1" dirty="0">
                <a:solidFill>
                  <a:schemeClr val="tx1"/>
                </a:solidFill>
              </a:rPr>
              <a:t>Une formation d’excellence : </a:t>
            </a:r>
          </a:p>
          <a:p>
            <a:pPr lvl="1"/>
            <a:r>
              <a:rPr lang="fr-FR" dirty="0">
                <a:solidFill>
                  <a:schemeClr val="tx1"/>
                </a:solidFill>
              </a:rPr>
              <a:t>Sélection, pluridisciplinarité, ouverture internationale et professionnalisation</a:t>
            </a:r>
          </a:p>
          <a:p>
            <a:endParaRPr lang="fr-FR" b="1" dirty="0">
              <a:solidFill>
                <a:schemeClr val="tx1"/>
              </a:solidFill>
            </a:endParaRPr>
          </a:p>
          <a:p>
            <a:r>
              <a:rPr lang="fr-FR" b="1" dirty="0">
                <a:solidFill>
                  <a:schemeClr val="tx1"/>
                </a:solidFill>
              </a:rPr>
              <a:t>Une école connectée : </a:t>
            </a:r>
          </a:p>
          <a:p>
            <a:pPr lvl="1"/>
            <a:r>
              <a:rPr lang="fr-FR" dirty="0">
                <a:solidFill>
                  <a:schemeClr val="tx1"/>
                </a:solidFill>
              </a:rPr>
              <a:t>Réseau IEP, partenariats universitaires en France et dans le monde</a:t>
            </a:r>
          </a:p>
          <a:p>
            <a:endParaRPr lang="fr-FR" b="1" dirty="0">
              <a:solidFill>
                <a:schemeClr val="tx1"/>
              </a:solidFill>
            </a:endParaRPr>
          </a:p>
          <a:p>
            <a:r>
              <a:rPr lang="fr-FR" b="1" dirty="0">
                <a:solidFill>
                  <a:schemeClr val="tx1"/>
                </a:solidFill>
              </a:rPr>
              <a:t>Un réseau d’</a:t>
            </a:r>
            <a:r>
              <a:rPr lang="fr-FR" b="1" dirty="0" err="1">
                <a:solidFill>
                  <a:schemeClr val="tx1"/>
                </a:solidFill>
              </a:rPr>
              <a:t>alumni</a:t>
            </a:r>
            <a:r>
              <a:rPr lang="fr-FR" b="1" dirty="0">
                <a:solidFill>
                  <a:schemeClr val="tx1"/>
                </a:solidFill>
              </a:rPr>
              <a:t> </a:t>
            </a:r>
            <a:r>
              <a:rPr lang="fr-FR" dirty="0">
                <a:solidFill>
                  <a:schemeClr val="tx1"/>
                </a:solidFill>
              </a:rPr>
              <a:t>dense et diversifié</a:t>
            </a:r>
          </a:p>
        </p:txBody>
      </p:sp>
      <p:pic>
        <p:nvPicPr>
          <p:cNvPr id="7" name="Espace réservé du contenu 6"/>
          <p:cNvPicPr>
            <a:picLocks noGrp="1" noChangeAspect="1"/>
          </p:cNvPicPr>
          <p:nvPr>
            <p:ph sz="half" idx="2"/>
          </p:nvPr>
        </p:nvPicPr>
        <p:blipFill rotWithShape="1">
          <a:blip r:embed="rId2"/>
          <a:srcRect r="40878"/>
          <a:stretch/>
        </p:blipFill>
        <p:spPr>
          <a:xfrm>
            <a:off x="3156393" y="642939"/>
            <a:ext cx="3136556" cy="751571"/>
          </a:xfrm>
          <a:ln>
            <a:noFill/>
          </a:ln>
          <a:effectLst/>
        </p:spPr>
      </p:pic>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t="20098"/>
          <a:stretch/>
        </p:blipFill>
        <p:spPr>
          <a:xfrm>
            <a:off x="5244103" y="1646910"/>
            <a:ext cx="2548520" cy="2192960"/>
          </a:xfrm>
          <a:prstGeom prst="rect">
            <a:avLst/>
          </a:prstGeom>
        </p:spPr>
      </p:pic>
    </p:spTree>
    <p:extLst>
      <p:ext uri="{BB962C8B-B14F-4D97-AF65-F5344CB8AC3E}">
        <p14:creationId xmlns:p14="http://schemas.microsoft.com/office/powerpoint/2010/main" val="5249220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89774" y="1261313"/>
            <a:ext cx="1594485" cy="419861"/>
          </a:xfrm>
        </p:spPr>
        <p:txBody>
          <a:bodyPr>
            <a:normAutofit fontScale="90000"/>
          </a:bodyPr>
          <a:lstStyle/>
          <a:p>
            <a:pPr algn="ctr"/>
            <a:r>
              <a:rPr lang="fr-FR" dirty="0"/>
              <a:t>Le premier cycle </a:t>
            </a:r>
          </a:p>
        </p:txBody>
      </p:sp>
      <p:sp>
        <p:nvSpPr>
          <p:cNvPr id="3" name="Espace réservé du texte 2"/>
          <p:cNvSpPr>
            <a:spLocks noGrp="1"/>
          </p:cNvSpPr>
          <p:nvPr>
            <p:ph type="body" sz="half" idx="2"/>
          </p:nvPr>
        </p:nvSpPr>
        <p:spPr>
          <a:xfrm>
            <a:off x="414646" y="1681174"/>
            <a:ext cx="1744743" cy="2313076"/>
          </a:xfrm>
        </p:spPr>
        <p:txBody>
          <a:bodyPr>
            <a:noAutofit/>
          </a:bodyPr>
          <a:lstStyle/>
          <a:p>
            <a:pPr algn="ctr"/>
            <a:r>
              <a:rPr lang="fr-FR" sz="1238" b="1" dirty="0"/>
              <a:t>1</a:t>
            </a:r>
            <a:r>
              <a:rPr lang="fr-FR" sz="1238" b="1" baseline="30000" dirty="0"/>
              <a:t>e</a:t>
            </a:r>
            <a:r>
              <a:rPr lang="fr-FR" sz="1238" b="1" dirty="0"/>
              <a:t> et 2</a:t>
            </a:r>
            <a:r>
              <a:rPr lang="fr-FR" sz="1238" b="1" baseline="30000" dirty="0"/>
              <a:t>e</a:t>
            </a:r>
            <a:r>
              <a:rPr lang="fr-FR" sz="1238" b="1" dirty="0"/>
              <a:t> années :</a:t>
            </a:r>
          </a:p>
          <a:p>
            <a:pPr marL="192881" indent="-192881">
              <a:buClr>
                <a:schemeClr val="bg1"/>
              </a:buClr>
              <a:buFont typeface="Arial" charset="0"/>
              <a:buChar char="•"/>
            </a:pPr>
            <a:r>
              <a:rPr lang="fr-FR" sz="1125" dirty="0"/>
              <a:t>Un cursus thématisé </a:t>
            </a:r>
          </a:p>
          <a:p>
            <a:pPr marL="192881" indent="-192881">
              <a:buClr>
                <a:schemeClr val="bg1"/>
              </a:buClr>
              <a:buFont typeface="Arial" charset="0"/>
              <a:buChar char="•"/>
            </a:pPr>
            <a:r>
              <a:rPr lang="fr-FR" sz="1125" dirty="0"/>
              <a:t>Apprentissage des fondamentaux (science politique, droit, économie, histoire, langues)</a:t>
            </a:r>
          </a:p>
          <a:p>
            <a:pPr marL="192881" indent="-192881">
              <a:buClr>
                <a:schemeClr val="bg1"/>
              </a:buClr>
              <a:buFont typeface="Arial" charset="0"/>
              <a:buChar char="•"/>
            </a:pPr>
            <a:r>
              <a:rPr lang="fr-FR" sz="1125" dirty="0"/>
              <a:t>Amorce de spécialisation </a:t>
            </a:r>
          </a:p>
          <a:p>
            <a:pPr marL="192881" indent="-192881">
              <a:buClr>
                <a:schemeClr val="bg1"/>
              </a:buClr>
              <a:buFont typeface="Arial" charset="0"/>
              <a:buChar char="•"/>
            </a:pPr>
            <a:r>
              <a:rPr lang="fr-FR" sz="1125" dirty="0"/>
              <a:t>Initiation à la recherche</a:t>
            </a:r>
          </a:p>
          <a:p>
            <a:endParaRPr lang="en-AU" sz="1125" dirty="0"/>
          </a:p>
        </p:txBody>
      </p:sp>
      <p:pic>
        <p:nvPicPr>
          <p:cNvPr id="5" name="Image 4"/>
          <p:cNvPicPr>
            <a:picLocks noChangeAspect="1"/>
          </p:cNvPicPr>
          <p:nvPr/>
        </p:nvPicPr>
        <p:blipFill rotWithShape="1">
          <a:blip r:embed="rId2"/>
          <a:srcRect l="10659" t="10227" r="28270" b="23265"/>
          <a:stretch/>
        </p:blipFill>
        <p:spPr>
          <a:xfrm>
            <a:off x="3135049" y="1081374"/>
            <a:ext cx="4798862" cy="2980752"/>
          </a:xfrm>
          <a:prstGeom prst="rect">
            <a:avLst/>
          </a:prstGeom>
        </p:spPr>
      </p:pic>
      <p:pic>
        <p:nvPicPr>
          <p:cNvPr id="9" name="Image 8"/>
          <p:cNvPicPr>
            <a:picLocks noChangeAspect="1"/>
          </p:cNvPicPr>
          <p:nvPr/>
        </p:nvPicPr>
        <p:blipFill>
          <a:blip r:embed="rId3"/>
          <a:stretch>
            <a:fillRect/>
          </a:stretch>
        </p:blipFill>
        <p:spPr>
          <a:xfrm>
            <a:off x="1174345" y="4092271"/>
            <a:ext cx="1307456" cy="376983"/>
          </a:xfrm>
          <a:prstGeom prst="rect">
            <a:avLst/>
          </a:prstGeom>
          <a:ln>
            <a:noFill/>
          </a:ln>
          <a:effectLst/>
        </p:spPr>
      </p:pic>
    </p:spTree>
    <p:extLst>
      <p:ext uri="{BB962C8B-B14F-4D97-AF65-F5344CB8AC3E}">
        <p14:creationId xmlns:p14="http://schemas.microsoft.com/office/powerpoint/2010/main" val="23722307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re 5"/>
          <p:cNvSpPr>
            <a:spLocks noGrp="1"/>
          </p:cNvSpPr>
          <p:nvPr>
            <p:ph type="title"/>
          </p:nvPr>
        </p:nvSpPr>
        <p:spPr>
          <a:xfrm>
            <a:off x="377102" y="1045197"/>
            <a:ext cx="1594485" cy="1337310"/>
          </a:xfrm>
        </p:spPr>
        <p:txBody>
          <a:bodyPr/>
          <a:lstStyle/>
          <a:p>
            <a:pPr algn="ctr"/>
            <a:r>
              <a:rPr lang="fr-FR" dirty="0"/>
              <a:t>Les partenaires internationaux</a:t>
            </a:r>
          </a:p>
        </p:txBody>
      </p:sp>
      <p:sp>
        <p:nvSpPr>
          <p:cNvPr id="2" name="Espace réservé du texte 1"/>
          <p:cNvSpPr>
            <a:spLocks noGrp="1"/>
          </p:cNvSpPr>
          <p:nvPr>
            <p:ph type="body" sz="half" idx="2"/>
          </p:nvPr>
        </p:nvSpPr>
        <p:spPr/>
        <p:txBody>
          <a:bodyPr>
            <a:normAutofit/>
          </a:bodyPr>
          <a:lstStyle/>
          <a:p>
            <a:pPr algn="ctr"/>
            <a:r>
              <a:rPr lang="fr-FR" sz="1125" dirty="0"/>
              <a:t>Plus de 170 partenariats avec des universités étrangères sur l’ensemble des 5 continents.</a:t>
            </a:r>
            <a:endParaRPr lang="en-AU" sz="1125" dirty="0"/>
          </a:p>
        </p:txBody>
      </p:sp>
      <p:pic>
        <p:nvPicPr>
          <p:cNvPr id="4" name="Image 3"/>
          <p:cNvPicPr>
            <a:picLocks noChangeAspect="1"/>
          </p:cNvPicPr>
          <p:nvPr/>
        </p:nvPicPr>
        <p:blipFill>
          <a:blip r:embed="rId2"/>
          <a:stretch>
            <a:fillRect/>
          </a:stretch>
        </p:blipFill>
        <p:spPr>
          <a:xfrm>
            <a:off x="1174345" y="4092271"/>
            <a:ext cx="1307456" cy="376983"/>
          </a:xfrm>
          <a:prstGeom prst="rect">
            <a:avLst/>
          </a:prstGeom>
          <a:ln>
            <a:noFill/>
          </a:ln>
          <a:effectLst/>
        </p:spPr>
      </p:pic>
      <p:pic>
        <p:nvPicPr>
          <p:cNvPr id="3074" name="Picture 2" descr="http://www.sciencespo-toulouse.fr/medias/photo/carte-villes_1453892417315-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187" b="32302"/>
          <a:stretch/>
        </p:blipFill>
        <p:spPr bwMode="auto">
          <a:xfrm>
            <a:off x="3147015" y="1224376"/>
            <a:ext cx="4637074" cy="2614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1605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536535" y="1179075"/>
            <a:ext cx="1594485" cy="893391"/>
          </a:xfrm>
        </p:spPr>
        <p:txBody>
          <a:bodyPr>
            <a:normAutofit/>
          </a:bodyPr>
          <a:lstStyle/>
          <a:p>
            <a:pPr algn="ctr"/>
            <a:r>
              <a:rPr lang="fr-FR" dirty="0"/>
              <a:t>Second cycle</a:t>
            </a:r>
            <a:br>
              <a:rPr lang="fr-FR" dirty="0"/>
            </a:br>
            <a:br>
              <a:rPr lang="fr-FR" dirty="0"/>
            </a:br>
            <a:endParaRPr lang="fr-FR" dirty="0"/>
          </a:p>
        </p:txBody>
      </p:sp>
      <p:sp>
        <p:nvSpPr>
          <p:cNvPr id="3" name="Espace réservé du texte 2"/>
          <p:cNvSpPr>
            <a:spLocks noGrp="1"/>
          </p:cNvSpPr>
          <p:nvPr>
            <p:ph type="body" sz="half" idx="2"/>
          </p:nvPr>
        </p:nvSpPr>
        <p:spPr>
          <a:xfrm>
            <a:off x="635278" y="1831479"/>
            <a:ext cx="1594485" cy="1734502"/>
          </a:xfrm>
        </p:spPr>
        <p:txBody>
          <a:bodyPr>
            <a:normAutofit/>
          </a:bodyPr>
          <a:lstStyle/>
          <a:p>
            <a:pPr algn="ctr"/>
            <a:br>
              <a:rPr lang="fr-FR" dirty="0"/>
            </a:br>
            <a:r>
              <a:rPr lang="fr-FR" sz="1238" b="1" dirty="0"/>
              <a:t>4e et 5e années : </a:t>
            </a:r>
            <a:br>
              <a:rPr lang="fr-FR" dirty="0"/>
            </a:br>
            <a:endParaRPr lang="fr-FR" dirty="0"/>
          </a:p>
          <a:p>
            <a:r>
              <a:rPr lang="fr-FR" sz="1125" dirty="0"/>
              <a:t>Spécialisation et professionnalisation dans 12 parcours au choix</a:t>
            </a:r>
          </a:p>
        </p:txBody>
      </p:sp>
      <p:pic>
        <p:nvPicPr>
          <p:cNvPr id="9" name="Image 8"/>
          <p:cNvPicPr>
            <a:picLocks noChangeAspect="1"/>
          </p:cNvPicPr>
          <p:nvPr/>
        </p:nvPicPr>
        <p:blipFill>
          <a:blip r:embed="rId2"/>
          <a:stretch>
            <a:fillRect/>
          </a:stretch>
        </p:blipFill>
        <p:spPr>
          <a:xfrm>
            <a:off x="1174345" y="4092271"/>
            <a:ext cx="1307456" cy="376983"/>
          </a:xfrm>
          <a:prstGeom prst="rect">
            <a:avLst/>
          </a:prstGeom>
          <a:ln>
            <a:noFill/>
          </a:ln>
          <a:effectLst/>
        </p:spPr>
      </p:pic>
      <p:pic>
        <p:nvPicPr>
          <p:cNvPr id="7" name="Imag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67844" y="1179075"/>
            <a:ext cx="4756150" cy="3039310"/>
          </a:xfrm>
          <a:prstGeom prst="rect">
            <a:avLst/>
          </a:prstGeom>
        </p:spPr>
      </p:pic>
    </p:spTree>
    <p:extLst>
      <p:ext uri="{BB962C8B-B14F-4D97-AF65-F5344CB8AC3E}">
        <p14:creationId xmlns:p14="http://schemas.microsoft.com/office/powerpoint/2010/main" val="25119385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91A355E-51AB-44EB-BFAE-C1CADA182075}"/>
              </a:ext>
            </a:extLst>
          </p:cNvPr>
          <p:cNvSpPr>
            <a:spLocks noGrp="1"/>
          </p:cNvSpPr>
          <p:nvPr>
            <p:ph type="ctrTitle"/>
          </p:nvPr>
        </p:nvSpPr>
        <p:spPr>
          <a:xfrm>
            <a:off x="1436539" y="2146582"/>
            <a:ext cx="6270922" cy="850335"/>
          </a:xfrm>
        </p:spPr>
        <p:txBody>
          <a:bodyPr/>
          <a:lstStyle/>
          <a:p>
            <a:r>
              <a:rPr lang="fr-FR" dirty="0"/>
              <a:t>QUESTIONS</a:t>
            </a:r>
          </a:p>
        </p:txBody>
      </p:sp>
    </p:spTree>
    <p:extLst>
      <p:ext uri="{BB962C8B-B14F-4D97-AF65-F5344CB8AC3E}">
        <p14:creationId xmlns:p14="http://schemas.microsoft.com/office/powerpoint/2010/main" val="30545168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1D1A3B-A4C6-46FA-889D-8023E0E57F14}"/>
              </a:ext>
            </a:extLst>
          </p:cNvPr>
          <p:cNvSpPr>
            <a:spLocks noGrp="1"/>
          </p:cNvSpPr>
          <p:nvPr>
            <p:ph type="ctrTitle"/>
          </p:nvPr>
        </p:nvSpPr>
        <p:spPr>
          <a:xfrm>
            <a:off x="2343150" y="224235"/>
            <a:ext cx="5828699" cy="2287190"/>
          </a:xfrm>
        </p:spPr>
        <p:txBody>
          <a:bodyPr>
            <a:normAutofit/>
          </a:bodyPr>
          <a:lstStyle/>
          <a:p>
            <a:r>
              <a:rPr lang="fr-FR" sz="8800" dirty="0"/>
              <a:t>MERCI </a:t>
            </a:r>
          </a:p>
        </p:txBody>
      </p:sp>
    </p:spTree>
    <p:extLst>
      <p:ext uri="{BB962C8B-B14F-4D97-AF65-F5344CB8AC3E}">
        <p14:creationId xmlns:p14="http://schemas.microsoft.com/office/powerpoint/2010/main" val="1472458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C65BC7C-E9D4-4E06-AA56-F0C95FA60538}"/>
              </a:ext>
            </a:extLst>
          </p:cNvPr>
          <p:cNvSpPr>
            <a:spLocks noGrp="1"/>
          </p:cNvSpPr>
          <p:nvPr>
            <p:ph type="title"/>
          </p:nvPr>
        </p:nvSpPr>
        <p:spPr/>
        <p:txBody>
          <a:bodyPr/>
          <a:lstStyle/>
          <a:p>
            <a:r>
              <a:rPr lang="fr-FR" dirty="0"/>
              <a:t>Chiffres clés Master IMI</a:t>
            </a:r>
          </a:p>
        </p:txBody>
      </p:sp>
      <p:sp>
        <p:nvSpPr>
          <p:cNvPr id="7" name="Espace réservé du contenu 6">
            <a:extLst>
              <a:ext uri="{FF2B5EF4-FFF2-40B4-BE49-F238E27FC236}">
                <a16:creationId xmlns:a16="http://schemas.microsoft.com/office/drawing/2014/main" id="{6EE0BC5B-BEB8-42CC-9FF7-EEFA13E10321}"/>
              </a:ext>
            </a:extLst>
          </p:cNvPr>
          <p:cNvSpPr>
            <a:spLocks noGrp="1"/>
          </p:cNvSpPr>
          <p:nvPr>
            <p:ph idx="1"/>
          </p:nvPr>
        </p:nvSpPr>
        <p:spPr>
          <a:xfrm>
            <a:off x="605364" y="1628775"/>
            <a:ext cx="8268346" cy="2686050"/>
          </a:xfrm>
        </p:spPr>
        <p:txBody>
          <a:bodyPr/>
          <a:lstStyle/>
          <a:p>
            <a:pPr algn="just"/>
            <a:r>
              <a:rPr lang="fr-FR" dirty="0">
                <a:solidFill>
                  <a:srgbClr val="222222"/>
                </a:solidFill>
                <a:highlight>
                  <a:srgbClr val="FFFFFF"/>
                </a:highlight>
                <a:latin typeface="Arial" panose="020B0604020202020204" pitchFamily="34" charset="0"/>
              </a:rPr>
              <a:t>4 destinations et 4 double diplômes </a:t>
            </a:r>
            <a:r>
              <a:rPr lang="fr-FR" b="0" dirty="0">
                <a:solidFill>
                  <a:srgbClr val="222222"/>
                </a:solidFill>
                <a:highlight>
                  <a:srgbClr val="FFFFFF"/>
                </a:highlight>
                <a:latin typeface="Arial" panose="020B0604020202020204" pitchFamily="34" charset="0"/>
              </a:rPr>
              <a:t>(DD) de Master:</a:t>
            </a:r>
          </a:p>
          <a:p>
            <a:pPr lvl="1" algn="just"/>
            <a:r>
              <a:rPr lang="fr-FR" b="0" dirty="0">
                <a:solidFill>
                  <a:srgbClr val="222222"/>
                </a:solidFill>
                <a:highlight>
                  <a:srgbClr val="FFFFFF"/>
                </a:highlight>
                <a:latin typeface="Arial" panose="020B0604020202020204" pitchFamily="34" charset="0"/>
              </a:rPr>
              <a:t>Depuis 2014: Assumption </a:t>
            </a:r>
            <a:r>
              <a:rPr lang="fr-FR" b="0" dirty="0" err="1">
                <a:solidFill>
                  <a:srgbClr val="222222"/>
                </a:solidFill>
                <a:highlight>
                  <a:srgbClr val="FFFFFF"/>
                </a:highlight>
                <a:latin typeface="Arial" panose="020B0604020202020204" pitchFamily="34" charset="0"/>
              </a:rPr>
              <a:t>University</a:t>
            </a:r>
            <a:r>
              <a:rPr lang="fr-FR" b="0" dirty="0">
                <a:solidFill>
                  <a:srgbClr val="222222"/>
                </a:solidFill>
                <a:highlight>
                  <a:srgbClr val="FFFFFF"/>
                </a:highlight>
                <a:latin typeface="Arial" panose="020B0604020202020204" pitchFamily="34" charset="0"/>
              </a:rPr>
              <a:t> Bangkok </a:t>
            </a:r>
            <a:r>
              <a:rPr lang="fr-FR" b="0" i="0" dirty="0">
                <a:solidFill>
                  <a:srgbClr val="222222"/>
                </a:solidFill>
                <a:effectLst/>
                <a:highlight>
                  <a:srgbClr val="FFFFFF"/>
                </a:highlight>
                <a:latin typeface="Arial" panose="020B0604020202020204" pitchFamily="34" charset="0"/>
              </a:rPr>
              <a:t>(</a:t>
            </a:r>
            <a:r>
              <a:rPr lang="fr-FR" b="0" i="1" dirty="0">
                <a:solidFill>
                  <a:srgbClr val="222222"/>
                </a:solidFill>
                <a:effectLst/>
                <a:highlight>
                  <a:srgbClr val="FFFFFF"/>
                </a:highlight>
                <a:latin typeface="Arial" panose="020B0604020202020204" pitchFamily="34" charset="0"/>
              </a:rPr>
              <a:t>MBA</a:t>
            </a:r>
            <a:r>
              <a:rPr lang="fr-FR" b="0" i="0" dirty="0">
                <a:solidFill>
                  <a:srgbClr val="222222"/>
                </a:solidFill>
                <a:effectLst/>
                <a:highlight>
                  <a:srgbClr val="FFFFFF"/>
                </a:highlight>
                <a:latin typeface="Arial" panose="020B0604020202020204" pitchFamily="34" charset="0"/>
              </a:rPr>
              <a:t>): 7+7 étudiants</a:t>
            </a:r>
            <a:endParaRPr lang="fr-FR" b="0" dirty="0">
              <a:solidFill>
                <a:srgbClr val="222222"/>
              </a:solidFill>
              <a:highlight>
                <a:srgbClr val="FFFFFF"/>
              </a:highlight>
              <a:latin typeface="Arial" panose="020B0604020202020204" pitchFamily="34" charset="0"/>
            </a:endParaRPr>
          </a:p>
          <a:p>
            <a:pPr lvl="1" algn="just"/>
            <a:r>
              <a:rPr lang="fr-FR" b="0" i="0" dirty="0">
                <a:solidFill>
                  <a:srgbClr val="222222"/>
                </a:solidFill>
                <a:effectLst/>
                <a:highlight>
                  <a:srgbClr val="FFFFFF"/>
                </a:highlight>
                <a:latin typeface="Arial" panose="020B0604020202020204" pitchFamily="34" charset="0"/>
              </a:rPr>
              <a:t>Depuis 2016: Ingolstadt Management </a:t>
            </a:r>
            <a:r>
              <a:rPr lang="fr-FR" b="0" i="0" dirty="0" err="1">
                <a:solidFill>
                  <a:srgbClr val="222222"/>
                </a:solidFill>
                <a:effectLst/>
                <a:highlight>
                  <a:srgbClr val="FFFFFF"/>
                </a:highlight>
                <a:latin typeface="Arial" panose="020B0604020202020204" pitchFamily="34" charset="0"/>
              </a:rPr>
              <a:t>School</a:t>
            </a:r>
            <a:r>
              <a:rPr lang="fr-FR" b="0" i="0" dirty="0">
                <a:solidFill>
                  <a:srgbClr val="222222"/>
                </a:solidFill>
                <a:effectLst/>
                <a:highlight>
                  <a:srgbClr val="FFFFFF"/>
                </a:highlight>
                <a:latin typeface="Arial" panose="020B0604020202020204" pitchFamily="34" charset="0"/>
              </a:rPr>
              <a:t> </a:t>
            </a:r>
            <a:r>
              <a:rPr lang="fr-FR" b="0" dirty="0">
                <a:solidFill>
                  <a:srgbClr val="222222"/>
                </a:solidFill>
                <a:highlight>
                  <a:srgbClr val="FFFFFF"/>
                </a:highlight>
                <a:latin typeface="Arial" panose="020B0604020202020204" pitchFamily="34" charset="0"/>
              </a:rPr>
              <a:t>(</a:t>
            </a:r>
            <a:r>
              <a:rPr lang="fr-FR" b="0" dirty="0" err="1">
                <a:solidFill>
                  <a:srgbClr val="222222"/>
                </a:solidFill>
                <a:highlight>
                  <a:srgbClr val="FFFFFF"/>
                </a:highlight>
                <a:latin typeface="Arial" panose="020B0604020202020204" pitchFamily="34" charset="0"/>
              </a:rPr>
              <a:t>MSc</a:t>
            </a:r>
            <a:r>
              <a:rPr lang="fr-FR" b="0" dirty="0">
                <a:solidFill>
                  <a:srgbClr val="222222"/>
                </a:solidFill>
                <a:highlight>
                  <a:srgbClr val="FFFFFF"/>
                </a:highlight>
                <a:latin typeface="Arial" panose="020B0604020202020204" pitchFamily="34" charset="0"/>
              </a:rPr>
              <a:t> </a:t>
            </a:r>
            <a:r>
              <a:rPr lang="fr-FR" b="0" i="1" dirty="0">
                <a:solidFill>
                  <a:srgbClr val="222222"/>
                </a:solidFill>
                <a:highlight>
                  <a:srgbClr val="FFFFFF"/>
                </a:highlight>
                <a:latin typeface="Arial" panose="020B0604020202020204" pitchFamily="34" charset="0"/>
              </a:rPr>
              <a:t>Customer </a:t>
            </a:r>
            <a:r>
              <a:rPr lang="fr-FR" b="0" i="1" dirty="0" err="1">
                <a:solidFill>
                  <a:srgbClr val="222222"/>
                </a:solidFill>
                <a:highlight>
                  <a:srgbClr val="FFFFFF"/>
                </a:highlight>
                <a:latin typeface="Arial" panose="020B0604020202020204" pitchFamily="34" charset="0"/>
              </a:rPr>
              <a:t>Experience</a:t>
            </a:r>
            <a:r>
              <a:rPr lang="fr-FR" b="0" i="1" dirty="0">
                <a:solidFill>
                  <a:srgbClr val="222222"/>
                </a:solidFill>
                <a:highlight>
                  <a:srgbClr val="FFFFFF"/>
                </a:highlight>
                <a:latin typeface="Arial" panose="020B0604020202020204" pitchFamily="34" charset="0"/>
              </a:rPr>
              <a:t> &amp; Service Management</a:t>
            </a:r>
            <a:r>
              <a:rPr lang="fr-FR" b="0" dirty="0">
                <a:solidFill>
                  <a:srgbClr val="222222"/>
                </a:solidFill>
                <a:highlight>
                  <a:srgbClr val="FFFFFF"/>
                </a:highlight>
                <a:latin typeface="Arial" panose="020B0604020202020204" pitchFamily="34" charset="0"/>
              </a:rPr>
              <a:t>): </a:t>
            </a:r>
            <a:r>
              <a:rPr lang="fr-FR" dirty="0">
                <a:solidFill>
                  <a:srgbClr val="222222"/>
                </a:solidFill>
                <a:highlight>
                  <a:srgbClr val="FFFFFF"/>
                </a:highlight>
                <a:latin typeface="Arial" panose="020B0604020202020204" pitchFamily="34" charset="0"/>
              </a:rPr>
              <a:t>10</a:t>
            </a:r>
            <a:r>
              <a:rPr lang="fr-FR" b="0" i="0" dirty="0">
                <a:solidFill>
                  <a:srgbClr val="222222"/>
                </a:solidFill>
                <a:effectLst/>
                <a:highlight>
                  <a:srgbClr val="FFFFFF"/>
                </a:highlight>
                <a:latin typeface="Arial" panose="020B0604020202020204" pitchFamily="34" charset="0"/>
              </a:rPr>
              <a:t>+10 étudiants</a:t>
            </a:r>
          </a:p>
          <a:p>
            <a:pPr lvl="1" algn="just"/>
            <a:r>
              <a:rPr lang="fr-FR" b="0" i="0" dirty="0">
                <a:solidFill>
                  <a:srgbClr val="222222"/>
                </a:solidFill>
                <a:effectLst/>
                <a:highlight>
                  <a:srgbClr val="FFFFFF"/>
                </a:highlight>
                <a:latin typeface="Arial" panose="020B0604020202020204" pitchFamily="34" charset="0"/>
              </a:rPr>
              <a:t>Depuis 2020: </a:t>
            </a:r>
            <a:r>
              <a:rPr lang="fr-FR" b="0" dirty="0" err="1">
                <a:solidFill>
                  <a:srgbClr val="222222"/>
                </a:solidFill>
                <a:highlight>
                  <a:srgbClr val="FFFFFF"/>
                </a:highlight>
                <a:latin typeface="Arial" panose="020B0604020202020204" pitchFamily="34" charset="0"/>
              </a:rPr>
              <a:t>Tongji</a:t>
            </a:r>
            <a:r>
              <a:rPr lang="fr-FR" b="0" dirty="0">
                <a:solidFill>
                  <a:srgbClr val="222222"/>
                </a:solidFill>
                <a:highlight>
                  <a:srgbClr val="FFFFFF"/>
                </a:highlight>
                <a:latin typeface="Arial" panose="020B0604020202020204" pitchFamily="34" charset="0"/>
              </a:rPr>
              <a:t> </a:t>
            </a:r>
            <a:r>
              <a:rPr lang="fr-FR" b="0" dirty="0" err="1">
                <a:solidFill>
                  <a:srgbClr val="222222"/>
                </a:solidFill>
                <a:highlight>
                  <a:srgbClr val="FFFFFF"/>
                </a:highlight>
                <a:latin typeface="Arial" panose="020B0604020202020204" pitchFamily="34" charset="0"/>
              </a:rPr>
              <a:t>University</a:t>
            </a:r>
            <a:r>
              <a:rPr lang="fr-FR" b="0" dirty="0">
                <a:solidFill>
                  <a:srgbClr val="222222"/>
                </a:solidFill>
                <a:highlight>
                  <a:srgbClr val="FFFFFF"/>
                </a:highlight>
                <a:latin typeface="Arial" panose="020B0604020202020204" pitchFamily="34" charset="0"/>
              </a:rPr>
              <a:t> Shanghai (</a:t>
            </a:r>
            <a:r>
              <a:rPr lang="fr-FR" b="0" i="1" dirty="0" err="1">
                <a:solidFill>
                  <a:srgbClr val="222222"/>
                </a:solidFill>
                <a:highlight>
                  <a:srgbClr val="FFFFFF"/>
                </a:highlight>
                <a:latin typeface="Arial" panose="020B0604020202020204" pitchFamily="34" charset="0"/>
              </a:rPr>
              <a:t>MSc</a:t>
            </a:r>
            <a:r>
              <a:rPr lang="fr-FR" b="0" i="1" dirty="0">
                <a:solidFill>
                  <a:srgbClr val="222222"/>
                </a:solidFill>
                <a:highlight>
                  <a:srgbClr val="FFFFFF"/>
                </a:highlight>
                <a:latin typeface="Arial" panose="020B0604020202020204" pitchFamily="34" charset="0"/>
              </a:rPr>
              <a:t> </a:t>
            </a:r>
            <a:r>
              <a:rPr lang="fr-FR" b="0" i="1" dirty="0" err="1">
                <a:solidFill>
                  <a:srgbClr val="222222"/>
                </a:solidFill>
                <a:highlight>
                  <a:srgbClr val="FFFFFF"/>
                </a:highlight>
                <a:latin typeface="Arial" panose="020B0604020202020204" pitchFamily="34" charset="0"/>
              </a:rPr>
              <a:t>Technology</a:t>
            </a:r>
            <a:r>
              <a:rPr lang="fr-FR" b="0" i="1" dirty="0">
                <a:solidFill>
                  <a:srgbClr val="222222"/>
                </a:solidFill>
                <a:highlight>
                  <a:srgbClr val="FFFFFF"/>
                </a:highlight>
                <a:latin typeface="Arial" panose="020B0604020202020204" pitchFamily="34" charset="0"/>
              </a:rPr>
              <a:t> Management</a:t>
            </a:r>
            <a:r>
              <a:rPr lang="fr-FR" b="0" dirty="0">
                <a:solidFill>
                  <a:srgbClr val="222222"/>
                </a:solidFill>
                <a:highlight>
                  <a:srgbClr val="FFFFFF"/>
                </a:highlight>
                <a:latin typeface="Arial" panose="020B0604020202020204" pitchFamily="34" charset="0"/>
              </a:rPr>
              <a:t>): </a:t>
            </a:r>
            <a:r>
              <a:rPr lang="fr-FR" b="0" i="0" dirty="0">
                <a:solidFill>
                  <a:srgbClr val="222222"/>
                </a:solidFill>
                <a:effectLst/>
                <a:highlight>
                  <a:srgbClr val="FFFFFF"/>
                </a:highlight>
                <a:latin typeface="Arial" panose="020B0604020202020204" pitchFamily="34" charset="0"/>
              </a:rPr>
              <a:t>3+3 étudiants</a:t>
            </a:r>
            <a:endParaRPr lang="fr-FR" b="0" dirty="0">
              <a:solidFill>
                <a:srgbClr val="222222"/>
              </a:solidFill>
              <a:highlight>
                <a:srgbClr val="FFFFFF"/>
              </a:highlight>
              <a:latin typeface="Arial" panose="020B0604020202020204" pitchFamily="34" charset="0"/>
            </a:endParaRPr>
          </a:p>
          <a:p>
            <a:pPr lvl="1" algn="just"/>
            <a:r>
              <a:rPr lang="fr-FR" b="0" i="0" dirty="0">
                <a:solidFill>
                  <a:srgbClr val="222222"/>
                </a:solidFill>
                <a:effectLst/>
                <a:highlight>
                  <a:srgbClr val="FFFFFF"/>
                </a:highlight>
                <a:latin typeface="Arial" panose="020B0604020202020204" pitchFamily="34" charset="0"/>
              </a:rPr>
              <a:t>Depuis 2020: Hong Kong </a:t>
            </a:r>
            <a:r>
              <a:rPr lang="fr-FR" b="0" i="0" dirty="0" err="1">
                <a:solidFill>
                  <a:srgbClr val="222222"/>
                </a:solidFill>
                <a:effectLst/>
                <a:highlight>
                  <a:srgbClr val="FFFFFF"/>
                </a:highlight>
                <a:latin typeface="Arial" panose="020B0604020202020204" pitchFamily="34" charset="0"/>
              </a:rPr>
              <a:t>Metropolitan</a:t>
            </a:r>
            <a:r>
              <a:rPr lang="fr-FR" b="0" i="0" dirty="0">
                <a:solidFill>
                  <a:srgbClr val="222222"/>
                </a:solidFill>
                <a:effectLst/>
                <a:highlight>
                  <a:srgbClr val="FFFFFF"/>
                </a:highlight>
                <a:latin typeface="Arial" panose="020B0604020202020204" pitchFamily="34" charset="0"/>
              </a:rPr>
              <a:t> </a:t>
            </a:r>
            <a:r>
              <a:rPr lang="fr-FR" b="0" i="0" dirty="0" err="1">
                <a:solidFill>
                  <a:srgbClr val="222222"/>
                </a:solidFill>
                <a:effectLst/>
                <a:highlight>
                  <a:srgbClr val="FFFFFF"/>
                </a:highlight>
                <a:latin typeface="Arial" panose="020B0604020202020204" pitchFamily="34" charset="0"/>
              </a:rPr>
              <a:t>University</a:t>
            </a:r>
            <a:r>
              <a:rPr lang="fr-FR" b="0" i="0" dirty="0">
                <a:solidFill>
                  <a:srgbClr val="222222"/>
                </a:solidFill>
                <a:effectLst/>
                <a:highlight>
                  <a:srgbClr val="FFFFFF"/>
                </a:highlight>
                <a:latin typeface="Arial" panose="020B0604020202020204" pitchFamily="34" charset="0"/>
              </a:rPr>
              <a:t> (</a:t>
            </a:r>
            <a:r>
              <a:rPr lang="fr-FR" b="0" i="1" dirty="0">
                <a:solidFill>
                  <a:srgbClr val="222222"/>
                </a:solidFill>
                <a:effectLst/>
                <a:highlight>
                  <a:srgbClr val="FFFFFF"/>
                </a:highlight>
                <a:latin typeface="Arial" panose="020B0604020202020204" pitchFamily="34" charset="0"/>
              </a:rPr>
              <a:t>MBA</a:t>
            </a:r>
            <a:r>
              <a:rPr lang="fr-FR" b="0" i="0" dirty="0">
                <a:solidFill>
                  <a:srgbClr val="222222"/>
                </a:solidFill>
                <a:effectLst/>
                <a:highlight>
                  <a:srgbClr val="FFFFFF"/>
                </a:highlight>
                <a:latin typeface="Arial" panose="020B0604020202020204" pitchFamily="34" charset="0"/>
              </a:rPr>
              <a:t>): 5+5 étudiants</a:t>
            </a:r>
          </a:p>
          <a:p>
            <a:pPr algn="just"/>
            <a:r>
              <a:rPr lang="fr-FR" dirty="0">
                <a:solidFill>
                  <a:srgbClr val="222222"/>
                </a:solidFill>
                <a:highlight>
                  <a:srgbClr val="FFFFFF"/>
                </a:highlight>
                <a:latin typeface="Arial" panose="020B0604020202020204" pitchFamily="34" charset="0"/>
              </a:rPr>
              <a:t>S1</a:t>
            </a:r>
            <a:r>
              <a:rPr lang="fr-FR" b="0" dirty="0">
                <a:solidFill>
                  <a:srgbClr val="222222"/>
                </a:solidFill>
                <a:highlight>
                  <a:srgbClr val="FFFFFF"/>
                </a:highlight>
                <a:latin typeface="Arial" panose="020B0604020202020204" pitchFamily="34" charset="0"/>
              </a:rPr>
              <a:t>: TSM, </a:t>
            </a:r>
            <a:r>
              <a:rPr lang="fr-FR" dirty="0">
                <a:solidFill>
                  <a:srgbClr val="222222"/>
                </a:solidFill>
                <a:highlight>
                  <a:srgbClr val="FFFFFF"/>
                </a:highlight>
                <a:latin typeface="Arial" panose="020B0604020202020204" pitchFamily="34" charset="0"/>
              </a:rPr>
              <a:t>S2/3</a:t>
            </a:r>
            <a:r>
              <a:rPr lang="fr-FR" b="0" dirty="0">
                <a:solidFill>
                  <a:srgbClr val="222222"/>
                </a:solidFill>
                <a:highlight>
                  <a:srgbClr val="FFFFFF"/>
                </a:highlight>
                <a:latin typeface="Arial" panose="020B0604020202020204" pitchFamily="34" charset="0"/>
              </a:rPr>
              <a:t>: une des universités partenaires, </a:t>
            </a:r>
            <a:r>
              <a:rPr lang="fr-FR" dirty="0">
                <a:solidFill>
                  <a:srgbClr val="222222"/>
                </a:solidFill>
                <a:highlight>
                  <a:srgbClr val="FFFFFF"/>
                </a:highlight>
                <a:latin typeface="Arial" panose="020B0604020202020204" pitchFamily="34" charset="0"/>
              </a:rPr>
              <a:t>S4</a:t>
            </a:r>
            <a:r>
              <a:rPr lang="fr-FR" b="0" dirty="0">
                <a:solidFill>
                  <a:srgbClr val="222222"/>
                </a:solidFill>
                <a:highlight>
                  <a:srgbClr val="FFFFFF"/>
                </a:highlight>
                <a:latin typeface="Arial" panose="020B0604020202020204" pitchFamily="34" charset="0"/>
              </a:rPr>
              <a:t>: Stage 6 mois &amp; Master </a:t>
            </a:r>
            <a:r>
              <a:rPr lang="fr-FR" b="0" dirty="0" err="1">
                <a:solidFill>
                  <a:srgbClr val="222222"/>
                </a:solidFill>
                <a:highlight>
                  <a:srgbClr val="FFFFFF"/>
                </a:highlight>
                <a:latin typeface="Arial" panose="020B0604020202020204" pitchFamily="34" charset="0"/>
              </a:rPr>
              <a:t>thesis</a:t>
            </a:r>
            <a:endParaRPr lang="fr-FR" b="0" dirty="0">
              <a:solidFill>
                <a:srgbClr val="222222"/>
              </a:solidFill>
              <a:highlight>
                <a:srgbClr val="FFFFFF"/>
              </a:highlight>
              <a:latin typeface="Arial" panose="020B0604020202020204" pitchFamily="34" charset="0"/>
            </a:endParaRPr>
          </a:p>
          <a:p>
            <a:pPr algn="just"/>
            <a:r>
              <a:rPr lang="fr-FR" dirty="0">
                <a:solidFill>
                  <a:srgbClr val="222222"/>
                </a:solidFill>
                <a:highlight>
                  <a:srgbClr val="FFFFFF"/>
                </a:highlight>
                <a:latin typeface="Arial" panose="020B0604020202020204" pitchFamily="34" charset="0"/>
              </a:rPr>
              <a:t>350 Alumni </a:t>
            </a:r>
            <a:r>
              <a:rPr lang="fr-FR" b="0" dirty="0">
                <a:solidFill>
                  <a:srgbClr val="222222"/>
                </a:solidFill>
                <a:highlight>
                  <a:srgbClr val="FFFFFF"/>
                </a:highlight>
                <a:latin typeface="Arial" panose="020B0604020202020204" pitchFamily="34" charset="0"/>
              </a:rPr>
              <a:t>depuis 2014</a:t>
            </a:r>
            <a:endParaRPr lang="fr-FR" b="0" i="0" dirty="0">
              <a:solidFill>
                <a:srgbClr val="222222"/>
              </a:solidFill>
              <a:effectLst/>
              <a:highlight>
                <a:srgbClr val="FFFFFF"/>
              </a:highlight>
              <a:latin typeface="Arial" panose="020B0604020202020204" pitchFamily="34" charset="0"/>
            </a:endParaRPr>
          </a:p>
        </p:txBody>
      </p:sp>
      <p:pic>
        <p:nvPicPr>
          <p:cNvPr id="5" name="Picture 8">
            <a:extLst>
              <a:ext uri="{FF2B5EF4-FFF2-40B4-BE49-F238E27FC236}">
                <a16:creationId xmlns:a16="http://schemas.microsoft.com/office/drawing/2014/main" id="{1C278BCA-DE0C-7E85-EC69-C47C5CF6E0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2259" y="4198644"/>
            <a:ext cx="1052801" cy="57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014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C65BC7C-E9D4-4E06-AA56-F0C95FA60538}"/>
              </a:ext>
            </a:extLst>
          </p:cNvPr>
          <p:cNvSpPr>
            <a:spLocks noGrp="1"/>
          </p:cNvSpPr>
          <p:nvPr>
            <p:ph type="title"/>
          </p:nvPr>
        </p:nvSpPr>
        <p:spPr/>
        <p:txBody>
          <a:bodyPr/>
          <a:lstStyle/>
          <a:p>
            <a:r>
              <a:rPr lang="fr-FR" dirty="0"/>
              <a:t>Les points forts du Master IMI</a:t>
            </a:r>
          </a:p>
        </p:txBody>
      </p:sp>
      <p:sp>
        <p:nvSpPr>
          <p:cNvPr id="7" name="Espace réservé du contenu 6">
            <a:extLst>
              <a:ext uri="{FF2B5EF4-FFF2-40B4-BE49-F238E27FC236}">
                <a16:creationId xmlns:a16="http://schemas.microsoft.com/office/drawing/2014/main" id="{6EE0BC5B-BEB8-42CC-9FF7-EEFA13E10321}"/>
              </a:ext>
            </a:extLst>
          </p:cNvPr>
          <p:cNvSpPr>
            <a:spLocks noGrp="1"/>
          </p:cNvSpPr>
          <p:nvPr>
            <p:ph idx="1"/>
          </p:nvPr>
        </p:nvSpPr>
        <p:spPr>
          <a:xfrm>
            <a:off x="653216" y="1539621"/>
            <a:ext cx="8110456" cy="2686050"/>
          </a:xfrm>
        </p:spPr>
        <p:txBody>
          <a:bodyPr/>
          <a:lstStyle/>
          <a:p>
            <a:pPr algn="just"/>
            <a:r>
              <a:rPr lang="fr-FR" b="0" dirty="0">
                <a:solidFill>
                  <a:srgbClr val="222222"/>
                </a:solidFill>
                <a:highlight>
                  <a:srgbClr val="FFFFFF"/>
                </a:highlight>
                <a:latin typeface="Arial" panose="020B0604020202020204" pitchFamily="34" charset="0"/>
              </a:rPr>
              <a:t>TSM </a:t>
            </a:r>
            <a:r>
              <a:rPr lang="fr-FR" dirty="0">
                <a:solidFill>
                  <a:srgbClr val="222222"/>
                </a:solidFill>
                <a:highlight>
                  <a:srgbClr val="FFFFFF"/>
                </a:highlight>
                <a:latin typeface="Arial" panose="020B0604020202020204" pitchFamily="34" charset="0"/>
              </a:rPr>
              <a:t>seule université </a:t>
            </a:r>
            <a:r>
              <a:rPr lang="fr-FR" b="0" dirty="0">
                <a:solidFill>
                  <a:srgbClr val="222222"/>
                </a:solidFill>
                <a:highlight>
                  <a:srgbClr val="FFFFFF"/>
                </a:highlight>
                <a:latin typeface="Arial" panose="020B0604020202020204" pitchFamily="34" charset="0"/>
              </a:rPr>
              <a:t>en</a:t>
            </a:r>
            <a:r>
              <a:rPr lang="fr-FR" dirty="0">
                <a:solidFill>
                  <a:srgbClr val="222222"/>
                </a:solidFill>
                <a:highlight>
                  <a:srgbClr val="FFFFFF"/>
                </a:highlight>
                <a:latin typeface="Arial" panose="020B0604020202020204" pitchFamily="34" charset="0"/>
              </a:rPr>
              <a:t> France Accréditation EQUIS</a:t>
            </a:r>
            <a:r>
              <a:rPr lang="fr-FR" b="0" dirty="0">
                <a:solidFill>
                  <a:srgbClr val="222222"/>
                </a:solidFill>
                <a:highlight>
                  <a:srgbClr val="FFFFFF"/>
                </a:highlight>
                <a:latin typeface="Arial" panose="020B0604020202020204" pitchFamily="34" charset="0"/>
              </a:rPr>
              <a:t> (avec Paris Dauphine et IAE Aix) </a:t>
            </a:r>
          </a:p>
          <a:p>
            <a:pPr algn="just"/>
            <a:r>
              <a:rPr lang="fr-FR" b="0" dirty="0">
                <a:solidFill>
                  <a:srgbClr val="222222"/>
                </a:solidFill>
                <a:highlight>
                  <a:srgbClr val="FFFFFF"/>
                </a:highlight>
                <a:latin typeface="Arial" panose="020B0604020202020204" pitchFamily="34" charset="0"/>
              </a:rPr>
              <a:t>Parcours Allemand </a:t>
            </a:r>
            <a:r>
              <a:rPr lang="fr-FR" dirty="0">
                <a:solidFill>
                  <a:srgbClr val="222222"/>
                </a:solidFill>
                <a:highlight>
                  <a:srgbClr val="FFFFFF"/>
                </a:highlight>
                <a:latin typeface="Arial" panose="020B0604020202020204" pitchFamily="34" charset="0"/>
              </a:rPr>
              <a:t>labélisation UFA</a:t>
            </a:r>
            <a:r>
              <a:rPr lang="fr-FR" b="0" dirty="0">
                <a:solidFill>
                  <a:srgbClr val="222222"/>
                </a:solidFill>
                <a:highlight>
                  <a:srgbClr val="FFFFFF"/>
                </a:highlight>
                <a:latin typeface="Arial" panose="020B0604020202020204" pitchFamily="34" charset="0"/>
              </a:rPr>
              <a:t> 			</a:t>
            </a:r>
            <a:r>
              <a:rPr lang="fr-FR" b="0" dirty="0">
                <a:solidFill>
                  <a:srgbClr val="222222"/>
                </a:solidFill>
                <a:highlight>
                  <a:srgbClr val="FFFFFF"/>
                </a:highlight>
                <a:latin typeface="Arial" panose="020B0604020202020204" pitchFamily="34" charset="0"/>
                <a:sym typeface="Wingdings" pitchFamily="2" charset="2"/>
              </a:rPr>
              <a:t> qualité et bourse</a:t>
            </a:r>
            <a:endParaRPr lang="fr-FR" b="0" i="0" dirty="0">
              <a:solidFill>
                <a:srgbClr val="222222"/>
              </a:solidFill>
              <a:effectLst/>
              <a:highlight>
                <a:srgbClr val="FFFFFF"/>
              </a:highlight>
              <a:latin typeface="Arial" panose="020B0604020202020204" pitchFamily="34" charset="0"/>
            </a:endParaRPr>
          </a:p>
          <a:p>
            <a:pPr algn="just"/>
            <a:r>
              <a:rPr lang="fr-FR" b="0" i="0" dirty="0">
                <a:solidFill>
                  <a:srgbClr val="222222"/>
                </a:solidFill>
                <a:effectLst/>
                <a:highlight>
                  <a:srgbClr val="FFFFFF"/>
                </a:highlight>
                <a:latin typeface="Arial" panose="020B0604020202020204" pitchFamily="34" charset="0"/>
              </a:rPr>
              <a:t>Vrai </a:t>
            </a:r>
            <a:r>
              <a:rPr lang="fr-FR" i="0" dirty="0">
                <a:solidFill>
                  <a:srgbClr val="222222"/>
                </a:solidFill>
                <a:effectLst/>
                <a:highlight>
                  <a:srgbClr val="FFFFFF"/>
                </a:highlight>
                <a:latin typeface="Arial" panose="020B0604020202020204" pitchFamily="34" charset="0"/>
              </a:rPr>
              <a:t>parcours multiculturel</a:t>
            </a:r>
            <a:r>
              <a:rPr lang="fr-FR" b="0" i="0" dirty="0">
                <a:solidFill>
                  <a:srgbClr val="222222"/>
                </a:solidFill>
                <a:effectLst/>
                <a:highlight>
                  <a:srgbClr val="FFFFFF"/>
                </a:highlight>
                <a:latin typeface="Arial" panose="020B0604020202020204" pitchFamily="34" charset="0"/>
              </a:rPr>
              <a:t>: 25 étudiants sortants + 25 entrants/an </a:t>
            </a:r>
            <a:r>
              <a:rPr lang="fr-FR" i="0" dirty="0">
                <a:solidFill>
                  <a:srgbClr val="222222"/>
                </a:solidFill>
                <a:effectLst/>
                <a:highlight>
                  <a:srgbClr val="FFFFFF"/>
                </a:highlight>
                <a:latin typeface="Arial" panose="020B0604020202020204" pitchFamily="34" charset="0"/>
              </a:rPr>
              <a:t>tous avec un DD </a:t>
            </a:r>
            <a:r>
              <a:rPr lang="fr-FR" dirty="0">
                <a:solidFill>
                  <a:srgbClr val="222222"/>
                </a:solidFill>
                <a:highlight>
                  <a:srgbClr val="FFFFFF"/>
                </a:highlight>
                <a:latin typeface="Arial" panose="020B0604020202020204" pitchFamily="34" charset="0"/>
              </a:rPr>
              <a:t>venant d’une </a:t>
            </a:r>
            <a:r>
              <a:rPr lang="fr-FR" i="0" dirty="0">
                <a:solidFill>
                  <a:srgbClr val="222222"/>
                </a:solidFill>
                <a:effectLst/>
                <a:highlight>
                  <a:srgbClr val="FFFFFF"/>
                </a:highlight>
                <a:latin typeface="Arial" panose="020B0604020202020204" pitchFamily="34" charset="0"/>
              </a:rPr>
              <a:t>des 4 universités</a:t>
            </a:r>
            <a:r>
              <a:rPr lang="fr-FR" b="0" i="0" dirty="0">
                <a:solidFill>
                  <a:srgbClr val="222222"/>
                </a:solidFill>
                <a:effectLst/>
                <a:highlight>
                  <a:srgbClr val="FFFFFF"/>
                </a:highlight>
                <a:latin typeface="Arial" panose="020B0604020202020204" pitchFamily="34" charset="0"/>
              </a:rPr>
              <a:t>. Uniqu</a:t>
            </a:r>
            <a:r>
              <a:rPr lang="fr-FR" b="0" dirty="0">
                <a:solidFill>
                  <a:srgbClr val="222222"/>
                </a:solidFill>
                <a:highlight>
                  <a:srgbClr val="FFFFFF"/>
                </a:highlight>
                <a:latin typeface="Arial" panose="020B0604020202020204" pitchFamily="34" charset="0"/>
              </a:rPr>
              <a:t>e en France.</a:t>
            </a:r>
          </a:p>
          <a:p>
            <a:pPr algn="just"/>
            <a:r>
              <a:rPr lang="fr-FR" i="0" dirty="0">
                <a:solidFill>
                  <a:srgbClr val="222222"/>
                </a:solidFill>
                <a:effectLst/>
                <a:highlight>
                  <a:srgbClr val="FFFFFF"/>
                </a:highlight>
                <a:latin typeface="Arial" panose="020B0604020202020204" pitchFamily="34" charset="0"/>
              </a:rPr>
              <a:t>&gt; 30 Nationalités</a:t>
            </a:r>
            <a:r>
              <a:rPr lang="fr-FR" b="0" i="0" dirty="0">
                <a:solidFill>
                  <a:srgbClr val="222222"/>
                </a:solidFill>
                <a:effectLst/>
                <a:highlight>
                  <a:srgbClr val="FFFFFF"/>
                </a:highlight>
                <a:latin typeface="Arial" panose="020B0604020202020204" pitchFamily="34" charset="0"/>
              </a:rPr>
              <a:t>: France, Allemagne, Italie, Espagne, Thaïlande, Chine, </a:t>
            </a:r>
            <a:r>
              <a:rPr lang="fr-FR" b="0" dirty="0">
                <a:solidFill>
                  <a:srgbClr val="222222"/>
                </a:solidFill>
                <a:highlight>
                  <a:srgbClr val="FFFFFF"/>
                </a:highlight>
                <a:latin typeface="Arial" panose="020B0604020202020204" pitchFamily="34" charset="0"/>
              </a:rPr>
              <a:t>Vietnam, </a:t>
            </a:r>
            <a:r>
              <a:rPr lang="fr-FR" b="0" i="0" dirty="0">
                <a:solidFill>
                  <a:srgbClr val="222222"/>
                </a:solidFill>
                <a:effectLst/>
                <a:highlight>
                  <a:srgbClr val="FFFFFF"/>
                </a:highlight>
                <a:latin typeface="Arial" panose="020B0604020202020204" pitchFamily="34" charset="0"/>
              </a:rPr>
              <a:t>Inde, Bangladesh, Pakistan, Singapour, Malaisie, Ukraine, Russie, Nigéria, Afrique du Sud, Maroc, Algérie, Tunisie, USA, Argentine, Guatemala, Brésil, Mexique, </a:t>
            </a:r>
            <a:r>
              <a:rPr lang="fr-FR" b="0" i="0" dirty="0" err="1">
                <a:solidFill>
                  <a:srgbClr val="222222"/>
                </a:solidFill>
                <a:effectLst/>
                <a:highlight>
                  <a:srgbClr val="FFFFFF"/>
                </a:highlight>
                <a:latin typeface="Arial" panose="020B0604020202020204" pitchFamily="34" charset="0"/>
              </a:rPr>
              <a:t>Ecuador</a:t>
            </a:r>
            <a:r>
              <a:rPr lang="fr-FR" b="0" i="0" dirty="0">
                <a:solidFill>
                  <a:srgbClr val="222222"/>
                </a:solidFill>
                <a:effectLst/>
                <a:highlight>
                  <a:srgbClr val="FFFFFF"/>
                </a:highlight>
                <a:latin typeface="Arial" panose="020B0604020202020204" pitchFamily="34" charset="0"/>
              </a:rPr>
              <a:t>, Colombie)</a:t>
            </a:r>
          </a:p>
          <a:p>
            <a:pPr algn="just"/>
            <a:r>
              <a:rPr lang="fr-FR" dirty="0">
                <a:solidFill>
                  <a:srgbClr val="222222"/>
                </a:solidFill>
                <a:highlight>
                  <a:srgbClr val="FFFFFF"/>
                </a:highlight>
                <a:latin typeface="Arial" panose="020B0604020202020204" pitchFamily="34" charset="0"/>
              </a:rPr>
              <a:t>Langues enseignées</a:t>
            </a:r>
            <a:r>
              <a:rPr lang="fr-FR" b="0" dirty="0">
                <a:solidFill>
                  <a:srgbClr val="222222"/>
                </a:solidFill>
                <a:highlight>
                  <a:srgbClr val="FFFFFF"/>
                </a:highlight>
                <a:latin typeface="Arial" panose="020B0604020202020204" pitchFamily="34" charset="0"/>
              </a:rPr>
              <a:t>: </a:t>
            </a:r>
            <a:r>
              <a:rPr lang="fr-FR" dirty="0">
                <a:solidFill>
                  <a:srgbClr val="222222"/>
                </a:solidFill>
                <a:highlight>
                  <a:srgbClr val="FFFFFF"/>
                </a:highlight>
                <a:latin typeface="Arial" panose="020B0604020202020204" pitchFamily="34" charset="0"/>
              </a:rPr>
              <a:t>Anglais en cours</a:t>
            </a:r>
            <a:r>
              <a:rPr lang="fr-FR" b="0" dirty="0">
                <a:solidFill>
                  <a:srgbClr val="222222"/>
                </a:solidFill>
                <a:highlight>
                  <a:srgbClr val="FFFFFF"/>
                </a:highlight>
                <a:latin typeface="Arial" panose="020B0604020202020204" pitchFamily="34" charset="0"/>
              </a:rPr>
              <a:t>; Français, Allemand à TSM; Allemand, Chinois, Thai aux universités partenaires</a:t>
            </a:r>
          </a:p>
          <a:p>
            <a:pPr marL="0" indent="0" algn="l">
              <a:buNone/>
            </a:pPr>
            <a:endParaRPr lang="fr-FR" b="0" i="0" dirty="0">
              <a:solidFill>
                <a:srgbClr val="222222"/>
              </a:solidFill>
              <a:effectLst/>
              <a:highlight>
                <a:srgbClr val="FFFFFF"/>
              </a:highlight>
              <a:latin typeface="Arial" panose="020B0604020202020204" pitchFamily="34" charset="0"/>
            </a:endParaRPr>
          </a:p>
        </p:txBody>
      </p:sp>
      <p:pic>
        <p:nvPicPr>
          <p:cNvPr id="2" name="Picture 6" descr="Université franco-allemande — Wikipédia">
            <a:extLst>
              <a:ext uri="{FF2B5EF4-FFF2-40B4-BE49-F238E27FC236}">
                <a16:creationId xmlns:a16="http://schemas.microsoft.com/office/drawing/2014/main" id="{16096004-EEE3-C84B-3D8F-5AD740CF88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1602" y="1859068"/>
            <a:ext cx="1665734" cy="3657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a:extLst>
              <a:ext uri="{FF2B5EF4-FFF2-40B4-BE49-F238E27FC236}">
                <a16:creationId xmlns:a16="http://schemas.microsoft.com/office/drawing/2014/main" id="{9975C5AE-A7F0-2C15-E636-B649C38B4F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1363" y="4152924"/>
            <a:ext cx="1052801" cy="57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976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C65BC7C-E9D4-4E06-AA56-F0C95FA60538}"/>
              </a:ext>
            </a:extLst>
          </p:cNvPr>
          <p:cNvSpPr>
            <a:spLocks noGrp="1"/>
          </p:cNvSpPr>
          <p:nvPr>
            <p:ph type="title"/>
          </p:nvPr>
        </p:nvSpPr>
        <p:spPr/>
        <p:txBody>
          <a:bodyPr/>
          <a:lstStyle/>
          <a:p>
            <a:r>
              <a:rPr lang="fr-FR" dirty="0"/>
              <a:t>Les points forts du Master IMI </a:t>
            </a:r>
          </a:p>
        </p:txBody>
      </p:sp>
      <p:sp>
        <p:nvSpPr>
          <p:cNvPr id="7" name="Espace réservé du contenu 6">
            <a:extLst>
              <a:ext uri="{FF2B5EF4-FFF2-40B4-BE49-F238E27FC236}">
                <a16:creationId xmlns:a16="http://schemas.microsoft.com/office/drawing/2014/main" id="{6EE0BC5B-BEB8-42CC-9FF7-EEFA13E10321}"/>
              </a:ext>
            </a:extLst>
          </p:cNvPr>
          <p:cNvSpPr>
            <a:spLocks noGrp="1"/>
          </p:cNvSpPr>
          <p:nvPr>
            <p:ph idx="1"/>
          </p:nvPr>
        </p:nvSpPr>
        <p:spPr>
          <a:xfrm>
            <a:off x="573922" y="2023363"/>
            <a:ext cx="8110456" cy="2031111"/>
          </a:xfrm>
        </p:spPr>
        <p:txBody>
          <a:bodyPr/>
          <a:lstStyle/>
          <a:p>
            <a:pPr algn="just"/>
            <a:r>
              <a:rPr lang="fr-FR" b="0" i="0" dirty="0">
                <a:solidFill>
                  <a:srgbClr val="222222"/>
                </a:solidFill>
                <a:effectLst/>
                <a:highlight>
                  <a:srgbClr val="FFFFFF"/>
                </a:highlight>
                <a:latin typeface="Arial" panose="020B0604020202020204" pitchFamily="34" charset="0"/>
              </a:rPr>
              <a:t>Classement </a:t>
            </a:r>
            <a:r>
              <a:rPr lang="fr-FR" i="0" dirty="0">
                <a:solidFill>
                  <a:srgbClr val="222222"/>
                </a:solidFill>
                <a:effectLst/>
                <a:highlight>
                  <a:srgbClr val="FFFFFF"/>
                </a:highlight>
                <a:latin typeface="Arial" panose="020B0604020202020204" pitchFamily="34" charset="0"/>
              </a:rPr>
              <a:t>top 10 </a:t>
            </a:r>
            <a:r>
              <a:rPr lang="fr-FR" i="0" dirty="0" err="1">
                <a:solidFill>
                  <a:srgbClr val="222222"/>
                </a:solidFill>
                <a:effectLst/>
                <a:highlight>
                  <a:srgbClr val="FFFFFF"/>
                </a:highlight>
                <a:latin typeface="Arial" panose="020B0604020202020204" pitchFamily="34" charset="0"/>
              </a:rPr>
              <a:t>Eduniversal</a:t>
            </a:r>
            <a:r>
              <a:rPr lang="fr-FR" i="0" dirty="0">
                <a:solidFill>
                  <a:srgbClr val="222222"/>
                </a:solidFill>
                <a:effectLst/>
                <a:highlight>
                  <a:srgbClr val="FFFFFF"/>
                </a:highlight>
                <a:latin typeface="Arial" panose="020B0604020202020204" pitchFamily="34" charset="0"/>
              </a:rPr>
              <a:t> Meilleurs Master</a:t>
            </a:r>
            <a:r>
              <a:rPr lang="fr-FR" b="0" i="0" dirty="0">
                <a:solidFill>
                  <a:srgbClr val="222222"/>
                </a:solidFill>
                <a:effectLst/>
                <a:highlight>
                  <a:srgbClr val="FFFFFF"/>
                </a:highlight>
                <a:latin typeface="Arial" panose="020B0604020202020204" pitchFamily="34" charset="0"/>
              </a:rPr>
              <a:t> Marketin</a:t>
            </a:r>
            <a:r>
              <a:rPr lang="fr-FR" b="0" dirty="0">
                <a:solidFill>
                  <a:srgbClr val="222222"/>
                </a:solidFill>
                <a:highlight>
                  <a:srgbClr val="FFFFFF"/>
                </a:highlight>
                <a:latin typeface="Arial" panose="020B0604020202020204" pitchFamily="34" charset="0"/>
              </a:rPr>
              <a:t>g Digital et Technologies </a:t>
            </a:r>
          </a:p>
          <a:p>
            <a:pPr algn="just"/>
            <a:r>
              <a:rPr lang="fr-FR" i="0" dirty="0">
                <a:solidFill>
                  <a:srgbClr val="222222"/>
                </a:solidFill>
                <a:effectLst/>
                <a:highlight>
                  <a:srgbClr val="FFFFFF"/>
                </a:highlight>
                <a:latin typeface="Arial" panose="020B0604020202020204" pitchFamily="34" charset="0"/>
              </a:rPr>
              <a:t>Taux d’emploi</a:t>
            </a:r>
            <a:r>
              <a:rPr lang="fr-FR" b="0" i="0" dirty="0">
                <a:solidFill>
                  <a:srgbClr val="222222"/>
                </a:solidFill>
                <a:effectLst/>
                <a:highlight>
                  <a:srgbClr val="FFFFFF"/>
                </a:highlight>
                <a:latin typeface="Arial" panose="020B0604020202020204" pitchFamily="34" charset="0"/>
              </a:rPr>
              <a:t>: </a:t>
            </a:r>
            <a:r>
              <a:rPr lang="fr-FR" i="0" dirty="0">
                <a:solidFill>
                  <a:srgbClr val="222222"/>
                </a:solidFill>
                <a:effectLst/>
                <a:highlight>
                  <a:srgbClr val="FFFFFF"/>
                </a:highlight>
                <a:latin typeface="Arial" panose="020B0604020202020204" pitchFamily="34" charset="0"/>
              </a:rPr>
              <a:t>99%</a:t>
            </a:r>
            <a:r>
              <a:rPr lang="fr-FR" b="0" i="0" dirty="0">
                <a:solidFill>
                  <a:srgbClr val="222222"/>
                </a:solidFill>
                <a:effectLst/>
                <a:highlight>
                  <a:srgbClr val="FFFFFF"/>
                </a:highlight>
                <a:latin typeface="Arial" panose="020B0604020202020204" pitchFamily="34" charset="0"/>
              </a:rPr>
              <a:t> après le stage de S4; </a:t>
            </a:r>
            <a:r>
              <a:rPr lang="fr-FR" i="0" dirty="0">
                <a:solidFill>
                  <a:srgbClr val="222222"/>
                </a:solidFill>
                <a:effectLst/>
                <a:highlight>
                  <a:srgbClr val="FFFFFF"/>
                </a:highlight>
                <a:latin typeface="Arial" panose="020B0604020202020204" pitchFamily="34" charset="0"/>
              </a:rPr>
              <a:t>50% Europe </a:t>
            </a:r>
            <a:r>
              <a:rPr lang="fr-FR" b="0" i="0" dirty="0">
                <a:solidFill>
                  <a:srgbClr val="222222"/>
                </a:solidFill>
                <a:effectLst/>
                <a:highlight>
                  <a:srgbClr val="FFFFFF"/>
                </a:highlight>
                <a:latin typeface="Arial" panose="020B0604020202020204" pitchFamily="34" charset="0"/>
              </a:rPr>
              <a:t>(All/Fr), </a:t>
            </a:r>
            <a:r>
              <a:rPr lang="fr-FR" i="0" dirty="0">
                <a:solidFill>
                  <a:srgbClr val="222222"/>
                </a:solidFill>
                <a:effectLst/>
                <a:highlight>
                  <a:srgbClr val="FFFFFF"/>
                </a:highlight>
                <a:latin typeface="Arial" panose="020B0604020202020204" pitchFamily="34" charset="0"/>
              </a:rPr>
              <a:t>50% Asie </a:t>
            </a:r>
            <a:r>
              <a:rPr lang="fr-FR" b="0" i="0" dirty="0">
                <a:solidFill>
                  <a:srgbClr val="222222"/>
                </a:solidFill>
                <a:effectLst/>
                <a:highlight>
                  <a:srgbClr val="FFFFFF"/>
                </a:highlight>
                <a:latin typeface="Arial" panose="020B0604020202020204" pitchFamily="34" charset="0"/>
              </a:rPr>
              <a:t>(dont 1-2 par an en PhD); entreprises: Honda, Fiat, BMW, Google, </a:t>
            </a:r>
            <a:r>
              <a:rPr lang="fr-FR" b="0" i="0" dirty="0" err="1">
                <a:solidFill>
                  <a:srgbClr val="222222"/>
                </a:solidFill>
                <a:effectLst/>
                <a:highlight>
                  <a:srgbClr val="FFFFFF"/>
                </a:highlight>
                <a:latin typeface="Arial" panose="020B0604020202020204" pitchFamily="34" charset="0"/>
              </a:rPr>
              <a:t>Youtube</a:t>
            </a:r>
            <a:r>
              <a:rPr lang="fr-FR" b="0" i="0" dirty="0">
                <a:solidFill>
                  <a:srgbClr val="222222"/>
                </a:solidFill>
                <a:effectLst/>
                <a:highlight>
                  <a:srgbClr val="FFFFFF"/>
                </a:highlight>
                <a:latin typeface="Arial" panose="020B0604020202020204" pitchFamily="34" charset="0"/>
              </a:rPr>
              <a:t>, Amazon, L’Oréal, Pierre Fabre, Michelin, Schwarzkopf</a:t>
            </a:r>
          </a:p>
          <a:p>
            <a:pPr marL="0" indent="0" algn="l">
              <a:buNone/>
            </a:pPr>
            <a:endParaRPr lang="fr-FR" b="0" i="0" dirty="0">
              <a:solidFill>
                <a:srgbClr val="222222"/>
              </a:solidFill>
              <a:effectLst/>
              <a:highlight>
                <a:srgbClr val="FFFFFF"/>
              </a:highlight>
              <a:latin typeface="Arial" panose="020B0604020202020204" pitchFamily="34" charset="0"/>
            </a:endParaRPr>
          </a:p>
        </p:txBody>
      </p:sp>
      <p:pic>
        <p:nvPicPr>
          <p:cNvPr id="4" name="Picture 8">
            <a:extLst>
              <a:ext uri="{FF2B5EF4-FFF2-40B4-BE49-F238E27FC236}">
                <a16:creationId xmlns:a16="http://schemas.microsoft.com/office/drawing/2014/main" id="{3526642D-EFC3-3426-1765-2D7633D366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7979" y="4344019"/>
            <a:ext cx="1052801" cy="57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53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E467E7-7DE4-F128-E803-D3F07E9039BA}"/>
              </a:ext>
            </a:extLst>
          </p:cNvPr>
          <p:cNvSpPr>
            <a:spLocks noGrp="1"/>
          </p:cNvSpPr>
          <p:nvPr>
            <p:ph type="ctrTitle"/>
          </p:nvPr>
        </p:nvSpPr>
        <p:spPr>
          <a:xfrm>
            <a:off x="1630016" y="141684"/>
            <a:ext cx="6541833" cy="2323219"/>
          </a:xfrm>
        </p:spPr>
        <p:txBody>
          <a:bodyPr>
            <a:normAutofit/>
          </a:bodyPr>
          <a:lstStyle/>
          <a:p>
            <a:r>
              <a:rPr lang="fr-FR" sz="4800" b="1" dirty="0" err="1">
                <a:solidFill>
                  <a:srgbClr val="004F8A"/>
                </a:solidFill>
              </a:rPr>
              <a:t>European</a:t>
            </a:r>
            <a:r>
              <a:rPr lang="fr-FR" sz="4800" b="1" dirty="0">
                <a:solidFill>
                  <a:srgbClr val="004F8A"/>
                </a:solidFill>
              </a:rPr>
              <a:t> </a:t>
            </a:r>
            <a:r>
              <a:rPr lang="fr-FR" sz="4800" b="1" dirty="0" err="1">
                <a:solidFill>
                  <a:srgbClr val="004F8A"/>
                </a:solidFill>
              </a:rPr>
              <a:t>School</a:t>
            </a:r>
            <a:r>
              <a:rPr lang="fr-FR" sz="4800" b="1" dirty="0">
                <a:solidFill>
                  <a:srgbClr val="004F8A"/>
                </a:solidFill>
              </a:rPr>
              <a:t> of Law</a:t>
            </a:r>
          </a:p>
        </p:txBody>
      </p:sp>
      <p:sp>
        <p:nvSpPr>
          <p:cNvPr id="3" name="Sous-titre 2">
            <a:extLst>
              <a:ext uri="{FF2B5EF4-FFF2-40B4-BE49-F238E27FC236}">
                <a16:creationId xmlns:a16="http://schemas.microsoft.com/office/drawing/2014/main" id="{223C5C23-49F1-D9A8-5D1A-E1415BF657BF}"/>
              </a:ext>
            </a:extLst>
          </p:cNvPr>
          <p:cNvSpPr>
            <a:spLocks noGrp="1"/>
          </p:cNvSpPr>
          <p:nvPr>
            <p:ph type="subTitle" idx="1"/>
          </p:nvPr>
        </p:nvSpPr>
        <p:spPr>
          <a:xfrm>
            <a:off x="2857500" y="3898900"/>
            <a:ext cx="5314349" cy="961231"/>
          </a:xfrm>
        </p:spPr>
        <p:txBody>
          <a:bodyPr/>
          <a:lstStyle/>
          <a:p>
            <a:r>
              <a:rPr lang="fr-FR" sz="2800" dirty="0">
                <a:solidFill>
                  <a:schemeClr val="tx2"/>
                </a:solidFill>
              </a:rPr>
              <a:t>Une offre unique de </a:t>
            </a:r>
          </a:p>
          <a:p>
            <a:r>
              <a:rPr lang="fr-FR" sz="2800" dirty="0">
                <a:solidFill>
                  <a:schemeClr val="tx2"/>
                </a:solidFill>
              </a:rPr>
              <a:t>doubles diplômes internationaux</a:t>
            </a:r>
          </a:p>
        </p:txBody>
      </p:sp>
    </p:spTree>
    <p:extLst>
      <p:ext uri="{BB962C8B-B14F-4D97-AF65-F5344CB8AC3E}">
        <p14:creationId xmlns:p14="http://schemas.microsoft.com/office/powerpoint/2010/main" val="222442260"/>
      </p:ext>
    </p:extLst>
  </p:cSld>
  <p:clrMapOvr>
    <a:masterClrMapping/>
  </p:clrMapOvr>
</p:sld>
</file>

<file path=ppt/theme/theme1.xml><?xml version="1.0" encoding="utf-8"?>
<a:theme xmlns:a="http://schemas.openxmlformats.org/drawingml/2006/main" name="ThèmeUTC2023">
  <a:themeElements>
    <a:clrScheme name="UTC">
      <a:dk1>
        <a:srgbClr val="DB0814"/>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dra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noAutofit/>
      </a:bodyPr>
      <a:lstStyle>
        <a:defPPr algn="ctr">
          <a:defRPr sz="1600" b="1" dirty="0">
            <a:solidFill>
              <a:srgbClr val="E46C0A"/>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Point_UTC_2023" id="{1E1AAFA6-CEE0-D948-A146-99CBB9C272C2}" vid="{4D2121E5-AB32-FA4A-8D63-A15D3A4CE2C0}"/>
    </a:ext>
  </a:extLst>
</a:theme>
</file>

<file path=ppt/theme/theme2.xml><?xml version="1.0" encoding="utf-8"?>
<a:theme xmlns:a="http://schemas.openxmlformats.org/drawingml/2006/main" name="1_ThèmeUTC2023">
  <a:themeElements>
    <a:clrScheme name="UTC">
      <a:dk1>
        <a:srgbClr val="DB0814"/>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dra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noAutofit/>
      </a:bodyPr>
      <a:lstStyle>
        <a:defPPr algn="ctr">
          <a:defRPr sz="1600" b="1" dirty="0">
            <a:solidFill>
              <a:srgbClr val="E46C0A"/>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Point_UTC_2023" id="{1E1AAFA6-CEE0-D948-A146-99CBB9C272C2}" vid="{1375AA85-EC08-B247-9AC5-64BF4757D786}"/>
    </a:ext>
  </a:extLst>
</a:theme>
</file>

<file path=ppt/theme/theme3.xml><?xml version="1.0" encoding="utf-8"?>
<a:theme xmlns:a="http://schemas.openxmlformats.org/drawingml/2006/main" name="_Modele_logopaysage_IEP_v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adre">
  <a:themeElements>
    <a:clrScheme name="Personnalisé 1">
      <a:dk1>
        <a:sysClr val="windowText" lastClr="000000"/>
      </a:dk1>
      <a:lt1>
        <a:sysClr val="window" lastClr="FFFFFF"/>
      </a:lt1>
      <a:dk2>
        <a:srgbClr val="3D3D3D"/>
      </a:dk2>
      <a:lt2>
        <a:srgbClr val="EBEBEB"/>
      </a:lt2>
      <a:accent1>
        <a:srgbClr val="056385"/>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Cadr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dr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PPoint_UTC_2023</Template>
  <TotalTime>125</TotalTime>
  <Words>3368</Words>
  <Application>Microsoft Office PowerPoint</Application>
  <PresentationFormat>Affichage à l'écran (16:9)</PresentationFormat>
  <Paragraphs>395</Paragraphs>
  <Slides>58</Slides>
  <Notes>0</Notes>
  <HiddenSlides>8</HiddenSlides>
  <MMClips>0</MMClips>
  <ScaleCrop>false</ScaleCrop>
  <HeadingPairs>
    <vt:vector size="6" baseType="variant">
      <vt:variant>
        <vt:lpstr>Polices utilisées</vt:lpstr>
      </vt:variant>
      <vt:variant>
        <vt:i4>11</vt:i4>
      </vt:variant>
      <vt:variant>
        <vt:lpstr>Thème</vt:lpstr>
      </vt:variant>
      <vt:variant>
        <vt:i4>4</vt:i4>
      </vt:variant>
      <vt:variant>
        <vt:lpstr>Titres des diapositives</vt:lpstr>
      </vt:variant>
      <vt:variant>
        <vt:i4>58</vt:i4>
      </vt:variant>
    </vt:vector>
  </HeadingPairs>
  <TitlesOfParts>
    <vt:vector size="73" baseType="lpstr">
      <vt:lpstr>Arial</vt:lpstr>
      <vt:lpstr>Arial Unicode MS</vt:lpstr>
      <vt:lpstr>Calibri</vt:lpstr>
      <vt:lpstr>Corbel</vt:lpstr>
      <vt:lpstr>Courier New</vt:lpstr>
      <vt:lpstr>Franklin Gothic Book</vt:lpstr>
      <vt:lpstr>Open Sans</vt:lpstr>
      <vt:lpstr>Open Sans Condensed</vt:lpstr>
      <vt:lpstr>Police système Courant</vt:lpstr>
      <vt:lpstr>Wingdings</vt:lpstr>
      <vt:lpstr>Wingdings 2</vt:lpstr>
      <vt:lpstr>ThèmeUTC2023</vt:lpstr>
      <vt:lpstr>1_ThèmeUTC2023</vt:lpstr>
      <vt:lpstr>_Modele_logopaysage_IEP_v2014</vt:lpstr>
      <vt:lpstr>Cadre</vt:lpstr>
      <vt:lpstr>Présentation PowerPoint</vt:lpstr>
      <vt:lpstr>BIENVENUE </vt:lpstr>
      <vt:lpstr>23 doubles diplômes  internationaux </vt:lpstr>
      <vt:lpstr>Doubles diplômes  internationaux</vt:lpstr>
      <vt:lpstr>Master International Marketing of Innovation (IMI) – Un double diplôme en Chine, Thaïlande et Allemagne</vt:lpstr>
      <vt:lpstr>Chiffres clés Master IMI</vt:lpstr>
      <vt:lpstr>Les points forts du Master IMI</vt:lpstr>
      <vt:lpstr>Les points forts du Master IMI </vt:lpstr>
      <vt:lpstr>European School of Law</vt:lpstr>
      <vt:lpstr>Une école dédiée À l’international</vt:lpstr>
      <vt:lpstr>Présentation PowerPoint</vt:lpstr>
      <vt:lpstr>Depuis le post-bac… </vt:lpstr>
      <vt:lpstr>… jusqu’au Master </vt:lpstr>
      <vt:lpstr>Les MASters internationaux</vt:lpstr>
      <vt:lpstr>MASTERS INTERNATIONAUX DE L’ESL</vt:lpstr>
      <vt:lpstr>AVENIR DES ETUDIANTS</vt:lpstr>
      <vt:lpstr>Présentation PowerPoint</vt:lpstr>
      <vt:lpstr>Double diplôme International ENGAGE.EU Joint Programme Sustainability and Climate Change</vt:lpstr>
      <vt:lpstr>Master mention Droit Public parcours-type Droit de l’Environnement (UT Capitole) et le Master Science in Law, Digital Innovation and Sustainability (LUISS)</vt:lpstr>
      <vt:lpstr>Présentation PowerPoint</vt:lpstr>
      <vt:lpstr>« Le double diplôme à Rome a été une expérience véritablement enrichissante, tant sur le plan humain qu'académique. Tout en vivant là « dolce vita », l'intégration à l'université de la LUISS a constitué une opportunité unique d'élargir mes compétences au-delà du domaine juridique, notamment dans des secteurs tels que la Finance Durable et la Gestion de l'Économie Circulaire. Cette diversification m'a permis d'acquérir une vision approfondie et d'appliquer des normes environnementales, constituant un véritable lien entre la théorie et la pratique.»   ANA ALTHABEGOITY , étudiant sortant Double diplôme &lt;&lt; Sustainability and Climate Change &gt;&gt; 2023-2024 </vt:lpstr>
      <vt:lpstr>Doubles diplômes  Interdisciplinaires</vt:lpstr>
      <vt:lpstr>Double Licence Numérique et Management</vt:lpstr>
      <vt:lpstr>Chiffres clés</vt:lpstr>
      <vt:lpstr>Motivation</vt:lpstr>
      <vt:lpstr>Formation</vt:lpstr>
      <vt:lpstr>Débouchés</vt:lpstr>
      <vt:lpstr>La double licence Droit et Gestion</vt:lpstr>
      <vt:lpstr>Présentation générale</vt:lpstr>
      <vt:lpstr>Capacité et public</vt:lpstr>
      <vt:lpstr>Les poursuites d’études </vt:lpstr>
      <vt:lpstr>Les débouchés professionnels </vt:lpstr>
      <vt:lpstr>                                           REJOIGNEZ LA FAMILLE DROIT ET GESTION </vt:lpstr>
      <vt:lpstr>Master Économie et Master Droit des Affaires Parcours de Économie Droit de la Concurrence</vt:lpstr>
      <vt:lpstr>Double diplômes à TSE</vt:lpstr>
      <vt:lpstr>Objectifs : répondre à un besoin du marché international du travail. </vt:lpstr>
      <vt:lpstr>Présentation PowerPoint</vt:lpstr>
      <vt:lpstr>La Formation :</vt:lpstr>
      <vt:lpstr>Insertion professionnelle :</vt:lpstr>
      <vt:lpstr>Présentation PowerPoint</vt:lpstr>
      <vt:lpstr>Ambitions</vt:lpstr>
      <vt:lpstr>Cœur de cible</vt:lpstr>
      <vt:lpstr>Cœur de cible</vt:lpstr>
      <vt:lpstr>Principes pédagogiques</vt:lpstr>
      <vt:lpstr>Principes pédagogiques</vt:lpstr>
      <vt:lpstr>Présentation PowerPoint</vt:lpstr>
      <vt:lpstr>Présentation PowerPoint</vt:lpstr>
      <vt:lpstr>Un double-diplôme en 6 ans</vt:lpstr>
      <vt:lpstr>Second cycle  </vt:lpstr>
      <vt:lpstr>Un parcours sur-mesure</vt:lpstr>
      <vt:lpstr>Un parcours sur-mesure</vt:lpstr>
      <vt:lpstr>Merci</vt:lpstr>
      <vt:lpstr>Sciences Po Toulouse en France</vt:lpstr>
      <vt:lpstr>Le premier cycle </vt:lpstr>
      <vt:lpstr>Les partenaires internationaux</vt:lpstr>
      <vt:lpstr>Second cycle  </vt:lpstr>
      <vt:lpstr>QUESTIONS</vt:lpstr>
      <vt:lpstr>MERCI </vt:lpstr>
    </vt:vector>
  </TitlesOfParts>
  <Company>UT1C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ELISE CRASSAT</dc:creator>
  <cp:lastModifiedBy>ELISE CRASSAT</cp:lastModifiedBy>
  <cp:revision>21</cp:revision>
  <dcterms:created xsi:type="dcterms:W3CDTF">2024-02-05T09:18:44Z</dcterms:created>
  <dcterms:modified xsi:type="dcterms:W3CDTF">2024-05-27T10:38:10Z</dcterms:modified>
</cp:coreProperties>
</file>