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5"/>
  </p:sldMasterIdLst>
  <p:notesMasterIdLst>
    <p:notesMasterId r:id="rId23"/>
  </p:notesMasterIdLst>
  <p:handoutMasterIdLst>
    <p:handoutMasterId r:id="rId24"/>
  </p:handoutMasterIdLst>
  <p:sldIdLst>
    <p:sldId id="258" r:id="rId6"/>
    <p:sldId id="259" r:id="rId7"/>
    <p:sldId id="261" r:id="rId8"/>
    <p:sldId id="283" r:id="rId9"/>
    <p:sldId id="263" r:id="rId10"/>
    <p:sldId id="266" r:id="rId11"/>
    <p:sldId id="265" r:id="rId12"/>
    <p:sldId id="285" r:id="rId13"/>
    <p:sldId id="271" r:id="rId14"/>
    <p:sldId id="279" r:id="rId15"/>
    <p:sldId id="280" r:id="rId16"/>
    <p:sldId id="277" r:id="rId17"/>
    <p:sldId id="272" r:id="rId18"/>
    <p:sldId id="273" r:id="rId19"/>
    <p:sldId id="274" r:id="rId20"/>
    <p:sldId id="275" r:id="rId21"/>
    <p:sldId id="276" r:id="rId22"/>
  </p:sldIdLst>
  <p:sldSz cx="9144000" cy="6858000" type="screen4x3"/>
  <p:notesSz cx="6797675" cy="9926638"/>
  <p:defaultTextStyle>
    <a:defPPr>
      <a:defRPr lang="fr-FR"/>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AAD6"/>
    <a:srgbClr val="5585BF"/>
    <a:srgbClr val="C0504D"/>
    <a:srgbClr val="76216A"/>
    <a:srgbClr val="9D9E9D"/>
    <a:srgbClr val="A0ACAA"/>
    <a:srgbClr val="CCCCCC"/>
    <a:srgbClr val="A9477B"/>
    <a:srgbClr val="4F81BD"/>
    <a:srgbClr val="FF6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6" autoAdjust="0"/>
    <p:restoredTop sz="91977" autoAdjust="0"/>
  </p:normalViewPr>
  <p:slideViewPr>
    <p:cSldViewPr snapToGrid="0" snapToObjects="1">
      <p:cViewPr>
        <p:scale>
          <a:sx n="100" d="100"/>
          <a:sy n="100" d="100"/>
        </p:scale>
        <p:origin x="1836" y="420"/>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eaLnBrk="1" hangingPunct="1">
              <a:defRPr sz="1200">
                <a:latin typeface="Arial" charset="0"/>
                <a:ea typeface="ＭＳ Ｐゴシック" charset="-128"/>
                <a:cs typeface="ＭＳ Ｐゴシック" charset="-128"/>
              </a:defRPr>
            </a:lvl1pPr>
          </a:lstStyle>
          <a:p>
            <a:pPr>
              <a:defRPr/>
            </a:pPr>
            <a:endParaRPr lang="en-GB"/>
          </a:p>
        </p:txBody>
      </p:sp>
      <p:sp>
        <p:nvSpPr>
          <p:cNvPr id="3" name="Espace réservé de la date 2"/>
          <p:cNvSpPr>
            <a:spLocks noGrp="1"/>
          </p:cNvSpPr>
          <p:nvPr>
            <p:ph type="dt" sz="quarter"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128"/>
              </a:defRPr>
            </a:lvl1pPr>
          </a:lstStyle>
          <a:p>
            <a:pPr>
              <a:defRPr/>
            </a:pPr>
            <a:fld id="{795DD512-6C81-4CDD-995B-AFB3E527B3F0}" type="datetime1">
              <a:rPr lang="en-GB" altLang="en-US"/>
              <a:pPr>
                <a:defRPr/>
              </a:pPr>
              <a:t>01/03/2019</a:t>
            </a:fld>
            <a:endParaRPr lang="en-GB" altLang="en-US" dirty="0"/>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eaLnBrk="1" hangingPunct="1">
              <a:defRPr sz="1200">
                <a:latin typeface="Arial" charset="0"/>
                <a:ea typeface="ＭＳ Ｐゴシック" charset="-128"/>
                <a:cs typeface="ＭＳ Ｐゴシック" charset="-128"/>
              </a:defRPr>
            </a:lvl1pPr>
          </a:lstStyle>
          <a:p>
            <a:pPr>
              <a:defRPr/>
            </a:pPr>
            <a:endParaRPr lang="en-GB"/>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B9B773E-C7E4-4E08-9C0A-B4AE34FBE1B6}"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eaLnBrk="1" hangingPunct="1">
              <a:defRPr sz="1200">
                <a:latin typeface="Arial" charset="0"/>
                <a:ea typeface="ＭＳ Ｐゴシック" charset="-128"/>
                <a:cs typeface="ＭＳ Ｐゴシック" charset="-128"/>
              </a:defRPr>
            </a:lvl1pPr>
          </a:lstStyle>
          <a:p>
            <a:pPr>
              <a:defRPr/>
            </a:pPr>
            <a:endParaRPr lang="en-GB"/>
          </a:p>
        </p:txBody>
      </p:sp>
      <p:sp>
        <p:nvSpPr>
          <p:cNvPr id="3" name="Espace réservé de la date 2"/>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128"/>
              </a:defRPr>
            </a:lvl1pPr>
          </a:lstStyle>
          <a:p>
            <a:pPr>
              <a:defRPr/>
            </a:pPr>
            <a:fld id="{93A33E73-BFE8-40C7-9EA7-26D9625B0387}" type="datetime1">
              <a:rPr lang="en-GB" altLang="en-US"/>
              <a:pPr>
                <a:defRPr/>
              </a:pPr>
              <a:t>01/03/2019</a:t>
            </a:fld>
            <a:endParaRPr lang="en-GB" altLang="en-US" dirty="0"/>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dirty="0" smtClean="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wrap="square" lIns="91440" tIns="45720" rIns="91440" bIns="45720" numCol="1" anchor="t" anchorCtr="0" compatLnSpc="1">
            <a:prstTxWarp prst="textNoShape">
              <a:avLst/>
            </a:prstTxWarp>
            <a:normAutofit/>
          </a:bodyPr>
          <a:lstStyle/>
          <a:p>
            <a:pPr lvl="0"/>
            <a:r>
              <a:rPr lang="en-GB" altLang="en-US" noProof="0" dirty="0" smtClean="0"/>
              <a:t>Click to edit Master text styles</a:t>
            </a:r>
          </a:p>
          <a:p>
            <a:pPr lvl="1"/>
            <a:r>
              <a:rPr lang="en-GB" altLang="en-US" noProof="0" dirty="0" smtClean="0"/>
              <a:t>Second level</a:t>
            </a:r>
          </a:p>
          <a:p>
            <a:pPr lvl="2"/>
            <a:r>
              <a:rPr lang="en-GB" altLang="en-US" noProof="0" dirty="0" smtClean="0"/>
              <a:t>Third level</a:t>
            </a:r>
          </a:p>
          <a:p>
            <a:pPr lvl="3"/>
            <a:r>
              <a:rPr lang="en-GB" altLang="en-US" noProof="0" dirty="0" smtClean="0"/>
              <a:t>Fourth level</a:t>
            </a:r>
          </a:p>
          <a:p>
            <a:pPr lvl="4"/>
            <a:r>
              <a:rPr lang="en-GB" altLang="en-US" noProof="0" dirty="0" smtClean="0"/>
              <a:t>Fifth level</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eaLnBrk="1" hangingPunct="1">
              <a:defRPr sz="1200">
                <a:latin typeface="Arial" charset="0"/>
                <a:ea typeface="ＭＳ Ｐゴシック" charset="-128"/>
                <a:cs typeface="ＭＳ Ｐゴシック" charset="-128"/>
              </a:defRPr>
            </a:lvl1pPr>
          </a:lstStyle>
          <a:p>
            <a:pPr>
              <a:defRPr/>
            </a:pPr>
            <a:endParaRPr lang="en-GB"/>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F2F1DF3-6AB2-4C87-8406-666C34032DB7}"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
        <p:nvSpPr>
          <p:cNvPr id="112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84E379A-9CF4-4074-8262-B31F7BA1760C}" type="slidenum">
              <a:rPr lang="fr-FR" altLang="en-US">
                <a:latin typeface="Arial" panose="020B0604020202020204" pitchFamily="34" charset="0"/>
              </a:rPr>
              <a:pPr>
                <a:spcBef>
                  <a:spcPct val="0"/>
                </a:spcBef>
              </a:pPr>
              <a:t>1</a:t>
            </a:fld>
            <a:endParaRPr lang="fr-FR"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ea typeface="ＭＳ Ｐゴシック" panose="020B0600070205080204" pitchFamily="34" charset="-128"/>
              </a:rPr>
              <a:t>Choose btw table or fancy infographic</a:t>
            </a:r>
          </a:p>
          <a:p>
            <a:endParaRPr lang="en-GB" altLang="en-US" smtClean="0">
              <a:ea typeface="ＭＳ Ｐゴシック" panose="020B0600070205080204" pitchFamily="34"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1563057-595F-4DF2-9A3E-07853DF72F52}" type="slidenum">
              <a:rPr lang="en-GB" altLang="en-US"/>
              <a:pPr/>
              <a:t>6</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ea typeface="ＭＳ Ｐゴシック" panose="020B0600070205080204" pitchFamily="34" charset="-128"/>
              </a:rPr>
              <a:t>The integrated political crisis response arrangement is one of the EU’s crisis response mechanisms.</a:t>
            </a:r>
          </a:p>
          <a:p>
            <a:endParaRPr lang="en-GB" altLang="en-US" smtClean="0">
              <a:ea typeface="ＭＳ Ｐゴシック" panose="020B0600070205080204" pitchFamily="34" charset="-128"/>
            </a:endParaRPr>
          </a:p>
          <a:p>
            <a:r>
              <a:rPr lang="en-GB" altLang="en-US" smtClean="0">
                <a:ea typeface="ＭＳ Ｐゴシック" panose="020B0600070205080204" pitchFamily="34" charset="-128"/>
              </a:rPr>
              <a:t>The presidency of the Council can use it to coordinate the political response to major and complex crisis, including terrorist acts</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DE1EC9C-FB23-4898-BA49-098274981287}" type="slidenum">
              <a:rPr lang="en-GB" altLang="en-US"/>
              <a:pPr/>
              <a:t>11</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ea typeface="ＭＳ Ｐゴシック" panose="020B0600070205080204" pitchFamily="34" charset="-128"/>
              </a:rPr>
              <a:t>Alternatively</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34EFF18-31D8-4337-9DC2-D240D81AD2EB}" type="slidenum">
              <a:rPr lang="en-GB" altLang="en-US"/>
              <a:pPr/>
              <a:t>13</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Rectangle 3"/>
          <p:cNvSpPr/>
          <p:nvPr/>
        </p:nvSpPr>
        <p:spPr>
          <a:xfrm>
            <a:off x="-3175" y="3068638"/>
            <a:ext cx="8237538" cy="360362"/>
          </a:xfrm>
          <a:prstGeom prst="rect">
            <a:avLst/>
          </a:prstGeom>
          <a:solidFill>
            <a:srgbClr val="CBCB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pic>
        <p:nvPicPr>
          <p:cNvPr id="5" name="Image 6" descr="Digital tools_back2.png"/>
          <p:cNvPicPr>
            <a:picLocks noChangeAspect="1"/>
          </p:cNvPicPr>
          <p:nvPr/>
        </p:nvPicPr>
        <p:blipFill>
          <a:blip r:embed="rId2">
            <a:extLst>
              <a:ext uri="{28A0092B-C50C-407E-A947-70E740481C1C}">
                <a14:useLocalDpi xmlns:a14="http://schemas.microsoft.com/office/drawing/2010/main" val="0"/>
              </a:ext>
            </a:extLst>
          </a:blip>
          <a:srcRect l="185" t="7069" r="642"/>
          <a:stretch>
            <a:fillRect/>
          </a:stretch>
        </p:blipFill>
        <p:spPr bwMode="auto">
          <a:xfrm>
            <a:off x="0" y="3343275"/>
            <a:ext cx="914400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12" descr="Digital tools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350" y="388938"/>
            <a:ext cx="94297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re 1"/>
          <p:cNvSpPr>
            <a:spLocks noGrp="1"/>
          </p:cNvSpPr>
          <p:nvPr>
            <p:ph type="ctrTitle"/>
          </p:nvPr>
        </p:nvSpPr>
        <p:spPr>
          <a:xfrm>
            <a:off x="608571" y="3955651"/>
            <a:ext cx="7144095" cy="1041397"/>
          </a:xfrm>
        </p:spPr>
        <p:txBody>
          <a:bodyPr>
            <a:normAutofit/>
          </a:bodyPr>
          <a:lstStyle>
            <a:lvl1pPr algn="l">
              <a:defRPr sz="3600" b="1" i="0">
                <a:solidFill>
                  <a:schemeClr val="bg1"/>
                </a:solidFill>
                <a:latin typeface="Arial"/>
                <a:cs typeface="Arial"/>
              </a:defRPr>
            </a:lvl1pPr>
          </a:lstStyle>
          <a:p>
            <a:r>
              <a:rPr lang="en-US" noProof="0" smtClean="0"/>
              <a:t>Click to edit Master title style</a:t>
            </a:r>
            <a:endParaRPr lang="en-GB" noProof="0" dirty="0"/>
          </a:p>
        </p:txBody>
      </p:sp>
      <p:sp>
        <p:nvSpPr>
          <p:cNvPr id="12" name="Sous-titre 2"/>
          <p:cNvSpPr>
            <a:spLocks noGrp="1"/>
          </p:cNvSpPr>
          <p:nvPr>
            <p:ph type="subTitle" idx="1"/>
          </p:nvPr>
        </p:nvSpPr>
        <p:spPr>
          <a:xfrm>
            <a:off x="608571" y="4997048"/>
            <a:ext cx="7144095" cy="1192615"/>
          </a:xfrm>
        </p:spPr>
        <p:txBody>
          <a:bodyPr>
            <a:normAutofit/>
          </a:bodyPr>
          <a:lstStyle>
            <a:lvl1pPr marL="0" indent="0" algn="l">
              <a:buNone/>
              <a:defRPr sz="2600" b="0" i="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dirty="0"/>
          </a:p>
        </p:txBody>
      </p:sp>
    </p:spTree>
    <p:extLst>
      <p:ext uri="{BB962C8B-B14F-4D97-AF65-F5344CB8AC3E}">
        <p14:creationId xmlns:p14="http://schemas.microsoft.com/office/powerpoint/2010/main" val="3978118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5" name="Rectangle 4"/>
          <p:cNvSpPr/>
          <p:nvPr/>
        </p:nvSpPr>
        <p:spPr>
          <a:xfrm>
            <a:off x="-3175" y="0"/>
            <a:ext cx="8237538" cy="381000"/>
          </a:xfrm>
          <a:prstGeom prst="rect">
            <a:avLst/>
          </a:prstGeom>
          <a:solidFill>
            <a:srgbClr val="CBCB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pic>
        <p:nvPicPr>
          <p:cNvPr id="6" name="Image 6" descr="Digital tools_back2.png"/>
          <p:cNvPicPr>
            <a:picLocks noChangeAspect="1"/>
          </p:cNvPicPr>
          <p:nvPr/>
        </p:nvPicPr>
        <p:blipFill>
          <a:blip r:embed="rId2">
            <a:extLst>
              <a:ext uri="{28A0092B-C50C-407E-A947-70E740481C1C}">
                <a14:useLocalDpi xmlns:a14="http://schemas.microsoft.com/office/drawing/2010/main" val="0"/>
              </a:ext>
            </a:extLst>
          </a:blip>
          <a:srcRect l="185" t="7069" r="642" b="63841"/>
          <a:stretch>
            <a:fillRect/>
          </a:stretch>
        </p:blipFill>
        <p:spPr bwMode="auto">
          <a:xfrm>
            <a:off x="0" y="274638"/>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7" descr="Digital tools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21688" y="6229350"/>
            <a:ext cx="5302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a:spLocks noGrp="1"/>
          </p:cNvSpPr>
          <p:nvPr>
            <p:ph idx="1"/>
          </p:nvPr>
        </p:nvSpPr>
        <p:spPr>
          <a:xfrm>
            <a:off x="457201" y="1600200"/>
            <a:ext cx="4114800" cy="4589463"/>
          </a:xfrm>
        </p:spPr>
        <p:txBody>
          <a:bodyPr>
            <a:normAutofit/>
          </a:bodyPr>
          <a:lstStyle>
            <a:lvl1pPr>
              <a:defRPr sz="2200" b="0" i="0">
                <a:solidFill>
                  <a:srgbClr val="575857"/>
                </a:solidFill>
                <a:latin typeface="Arial"/>
                <a:cs typeface="Arial"/>
              </a:defRPr>
            </a:lvl1pPr>
          </a:lstStyle>
          <a:p>
            <a:pPr lvl="0"/>
            <a:r>
              <a:rPr lang="en-US" noProof="0" smtClean="0"/>
              <a:t>Edit Master text styles</a:t>
            </a:r>
          </a:p>
        </p:txBody>
      </p:sp>
      <p:sp>
        <p:nvSpPr>
          <p:cNvPr id="15" name="Espace réservé pour une image  9"/>
          <p:cNvSpPr>
            <a:spLocks noGrp="1"/>
          </p:cNvSpPr>
          <p:nvPr>
            <p:ph type="pic" sz="quarter" idx="13"/>
          </p:nvPr>
        </p:nvSpPr>
        <p:spPr>
          <a:xfrm>
            <a:off x="4887030" y="1383595"/>
            <a:ext cx="3341688" cy="5474406"/>
          </a:xfrm>
        </p:spPr>
        <p:txBody>
          <a:bodyPr/>
          <a:lstStyle>
            <a:lvl1pPr>
              <a:defRPr sz="2000" b="0" i="0">
                <a:solidFill>
                  <a:srgbClr val="575857"/>
                </a:solidFill>
                <a:latin typeface="Arial"/>
                <a:cs typeface="Arial"/>
              </a:defRPr>
            </a:lvl1pPr>
          </a:lstStyle>
          <a:p>
            <a:pPr lvl="0"/>
            <a:r>
              <a:rPr lang="en-US" noProof="0" smtClean="0"/>
              <a:t>Click icon to add picture</a:t>
            </a:r>
            <a:endParaRPr lang="en-GB" noProof="0" dirty="0"/>
          </a:p>
        </p:txBody>
      </p:sp>
      <p:sp>
        <p:nvSpPr>
          <p:cNvPr id="9" name="Titre 1"/>
          <p:cNvSpPr>
            <a:spLocks noGrp="1"/>
          </p:cNvSpPr>
          <p:nvPr>
            <p:ph type="title"/>
          </p:nvPr>
        </p:nvSpPr>
        <p:spPr>
          <a:xfrm>
            <a:off x="457200" y="274638"/>
            <a:ext cx="7353300" cy="1100137"/>
          </a:xfrm>
        </p:spPr>
        <p:txBody>
          <a:bodyPr/>
          <a:lstStyle>
            <a:lvl1pPr algn="l">
              <a:defRPr sz="3000" b="1">
                <a:solidFill>
                  <a:schemeClr val="bg1"/>
                </a:solidFill>
                <a:latin typeface="Arial"/>
                <a:cs typeface="Arial"/>
              </a:defRPr>
            </a:lvl1pPr>
          </a:lstStyle>
          <a:p>
            <a:r>
              <a:rPr lang="en-US" noProof="0" smtClean="0"/>
              <a:t>Click to edit Master title style</a:t>
            </a:r>
            <a:endParaRPr lang="fr-FR" dirty="0" smtClean="0"/>
          </a:p>
        </p:txBody>
      </p:sp>
      <p:sp>
        <p:nvSpPr>
          <p:cNvPr id="8" name="Date Placeholder 1"/>
          <p:cNvSpPr>
            <a:spLocks noGrp="1"/>
          </p:cNvSpPr>
          <p:nvPr>
            <p:ph type="dt" sz="half" idx="14"/>
          </p:nvPr>
        </p:nvSpPr>
        <p:spPr/>
        <p:txBody>
          <a:bodyPr/>
          <a:lstStyle>
            <a:lvl1pPr algn="l">
              <a:defRPr sz="1200">
                <a:solidFill>
                  <a:schemeClr val="tx1">
                    <a:tint val="75000"/>
                  </a:schemeClr>
                </a:solidFill>
              </a:defRPr>
            </a:lvl1pPr>
          </a:lstStyle>
          <a:p>
            <a:pPr>
              <a:defRPr/>
            </a:pPr>
            <a:r>
              <a:rPr lang="en-GB"/>
              <a:t>27 June 2014</a:t>
            </a:r>
            <a:endParaRPr lang="en-GB" dirty="0"/>
          </a:p>
        </p:txBody>
      </p:sp>
    </p:spTree>
    <p:extLst>
      <p:ext uri="{BB962C8B-B14F-4D97-AF65-F5344CB8AC3E}">
        <p14:creationId xmlns:p14="http://schemas.microsoft.com/office/powerpoint/2010/main" val="1189420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4" name="Image 5" descr="Digital tools_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21688" y="6229350"/>
            <a:ext cx="5302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175" y="0"/>
            <a:ext cx="8237538" cy="381000"/>
          </a:xfrm>
          <a:prstGeom prst="rect">
            <a:avLst/>
          </a:prstGeom>
          <a:solidFill>
            <a:srgbClr val="CBCB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pic>
        <p:nvPicPr>
          <p:cNvPr id="7" name="Image 9" descr="Digital tools_back2.png"/>
          <p:cNvPicPr>
            <a:picLocks noChangeAspect="1"/>
          </p:cNvPicPr>
          <p:nvPr/>
        </p:nvPicPr>
        <p:blipFill>
          <a:blip r:embed="rId3">
            <a:extLst>
              <a:ext uri="{28A0092B-C50C-407E-A947-70E740481C1C}">
                <a14:useLocalDpi xmlns:a14="http://schemas.microsoft.com/office/drawing/2010/main" val="0"/>
              </a:ext>
            </a:extLst>
          </a:blip>
          <a:srcRect l="185" t="7069" r="642" b="63841"/>
          <a:stretch>
            <a:fillRect/>
          </a:stretch>
        </p:blipFill>
        <p:spPr bwMode="auto">
          <a:xfrm>
            <a:off x="0" y="274638"/>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contenu 2"/>
          <p:cNvSpPr>
            <a:spLocks noGrp="1"/>
          </p:cNvSpPr>
          <p:nvPr>
            <p:ph idx="1"/>
          </p:nvPr>
        </p:nvSpPr>
        <p:spPr>
          <a:xfrm>
            <a:off x="457200" y="1600200"/>
            <a:ext cx="7780338" cy="4589463"/>
          </a:xfrm>
        </p:spPr>
        <p:txBody>
          <a:bodyPr/>
          <a:lstStyle>
            <a:lvl1pPr>
              <a:defRPr sz="2200" b="0">
                <a:solidFill>
                  <a:srgbClr val="575857"/>
                </a:solidFill>
                <a:latin typeface="Arial"/>
                <a:cs typeface="Arial"/>
              </a:defRPr>
            </a:lvl1pPr>
            <a:lvl2pPr marL="365760" indent="274320">
              <a:defRPr sz="2200">
                <a:solidFill>
                  <a:srgbClr val="575857"/>
                </a:solidFill>
                <a:latin typeface="Arial"/>
                <a:cs typeface="Arial"/>
              </a:defRPr>
            </a:lvl2pPr>
            <a:lvl3pPr marL="365760" indent="274320">
              <a:defRPr sz="1800" b="0">
                <a:solidFill>
                  <a:srgbClr val="575857"/>
                </a:solidFill>
                <a:latin typeface="Arial"/>
                <a:cs typeface="Arial"/>
              </a:defRPr>
            </a:lvl3pPr>
            <a:lvl4pPr marL="365760" indent="274320">
              <a:defRPr sz="1800">
                <a:solidFill>
                  <a:srgbClr val="575857"/>
                </a:solidFill>
                <a:latin typeface="Arial"/>
                <a:cs typeface="Arial"/>
              </a:defRPr>
            </a:lvl4pPr>
            <a:lvl5pPr marL="365760" indent="274320">
              <a:defRPr sz="1600">
                <a:solidFill>
                  <a:srgbClr val="575857"/>
                </a:solidFill>
                <a:latin typeface="Arial"/>
                <a:cs typeface="Aria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3" name="Titre 1"/>
          <p:cNvSpPr>
            <a:spLocks noGrp="1"/>
          </p:cNvSpPr>
          <p:nvPr>
            <p:ph type="title"/>
          </p:nvPr>
        </p:nvSpPr>
        <p:spPr>
          <a:xfrm>
            <a:off x="457200" y="274638"/>
            <a:ext cx="7353300" cy="1100137"/>
          </a:xfrm>
        </p:spPr>
        <p:txBody>
          <a:bodyPr/>
          <a:lstStyle>
            <a:lvl1pPr algn="l">
              <a:defRPr sz="3000" b="1">
                <a:solidFill>
                  <a:schemeClr val="bg1"/>
                </a:solidFill>
                <a:latin typeface="Arial"/>
                <a:cs typeface="Arial"/>
              </a:defRPr>
            </a:lvl1pPr>
          </a:lstStyle>
          <a:p>
            <a:r>
              <a:rPr lang="en-US" noProof="0" smtClean="0"/>
              <a:t>Click to edit Master title style</a:t>
            </a:r>
            <a:endParaRPr lang="en-GB" noProof="0" dirty="0" smtClean="0"/>
          </a:p>
        </p:txBody>
      </p:sp>
      <p:sp>
        <p:nvSpPr>
          <p:cNvPr id="8" name="Date Placeholder 1"/>
          <p:cNvSpPr>
            <a:spLocks noGrp="1"/>
          </p:cNvSpPr>
          <p:nvPr>
            <p:ph type="dt" sz="half" idx="10"/>
          </p:nvPr>
        </p:nvSpPr>
        <p:spPr/>
        <p:txBody>
          <a:bodyPr/>
          <a:lstStyle>
            <a:lvl1pPr algn="l">
              <a:defRPr sz="1200">
                <a:solidFill>
                  <a:schemeClr val="tx1">
                    <a:tint val="75000"/>
                  </a:schemeClr>
                </a:solidFill>
              </a:defRPr>
            </a:lvl1pPr>
          </a:lstStyle>
          <a:p>
            <a:pPr>
              <a:defRPr/>
            </a:pPr>
            <a:r>
              <a:rPr lang="en-GB"/>
              <a:t>27 June 2014</a:t>
            </a:r>
            <a:endParaRPr lang="en-GB" dirty="0"/>
          </a:p>
        </p:txBody>
      </p:sp>
    </p:spTree>
    <p:extLst>
      <p:ext uri="{BB962C8B-B14F-4D97-AF65-F5344CB8AC3E}">
        <p14:creationId xmlns:p14="http://schemas.microsoft.com/office/powerpoint/2010/main" val="3501565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8" name="Image 8" descr="Digital tools_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21688" y="6229350"/>
            <a:ext cx="5302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175" y="0"/>
            <a:ext cx="8237538" cy="381000"/>
          </a:xfrm>
          <a:prstGeom prst="rect">
            <a:avLst/>
          </a:prstGeom>
          <a:solidFill>
            <a:srgbClr val="CBCB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pic>
        <p:nvPicPr>
          <p:cNvPr id="10" name="Image 6" descr="Digital tools_back2.png"/>
          <p:cNvPicPr>
            <a:picLocks noChangeAspect="1"/>
          </p:cNvPicPr>
          <p:nvPr/>
        </p:nvPicPr>
        <p:blipFill>
          <a:blip r:embed="rId3">
            <a:extLst>
              <a:ext uri="{28A0092B-C50C-407E-A947-70E740481C1C}">
                <a14:useLocalDpi xmlns:a14="http://schemas.microsoft.com/office/drawing/2010/main" val="0"/>
              </a:ext>
            </a:extLst>
          </a:blip>
          <a:srcRect l="185" t="7069" r="642" b="63841"/>
          <a:stretch>
            <a:fillRect/>
          </a:stretch>
        </p:blipFill>
        <p:spPr bwMode="auto">
          <a:xfrm>
            <a:off x="0" y="274638"/>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pour une image  2"/>
          <p:cNvSpPr>
            <a:spLocks noGrp="1"/>
          </p:cNvSpPr>
          <p:nvPr>
            <p:ph type="pic" idx="1"/>
          </p:nvPr>
        </p:nvSpPr>
        <p:spPr>
          <a:xfrm>
            <a:off x="538162" y="1700123"/>
            <a:ext cx="7699375" cy="3027451"/>
          </a:xfrm>
        </p:spPr>
        <p:txBody>
          <a:bodyPr/>
          <a:lstStyle>
            <a:lvl1pPr marL="0" indent="0">
              <a:buNone/>
              <a:defRPr sz="2000">
                <a:solidFill>
                  <a:srgbClr val="575857"/>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a:p>
        </p:txBody>
      </p:sp>
      <p:sp>
        <p:nvSpPr>
          <p:cNvPr id="7" name="Espace réservé du texte 3"/>
          <p:cNvSpPr>
            <a:spLocks noGrp="1"/>
          </p:cNvSpPr>
          <p:nvPr>
            <p:ph type="body" sz="half" idx="2"/>
          </p:nvPr>
        </p:nvSpPr>
        <p:spPr>
          <a:xfrm>
            <a:off x="538162" y="5367338"/>
            <a:ext cx="7699376" cy="804862"/>
          </a:xfrm>
        </p:spPr>
        <p:txBody>
          <a:bodyPr/>
          <a:lstStyle>
            <a:lvl1pPr marL="0" indent="0">
              <a:buNone/>
              <a:defRPr sz="1600">
                <a:solidFill>
                  <a:srgbClr val="575857"/>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Edit Master text styles</a:t>
            </a:r>
          </a:p>
        </p:txBody>
      </p:sp>
      <p:sp>
        <p:nvSpPr>
          <p:cNvPr id="13" name="Titre 1"/>
          <p:cNvSpPr>
            <a:spLocks noGrp="1"/>
          </p:cNvSpPr>
          <p:nvPr>
            <p:ph type="title"/>
          </p:nvPr>
        </p:nvSpPr>
        <p:spPr>
          <a:xfrm>
            <a:off x="457200" y="274638"/>
            <a:ext cx="7353300" cy="1100137"/>
          </a:xfrm>
        </p:spPr>
        <p:txBody>
          <a:bodyPr/>
          <a:lstStyle>
            <a:lvl1pPr algn="l">
              <a:defRPr sz="3000" b="1">
                <a:solidFill>
                  <a:schemeClr val="bg1"/>
                </a:solidFill>
                <a:latin typeface="Arial"/>
                <a:cs typeface="Arial"/>
              </a:defRPr>
            </a:lvl1pPr>
          </a:lstStyle>
          <a:p>
            <a:r>
              <a:rPr lang="en-US" noProof="0" smtClean="0"/>
              <a:t>Click to edit Master title style</a:t>
            </a:r>
            <a:endParaRPr lang="en-GB" noProof="0" dirty="0" smtClean="0"/>
          </a:p>
        </p:txBody>
      </p:sp>
      <p:sp>
        <p:nvSpPr>
          <p:cNvPr id="12" name="Text Placeholder 2"/>
          <p:cNvSpPr>
            <a:spLocks noGrp="1"/>
          </p:cNvSpPr>
          <p:nvPr>
            <p:ph type="body" idx="11"/>
          </p:nvPr>
        </p:nvSpPr>
        <p:spPr>
          <a:xfrm>
            <a:off x="538162" y="4802400"/>
            <a:ext cx="7772400" cy="565200"/>
          </a:xfrm>
        </p:spPr>
        <p:txBody>
          <a:bodyPr anchor="b">
            <a:normAutofit/>
          </a:bodyPr>
          <a:lstStyle>
            <a:lvl1pPr marL="0" indent="0">
              <a:buNone/>
              <a:defRPr sz="2200" b="1">
                <a:solidFill>
                  <a:srgbClr val="575857"/>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Edit Master text styles</a:t>
            </a:r>
          </a:p>
        </p:txBody>
      </p:sp>
      <p:sp>
        <p:nvSpPr>
          <p:cNvPr id="11" name="Date Placeholder 1"/>
          <p:cNvSpPr>
            <a:spLocks noGrp="1"/>
          </p:cNvSpPr>
          <p:nvPr>
            <p:ph type="dt" sz="half" idx="12"/>
          </p:nvPr>
        </p:nvSpPr>
        <p:spPr/>
        <p:txBody>
          <a:bodyPr/>
          <a:lstStyle>
            <a:lvl1pPr algn="l">
              <a:defRPr sz="1200">
                <a:solidFill>
                  <a:schemeClr val="tx1">
                    <a:tint val="75000"/>
                  </a:schemeClr>
                </a:solidFill>
              </a:defRPr>
            </a:lvl1pPr>
          </a:lstStyle>
          <a:p>
            <a:pPr>
              <a:defRPr/>
            </a:pPr>
            <a:r>
              <a:rPr lang="en-GB"/>
              <a:t>27 June 2014</a:t>
            </a:r>
          </a:p>
        </p:txBody>
      </p:sp>
    </p:spTree>
    <p:extLst>
      <p:ext uri="{BB962C8B-B14F-4D97-AF65-F5344CB8AC3E}">
        <p14:creationId xmlns:p14="http://schemas.microsoft.com/office/powerpoint/2010/main" val="512299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pic>
        <p:nvPicPr>
          <p:cNvPr id="10" name="Image 7" descr="Digital tools_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21688" y="6229350"/>
            <a:ext cx="5302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3175" y="0"/>
            <a:ext cx="8237538" cy="381000"/>
          </a:xfrm>
          <a:prstGeom prst="rect">
            <a:avLst/>
          </a:prstGeom>
          <a:solidFill>
            <a:srgbClr val="CBCB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pic>
        <p:nvPicPr>
          <p:cNvPr id="12" name="Image 6" descr="Digital tools_back2.png"/>
          <p:cNvPicPr>
            <a:picLocks noChangeAspect="1"/>
          </p:cNvPicPr>
          <p:nvPr/>
        </p:nvPicPr>
        <p:blipFill>
          <a:blip r:embed="rId3">
            <a:extLst>
              <a:ext uri="{28A0092B-C50C-407E-A947-70E740481C1C}">
                <a14:useLocalDpi xmlns:a14="http://schemas.microsoft.com/office/drawing/2010/main" val="0"/>
              </a:ext>
            </a:extLst>
          </a:blip>
          <a:srcRect l="185" t="7069" r="642" b="63841"/>
          <a:stretch>
            <a:fillRect/>
          </a:stretch>
        </p:blipFill>
        <p:spPr bwMode="auto">
          <a:xfrm>
            <a:off x="0" y="274638"/>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texte 2"/>
          <p:cNvSpPr>
            <a:spLocks noGrp="1"/>
          </p:cNvSpPr>
          <p:nvPr>
            <p:ph type="body" idx="1"/>
          </p:nvPr>
        </p:nvSpPr>
        <p:spPr>
          <a:xfrm>
            <a:off x="457200" y="1535113"/>
            <a:ext cx="4040188" cy="639762"/>
          </a:xfrm>
        </p:spPr>
        <p:txBody>
          <a:bodyPr anchor="b"/>
          <a:lstStyle>
            <a:lvl1pPr marL="0" indent="0">
              <a:buNone/>
              <a:defRPr sz="2000" b="1">
                <a:solidFill>
                  <a:srgbClr val="575857"/>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7" name="Espace réservé du contenu 3"/>
          <p:cNvSpPr>
            <a:spLocks noGrp="1"/>
          </p:cNvSpPr>
          <p:nvPr>
            <p:ph sz="half" idx="2"/>
          </p:nvPr>
        </p:nvSpPr>
        <p:spPr>
          <a:xfrm>
            <a:off x="457200" y="2174875"/>
            <a:ext cx="4040188" cy="4014788"/>
          </a:xfrm>
        </p:spPr>
        <p:txBody>
          <a:bodyPr/>
          <a:lstStyle>
            <a:lvl1pPr marL="91440" indent="274320">
              <a:defRPr sz="2000">
                <a:solidFill>
                  <a:srgbClr val="575857"/>
                </a:solidFill>
                <a:latin typeface="Arial"/>
                <a:cs typeface="Arial"/>
              </a:defRPr>
            </a:lvl1pPr>
            <a:lvl2pPr marL="91440" indent="274320">
              <a:defRPr sz="2000">
                <a:solidFill>
                  <a:srgbClr val="575857"/>
                </a:solidFill>
                <a:latin typeface="Arial"/>
                <a:cs typeface="Arial"/>
              </a:defRPr>
            </a:lvl2pPr>
            <a:lvl3pPr marL="91440" indent="274320">
              <a:defRPr sz="1800">
                <a:solidFill>
                  <a:srgbClr val="575857"/>
                </a:solidFill>
                <a:latin typeface="Arial"/>
                <a:cs typeface="Arial"/>
              </a:defRPr>
            </a:lvl3pPr>
            <a:lvl4pPr marL="91440" indent="274320">
              <a:defRPr sz="1800">
                <a:solidFill>
                  <a:srgbClr val="575857"/>
                </a:solidFill>
                <a:latin typeface="Arial"/>
                <a:cs typeface="Arial"/>
              </a:defRPr>
            </a:lvl4pPr>
            <a:lvl5pPr marL="91440" indent="274320">
              <a:defRPr sz="1600">
                <a:solidFill>
                  <a:srgbClr val="575857"/>
                </a:solidFill>
                <a:latin typeface="Arial"/>
                <a:cs typeface="Arial"/>
              </a:defRPr>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Espace réservé du texte 4"/>
          <p:cNvSpPr>
            <a:spLocks noGrp="1"/>
          </p:cNvSpPr>
          <p:nvPr>
            <p:ph type="body" sz="quarter" idx="3"/>
          </p:nvPr>
        </p:nvSpPr>
        <p:spPr>
          <a:xfrm>
            <a:off x="4645025" y="1535113"/>
            <a:ext cx="4041775" cy="639762"/>
          </a:xfrm>
        </p:spPr>
        <p:txBody>
          <a:bodyPr anchor="b"/>
          <a:lstStyle>
            <a:lvl1pPr marL="0" indent="0">
              <a:buNone/>
              <a:defRPr lang="nl-BE" sz="2000" b="1" kern="1200" dirty="0" smtClean="0">
                <a:solidFill>
                  <a:srgbClr val="575857"/>
                </a:solidFill>
                <a:latin typeface="Arial"/>
                <a:ea typeface="ＭＳ Ｐゴシック" charset="-128"/>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9" name="Espace réservé du contenu 5"/>
          <p:cNvSpPr>
            <a:spLocks noGrp="1"/>
          </p:cNvSpPr>
          <p:nvPr>
            <p:ph sz="quarter" idx="4"/>
          </p:nvPr>
        </p:nvSpPr>
        <p:spPr>
          <a:xfrm>
            <a:off x="4645025" y="2174875"/>
            <a:ext cx="4041775" cy="4014788"/>
          </a:xfrm>
          <a:noFill/>
          <a:ln w="9525">
            <a:noFill/>
            <a:miter lim="800000"/>
            <a:headEnd/>
            <a:tailEnd/>
          </a:ln>
        </p:spPr>
        <p:txBody>
          <a:bodyPr/>
          <a:lstStyle>
            <a:lvl1pPr marL="91440" indent="274320" algn="l" defTabSz="457200" rtl="0" eaLnBrk="0" fontAlgn="base" hangingPunct="0">
              <a:spcBef>
                <a:spcPct val="20000"/>
              </a:spcBef>
              <a:spcAft>
                <a:spcPct val="0"/>
              </a:spcAft>
              <a:buFont typeface="Arial" charset="0"/>
              <a:defRPr lang="nl-BE" sz="2000" kern="1200" dirty="0" smtClean="0">
                <a:solidFill>
                  <a:srgbClr val="575857"/>
                </a:solidFill>
                <a:latin typeface="Arial"/>
                <a:ea typeface="ＭＳ Ｐゴシック" charset="-128"/>
                <a:cs typeface="Arial"/>
              </a:defRPr>
            </a:lvl1pPr>
            <a:lvl2pPr marL="91440" indent="274320" algn="l" defTabSz="457200" rtl="0" eaLnBrk="0" fontAlgn="base" hangingPunct="0">
              <a:spcBef>
                <a:spcPct val="20000"/>
              </a:spcBef>
              <a:spcAft>
                <a:spcPct val="0"/>
              </a:spcAft>
              <a:buFont typeface="Arial" charset="0"/>
              <a:defRPr lang="nl-BE" sz="2000" kern="1200" dirty="0" smtClean="0">
                <a:solidFill>
                  <a:srgbClr val="575857"/>
                </a:solidFill>
                <a:latin typeface="Arial"/>
                <a:ea typeface="ＭＳ Ｐゴシック" charset="-128"/>
                <a:cs typeface="Arial"/>
              </a:defRPr>
            </a:lvl2pPr>
            <a:lvl3pPr marL="91440" indent="274320" algn="l" defTabSz="457200" rtl="0" eaLnBrk="0" fontAlgn="base" hangingPunct="0">
              <a:spcBef>
                <a:spcPct val="20000"/>
              </a:spcBef>
              <a:spcAft>
                <a:spcPct val="0"/>
              </a:spcAft>
              <a:buFont typeface="Arial" charset="0"/>
              <a:defRPr lang="nl-BE" sz="1800" kern="1200" dirty="0" smtClean="0">
                <a:solidFill>
                  <a:srgbClr val="575857"/>
                </a:solidFill>
                <a:latin typeface="Arial"/>
                <a:ea typeface="ＭＳ Ｐゴシック" charset="-128"/>
                <a:cs typeface="Arial"/>
              </a:defRPr>
            </a:lvl3pPr>
            <a:lvl4pPr marL="91440" indent="274320" algn="l" defTabSz="457200" rtl="0" eaLnBrk="0" fontAlgn="base" hangingPunct="0">
              <a:spcBef>
                <a:spcPct val="20000"/>
              </a:spcBef>
              <a:spcAft>
                <a:spcPct val="0"/>
              </a:spcAft>
              <a:buFont typeface="Arial" charset="0"/>
              <a:defRPr lang="nl-BE" sz="1800" kern="1200" dirty="0" smtClean="0">
                <a:solidFill>
                  <a:srgbClr val="575857"/>
                </a:solidFill>
                <a:latin typeface="Arial"/>
                <a:ea typeface="ＭＳ Ｐゴシック" charset="-128"/>
                <a:cs typeface="Arial"/>
              </a:defRPr>
            </a:lvl4pPr>
            <a:lvl5pPr marL="91440" indent="274320" algn="l" defTabSz="457200" rtl="0" eaLnBrk="0" fontAlgn="base" hangingPunct="0">
              <a:spcBef>
                <a:spcPct val="20000"/>
              </a:spcBef>
              <a:spcAft>
                <a:spcPct val="0"/>
              </a:spcAft>
              <a:buFont typeface="Arial" charset="0"/>
              <a:defRPr lang="fr-FR" sz="1600" kern="1200" dirty="0" smtClean="0">
                <a:solidFill>
                  <a:srgbClr val="575857"/>
                </a:solidFill>
                <a:latin typeface="Arial"/>
                <a:ea typeface="ＭＳ Ｐゴシック" charset="-128"/>
                <a:cs typeface="Arial"/>
              </a:defRPr>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5" name="Titre 1"/>
          <p:cNvSpPr>
            <a:spLocks noGrp="1"/>
          </p:cNvSpPr>
          <p:nvPr>
            <p:ph type="title"/>
          </p:nvPr>
        </p:nvSpPr>
        <p:spPr>
          <a:xfrm>
            <a:off x="457200" y="274638"/>
            <a:ext cx="7353300" cy="1100137"/>
          </a:xfrm>
        </p:spPr>
        <p:txBody>
          <a:bodyPr/>
          <a:lstStyle>
            <a:lvl1pPr algn="l">
              <a:defRPr sz="3000" b="1">
                <a:solidFill>
                  <a:schemeClr val="bg1"/>
                </a:solidFill>
                <a:latin typeface="Arial"/>
                <a:cs typeface="Arial"/>
              </a:defRPr>
            </a:lvl1pPr>
          </a:lstStyle>
          <a:p>
            <a:r>
              <a:rPr lang="en-US" noProof="0" smtClean="0"/>
              <a:t>Click to edit Master title style</a:t>
            </a:r>
            <a:endParaRPr lang="fr-FR" dirty="0" smtClean="0"/>
          </a:p>
        </p:txBody>
      </p:sp>
      <p:sp>
        <p:nvSpPr>
          <p:cNvPr id="13" name="Date Placeholder 1"/>
          <p:cNvSpPr>
            <a:spLocks noGrp="1"/>
          </p:cNvSpPr>
          <p:nvPr>
            <p:ph type="dt" sz="half" idx="10"/>
          </p:nvPr>
        </p:nvSpPr>
        <p:spPr/>
        <p:txBody>
          <a:bodyPr/>
          <a:lstStyle>
            <a:lvl1pPr algn="l">
              <a:defRPr sz="1200">
                <a:solidFill>
                  <a:schemeClr val="tx1">
                    <a:tint val="75000"/>
                  </a:schemeClr>
                </a:solidFill>
              </a:defRPr>
            </a:lvl1pPr>
          </a:lstStyle>
          <a:p>
            <a:pPr>
              <a:defRPr/>
            </a:pPr>
            <a:r>
              <a:rPr lang="en-GB"/>
              <a:t>27 June 2014</a:t>
            </a:r>
            <a:endParaRPr lang="en-GB" dirty="0"/>
          </a:p>
        </p:txBody>
      </p:sp>
    </p:spTree>
    <p:extLst>
      <p:ext uri="{BB962C8B-B14F-4D97-AF65-F5344CB8AC3E}">
        <p14:creationId xmlns:p14="http://schemas.microsoft.com/office/powerpoint/2010/main" val="42364967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fr-FR" altLang="en-US"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6" name="Espace réservé du numéro de diapositive 5"/>
          <p:cNvSpPr txBox="1">
            <a:spLocks/>
          </p:cNvSpPr>
          <p:nvPr/>
        </p:nvSpPr>
        <p:spPr>
          <a:xfrm>
            <a:off x="396875" y="6424613"/>
            <a:ext cx="596900" cy="365125"/>
          </a:xfrm>
          <a:prstGeom prst="rect">
            <a:avLst/>
          </a:prstGeom>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zh-TW" altLang="en-US" sz="1000" smtClean="0">
                <a:solidFill>
                  <a:srgbClr val="898989"/>
                </a:solidFill>
              </a:rPr>
              <a:t>｜</a:t>
            </a:r>
            <a:fld id="{2FCEEC49-2280-4E28-A872-1DA0F3AE8C1A}" type="slidenum">
              <a:rPr lang="en-GB" altLang="ja-JP" sz="1000" smtClean="0">
                <a:solidFill>
                  <a:srgbClr val="898989"/>
                </a:solidFill>
              </a:rPr>
              <a:pPr eaLnBrk="1" hangingPunct="1">
                <a:defRPr/>
              </a:pPr>
              <a:t>‹#›</a:t>
            </a:fld>
            <a:r>
              <a:rPr lang="zh-TW" altLang="en-US" sz="1000" smtClean="0">
                <a:solidFill>
                  <a:srgbClr val="898989"/>
                </a:solidFill>
              </a:rPr>
              <a:t>｜</a:t>
            </a:r>
            <a:endParaRPr lang="fr-FR" altLang="en-US" sz="1000" smtClean="0">
              <a:solidFill>
                <a:srgbClr val="898989"/>
              </a:solidFill>
            </a:endParaRPr>
          </a:p>
        </p:txBody>
      </p:sp>
      <p:sp>
        <p:nvSpPr>
          <p:cNvPr id="2" name="Date Placeholder 1"/>
          <p:cNvSpPr>
            <a:spLocks noGrp="1"/>
          </p:cNvSpPr>
          <p:nvPr>
            <p:ph type="dt" sz="half" idx="2"/>
          </p:nvPr>
        </p:nvSpPr>
        <p:spPr>
          <a:xfrm>
            <a:off x="993775" y="6411913"/>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r>
              <a:rPr lang="en-GB"/>
              <a:t>27 June 2014</a:t>
            </a:r>
            <a:endParaRPr lang="en-GB" dirty="0"/>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Lst>
  <p:hf sldNum="0" hdr="0" ftr="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3.xml"/><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2" Type="http://schemas.openxmlformats.org/officeDocument/2006/relationships/hyperlink" Target="mailto:susanne.nielsen@consilium.europa.eu"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ous-titre 2"/>
          <p:cNvSpPr txBox="1">
            <a:spLocks/>
          </p:cNvSpPr>
          <p:nvPr/>
        </p:nvSpPr>
        <p:spPr bwMode="auto">
          <a:xfrm>
            <a:off x="1408113" y="2678113"/>
            <a:ext cx="6856412"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buFontTx/>
              <a:buNone/>
            </a:pPr>
            <a:r>
              <a:rPr lang="en-GB" altLang="en-US" sz="1200" i="1">
                <a:solidFill>
                  <a:srgbClr val="575757"/>
                </a:solidFill>
                <a:latin typeface="Arial" panose="020B0604020202020204" pitchFamily="34" charset="0"/>
                <a:cs typeface="Arial" panose="020B0604020202020204" pitchFamily="34" charset="0"/>
              </a:rPr>
              <a:t>Political Administrator</a:t>
            </a:r>
          </a:p>
        </p:txBody>
      </p:sp>
      <p:sp>
        <p:nvSpPr>
          <p:cNvPr id="9219" name="Sous-titre 2"/>
          <p:cNvSpPr txBox="1">
            <a:spLocks/>
          </p:cNvSpPr>
          <p:nvPr/>
        </p:nvSpPr>
        <p:spPr bwMode="auto">
          <a:xfrm>
            <a:off x="1404938" y="2417763"/>
            <a:ext cx="68595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buFontTx/>
              <a:buNone/>
            </a:pPr>
            <a:r>
              <a:rPr lang="en-GB" altLang="en-US" sz="1200">
                <a:solidFill>
                  <a:srgbClr val="575757"/>
                </a:solidFill>
                <a:latin typeface="Arial" panose="020B0604020202020204" pitchFamily="34" charset="0"/>
                <a:cs typeface="Arial" panose="020B0604020202020204" pitchFamily="34" charset="0"/>
              </a:rPr>
              <a:t>Susanne Nielsen</a:t>
            </a:r>
          </a:p>
        </p:txBody>
      </p:sp>
      <p:sp>
        <p:nvSpPr>
          <p:cNvPr id="9220" name="Titre 9"/>
          <p:cNvSpPr>
            <a:spLocks noGrp="1"/>
          </p:cNvSpPr>
          <p:nvPr>
            <p:ph type="ctrTitle"/>
          </p:nvPr>
        </p:nvSpPr>
        <p:spPr>
          <a:xfrm>
            <a:off x="608013" y="3956050"/>
            <a:ext cx="7145337" cy="1041400"/>
          </a:xfrm>
        </p:spPr>
        <p:txBody>
          <a:bodyPr/>
          <a:lstStyle/>
          <a:p>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Migration Challenges</a:t>
            </a:r>
          </a:p>
        </p:txBody>
      </p:sp>
      <p:sp>
        <p:nvSpPr>
          <p:cNvPr id="9221" name="Sous-titre 10"/>
          <p:cNvSpPr>
            <a:spLocks noGrp="1"/>
          </p:cNvSpPr>
          <p:nvPr>
            <p:ph type="subTitle" idx="1"/>
          </p:nvPr>
        </p:nvSpPr>
        <p:spPr>
          <a:xfrm>
            <a:off x="608013" y="4997450"/>
            <a:ext cx="7145337" cy="1192213"/>
          </a:xfrm>
        </p:spPr>
        <p:txBody>
          <a:bodyPr/>
          <a:lstStyle/>
          <a:p>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2019</a:t>
            </a:r>
          </a:p>
        </p:txBody>
      </p:sp>
      <p:sp>
        <p:nvSpPr>
          <p:cNvPr id="9222" name="Sous-titre 2"/>
          <p:cNvSpPr txBox="1">
            <a:spLocks/>
          </p:cNvSpPr>
          <p:nvPr/>
        </p:nvSpPr>
        <p:spPr bwMode="auto">
          <a:xfrm>
            <a:off x="1404938" y="781050"/>
            <a:ext cx="358457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lnSpc>
                <a:spcPts val="1400"/>
              </a:lnSpc>
              <a:buFontTx/>
              <a:buNone/>
            </a:pPr>
            <a:r>
              <a:rPr lang="en-GB" altLang="en-US" sz="1400" b="1">
                <a:solidFill>
                  <a:srgbClr val="575757"/>
                </a:solidFill>
                <a:latin typeface="Arial" panose="020B0604020202020204" pitchFamily="34" charset="0"/>
                <a:cs typeface="Arial" panose="020B0604020202020204" pitchFamily="34" charset="0"/>
              </a:rPr>
              <a:t>Council of the European Union</a:t>
            </a:r>
          </a:p>
          <a:p>
            <a:pPr eaLnBrk="1" hangingPunct="1">
              <a:lnSpc>
                <a:spcPts val="1400"/>
              </a:lnSpc>
              <a:buFontTx/>
              <a:buNone/>
            </a:pPr>
            <a:r>
              <a:rPr lang="en-GB" altLang="en-US" sz="1400">
                <a:solidFill>
                  <a:srgbClr val="575757"/>
                </a:solidFill>
                <a:latin typeface="Arial" panose="020B0604020202020204" pitchFamily="34" charset="0"/>
                <a:cs typeface="Arial" panose="020B0604020202020204" pitchFamily="34" charset="0"/>
              </a:rPr>
              <a:t>General Secretariat</a:t>
            </a:r>
          </a:p>
          <a:p>
            <a:pPr eaLnBrk="1" hangingPunct="1">
              <a:buFontTx/>
              <a:buNone/>
            </a:pPr>
            <a:endParaRPr lang="en-GB" altLang="en-US" sz="1600" b="1">
              <a:solidFill>
                <a:srgbClr val="575757"/>
              </a:solidFill>
              <a:latin typeface="Arial" panose="020B0604020202020204" pitchFamily="34" charset="0"/>
              <a:cs typeface="Arial" panose="020B0604020202020204" pitchFamily="34" charset="0"/>
            </a:endParaRPr>
          </a:p>
        </p:txBody>
      </p:sp>
      <p:sp>
        <p:nvSpPr>
          <p:cNvPr id="9223" name="Sous-titre 2"/>
          <p:cNvSpPr txBox="1">
            <a:spLocks/>
          </p:cNvSpPr>
          <p:nvPr/>
        </p:nvSpPr>
        <p:spPr bwMode="auto">
          <a:xfrm>
            <a:off x="1404938" y="1262063"/>
            <a:ext cx="6831012"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buFont typeface="Arial" panose="020B0604020202020204" pitchFamily="34" charset="0"/>
              <a:buNone/>
            </a:pPr>
            <a:r>
              <a:rPr lang="en-GB" altLang="en-US" sz="1400">
                <a:solidFill>
                  <a:srgbClr val="575757"/>
                </a:solidFill>
                <a:latin typeface="Arial" panose="020B0604020202020204" pitchFamily="34" charset="0"/>
                <a:cs typeface="Arial" panose="020B0604020202020204" pitchFamily="34" charset="0"/>
              </a:rPr>
              <a:t>Directorate-General</a:t>
            </a:r>
            <a:r>
              <a:rPr lang="en-US" altLang="en-US" sz="1400">
                <a:solidFill>
                  <a:srgbClr val="575757"/>
                </a:solidFill>
                <a:latin typeface="Arial" panose="020B0604020202020204" pitchFamily="34" charset="0"/>
                <a:cs typeface="Arial" panose="020B0604020202020204" pitchFamily="34" charset="0"/>
              </a:rPr>
              <a:t> D - Justice and Home Affairs</a:t>
            </a:r>
          </a:p>
          <a:p>
            <a:pPr eaLnBrk="1" hangingPunct="1">
              <a:buFontTx/>
              <a:buNone/>
            </a:pPr>
            <a:r>
              <a:rPr lang="en-GB" altLang="en-US" sz="1400">
                <a:solidFill>
                  <a:srgbClr val="575757"/>
                </a:solidFill>
                <a:latin typeface="Arial" panose="020B0604020202020204" pitchFamily="34" charset="0"/>
                <a:cs typeface="Arial" panose="020B0604020202020204" pitchFamily="34" charset="0"/>
              </a:rPr>
              <a:t>Home Affairs</a:t>
            </a:r>
          </a:p>
          <a:p>
            <a:pPr eaLnBrk="1" hangingPunct="1">
              <a:buFont typeface="Arial" panose="020B0604020202020204" pitchFamily="34" charset="0"/>
              <a:buNone/>
            </a:pPr>
            <a:r>
              <a:rPr lang="en-US" altLang="en-US" sz="1400">
                <a:solidFill>
                  <a:srgbClr val="575757"/>
                </a:solidFill>
                <a:latin typeface="Arial" panose="020B0604020202020204" pitchFamily="34" charset="0"/>
                <a:cs typeface="Arial" panose="020B0604020202020204" pitchFamily="34" charset="0"/>
              </a:rPr>
              <a:t>1B External Relations, Asylum and Migration Unit</a:t>
            </a:r>
          </a:p>
          <a:p>
            <a:pPr eaLnBrk="1" hangingPunct="1">
              <a:buFontTx/>
              <a:buNone/>
            </a:pPr>
            <a:endParaRPr lang="en-GB" altLang="en-US" sz="1400">
              <a:solidFill>
                <a:srgbClr val="575757"/>
              </a:solidFill>
              <a:latin typeface="Arial" panose="020B0604020202020204" pitchFamily="34" charset="0"/>
              <a:cs typeface="Arial" panose="020B0604020202020204" pitchFamily="34" charset="0"/>
            </a:endParaRPr>
          </a:p>
          <a:p>
            <a:pPr eaLnBrk="1" hangingPunct="1">
              <a:buFontTx/>
              <a:buNone/>
            </a:pPr>
            <a:endParaRPr lang="en-GB" altLang="en-US" sz="1600">
              <a:solidFill>
                <a:srgbClr val="575757"/>
              </a:solidFill>
              <a:latin typeface="Arial" panose="020B0604020202020204" pitchFamily="34" charset="0"/>
              <a:cs typeface="Arial" panose="020B0604020202020204" pitchFamily="34" charset="0"/>
            </a:endParaRPr>
          </a:p>
          <a:p>
            <a:pPr eaLnBrk="1" hangingPunct="1">
              <a:buFontTx/>
              <a:buNone/>
            </a:pPr>
            <a:endParaRPr lang="en-GB" altLang="en-US" sz="1200">
              <a:solidFill>
                <a:srgbClr val="575757"/>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4200" y="274638"/>
            <a:ext cx="7353300" cy="1100137"/>
          </a:xfrm>
        </p:spPr>
        <p:txBody>
          <a:bodyPr/>
          <a:lstStyle/>
          <a:p>
            <a:pPr algn="ctr"/>
            <a:r>
              <a:rPr lang="da-DK" dirty="0" smtClean="0"/>
              <a:t>RELOCATION and RESETTLEMENT </a:t>
            </a:r>
            <a:br>
              <a:rPr lang="da-DK" dirty="0" smtClean="0"/>
            </a:br>
            <a:r>
              <a:rPr lang="da-DK" dirty="0" smtClean="0"/>
              <a:t>from </a:t>
            </a:r>
            <a:r>
              <a:rPr lang="da-DK" dirty="0" err="1" smtClean="0"/>
              <a:t>Greece</a:t>
            </a:r>
            <a:r>
              <a:rPr lang="da-DK" dirty="0" smtClean="0"/>
              <a:t> and </a:t>
            </a:r>
            <a:r>
              <a:rPr lang="da-DK" dirty="0" err="1" smtClean="0"/>
              <a:t>Turkey</a:t>
            </a:r>
            <a:endParaRPr lang="en-GB" dirty="0"/>
          </a:p>
        </p:txBody>
      </p:sp>
      <p:pic>
        <p:nvPicPr>
          <p:cNvPr id="3" name="Picture 2"/>
          <p:cNvPicPr>
            <a:picLocks noChangeAspect="1"/>
          </p:cNvPicPr>
          <p:nvPr/>
        </p:nvPicPr>
        <p:blipFill>
          <a:blip r:embed="rId2"/>
          <a:stretch>
            <a:fillRect/>
          </a:stretch>
        </p:blipFill>
        <p:spPr>
          <a:xfrm>
            <a:off x="1895681" y="1583199"/>
            <a:ext cx="5015649" cy="4652138"/>
          </a:xfrm>
          <a:prstGeom prst="rect">
            <a:avLst/>
          </a:prstGeom>
        </p:spPr>
      </p:pic>
      <p:sp>
        <p:nvSpPr>
          <p:cNvPr id="2" name="TextBox 1"/>
          <p:cNvSpPr txBox="1"/>
          <p:nvPr/>
        </p:nvSpPr>
        <p:spPr>
          <a:xfrm>
            <a:off x="6064301" y="6312956"/>
            <a:ext cx="1609344" cy="261610"/>
          </a:xfrm>
          <a:prstGeom prst="rect">
            <a:avLst/>
          </a:prstGeom>
          <a:noFill/>
        </p:spPr>
        <p:txBody>
          <a:bodyPr wrap="square" rtlCol="0">
            <a:spAutoFit/>
          </a:bodyPr>
          <a:lstStyle/>
          <a:p>
            <a:r>
              <a:rPr lang="en-GB" sz="1100" dirty="0" smtClean="0"/>
              <a:t>IPCR, 28 June 2018</a:t>
            </a:r>
            <a:endParaRPr lang="en-GB" sz="1100" dirty="0"/>
          </a:p>
        </p:txBody>
      </p:sp>
      <p:sp>
        <p:nvSpPr>
          <p:cNvPr id="6" name="TextBox 5"/>
          <p:cNvSpPr txBox="1"/>
          <p:nvPr/>
        </p:nvSpPr>
        <p:spPr>
          <a:xfrm>
            <a:off x="943661" y="6466637"/>
            <a:ext cx="1228953" cy="276999"/>
          </a:xfrm>
          <a:prstGeom prst="rect">
            <a:avLst/>
          </a:prstGeom>
          <a:noFill/>
        </p:spPr>
        <p:txBody>
          <a:bodyPr wrap="square" rtlCol="0">
            <a:spAutoFit/>
          </a:bodyPr>
          <a:lstStyle/>
          <a:p>
            <a:r>
              <a:rPr lang="en-GB" sz="1200" dirty="0" smtClean="0">
                <a:solidFill>
                  <a:schemeClr val="tx1">
                    <a:lumMod val="50000"/>
                    <a:lumOff val="50000"/>
                  </a:schemeClr>
                </a:solidFill>
              </a:rPr>
              <a:t>1 March 2019</a:t>
            </a:r>
            <a:endParaRPr lang="en-GB" sz="1200" dirty="0">
              <a:solidFill>
                <a:schemeClr val="tx1">
                  <a:lumMod val="50000"/>
                  <a:lumOff val="50000"/>
                </a:schemeClr>
              </a:solidFill>
            </a:endParaRPr>
          </a:p>
        </p:txBody>
      </p:sp>
    </p:spTree>
    <p:extLst>
      <p:ext uri="{BB962C8B-B14F-4D97-AF65-F5344CB8AC3E}">
        <p14:creationId xmlns:p14="http://schemas.microsoft.com/office/powerpoint/2010/main" val="3288327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da-DK" dirty="0" smtClean="0"/>
              <a:t>RELOCATION from </a:t>
            </a:r>
            <a:r>
              <a:rPr lang="da-DK" dirty="0" err="1" smtClean="0"/>
              <a:t>Italy</a:t>
            </a:r>
            <a:endParaRPr lang="en-GB" dirty="0"/>
          </a:p>
        </p:txBody>
      </p:sp>
      <p:sp>
        <p:nvSpPr>
          <p:cNvPr id="4" name="Date Placeholder 3"/>
          <p:cNvSpPr>
            <a:spLocks noGrp="1"/>
          </p:cNvSpPr>
          <p:nvPr>
            <p:ph type="dt" sz="half" idx="10"/>
          </p:nvPr>
        </p:nvSpPr>
        <p:spPr/>
        <p:txBody>
          <a:bodyPr/>
          <a:lstStyle/>
          <a:p>
            <a:pPr>
              <a:defRPr/>
            </a:pPr>
            <a:r>
              <a:rPr lang="en-GB" dirty="0"/>
              <a:t>1</a:t>
            </a:r>
            <a:r>
              <a:rPr lang="en-GB" dirty="0" smtClean="0"/>
              <a:t> </a:t>
            </a:r>
            <a:r>
              <a:rPr lang="en-GB" dirty="0" smtClean="0">
                <a:solidFill>
                  <a:schemeClr val="bg1">
                    <a:lumMod val="50000"/>
                  </a:schemeClr>
                </a:solidFill>
              </a:rPr>
              <a:t>March 2019</a:t>
            </a:r>
            <a:endParaRPr lang="en-GB" dirty="0">
              <a:solidFill>
                <a:schemeClr val="bg1">
                  <a:lumMod val="50000"/>
                </a:schemeClr>
              </a:solidFill>
            </a:endParaRPr>
          </a:p>
        </p:txBody>
      </p:sp>
      <p:sp>
        <p:nvSpPr>
          <p:cNvPr id="6" name="Rectangle 5"/>
          <p:cNvSpPr/>
          <p:nvPr/>
        </p:nvSpPr>
        <p:spPr>
          <a:xfrm>
            <a:off x="5948937" y="6411913"/>
            <a:ext cx="23220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sz="1200" dirty="0" smtClean="0">
                <a:solidFill>
                  <a:srgbClr val="575857"/>
                </a:solidFill>
                <a:cs typeface="Arial" panose="020B0604020202020204" pitchFamily="34" charset="0"/>
              </a:rPr>
              <a:t>IPCR, 30 October 2018</a:t>
            </a:r>
            <a:endParaRPr lang="en-GB" sz="1200" dirty="0">
              <a:solidFill>
                <a:srgbClr val="575857"/>
              </a:solidFill>
              <a:cs typeface="Arial" panose="020B0604020202020204" pitchFamily="34" charset="0"/>
            </a:endParaRPr>
          </a:p>
        </p:txBody>
      </p:sp>
      <p:pic>
        <p:nvPicPr>
          <p:cNvPr id="7" name="Content Placeholder 6"/>
          <p:cNvPicPr>
            <a:picLocks noGrp="1" noChangeAspect="1"/>
          </p:cNvPicPr>
          <p:nvPr>
            <p:ph idx="1"/>
          </p:nvPr>
        </p:nvPicPr>
        <p:blipFill>
          <a:blip r:embed="rId2"/>
          <a:stretch>
            <a:fillRect/>
          </a:stretch>
        </p:blipFill>
        <p:spPr>
          <a:xfrm>
            <a:off x="2049747" y="1600200"/>
            <a:ext cx="4595243" cy="4589463"/>
          </a:xfrm>
          <a:prstGeom prst="rect">
            <a:avLst/>
          </a:prstGeom>
        </p:spPr>
      </p:pic>
    </p:spTree>
    <p:extLst>
      <p:ext uri="{BB962C8B-B14F-4D97-AF65-F5344CB8AC3E}">
        <p14:creationId xmlns:p14="http://schemas.microsoft.com/office/powerpoint/2010/main" val="1612752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p:nvPr>
        </p:nvSpPr>
        <p:spPr/>
        <p:txBody>
          <a:bodyPr/>
          <a:lstStyle/>
          <a:p>
            <a:r>
              <a:rPr lang="en-GB" altLang="en-US" sz="2400" smtClean="0">
                <a:latin typeface="Arial" panose="020B0604020202020204" pitchFamily="34" charset="0"/>
                <a:ea typeface="ＭＳ Ｐゴシック" panose="020B0600070205080204" pitchFamily="34" charset="-128"/>
                <a:cs typeface="Arial" panose="020B0604020202020204" pitchFamily="34" charset="0"/>
              </a:rPr>
              <a:t>How the IPCR crisis response mechanism works</a:t>
            </a:r>
          </a:p>
        </p:txBody>
      </p:sp>
      <p:sp>
        <p:nvSpPr>
          <p:cNvPr id="5" name="Date Placeholder 4"/>
          <p:cNvSpPr>
            <a:spLocks noGrp="1"/>
          </p:cNvSpPr>
          <p:nvPr>
            <p:ph type="dt" sz="quarter" idx="14"/>
          </p:nvPr>
        </p:nvSpPr>
        <p:spPr/>
        <p:txBody>
          <a:bodyPr/>
          <a:lstStyle/>
          <a:p>
            <a:pPr>
              <a:defRPr/>
            </a:pPr>
            <a:r>
              <a:rPr lang="en-GB" dirty="0"/>
              <a:t>1 March 2019</a:t>
            </a:r>
          </a:p>
        </p:txBody>
      </p:sp>
      <p:pic>
        <p:nvPicPr>
          <p:cNvPr id="28676" name="Picture 2" descr="Explanation of how the IPCR crisis response mechanism works"/>
          <p:cNvPicPr>
            <a:picLocks noChangeAspect="1" noChangeArrowheads="1"/>
          </p:cNvPicPr>
          <p:nvPr/>
        </p:nvPicPr>
        <p:blipFill>
          <a:blip r:embed="rId3">
            <a:extLst>
              <a:ext uri="{28A0092B-C50C-407E-A947-70E740481C1C}">
                <a14:useLocalDpi xmlns:a14="http://schemas.microsoft.com/office/drawing/2010/main" val="0"/>
              </a:ext>
            </a:extLst>
          </a:blip>
          <a:srcRect t="15932" b="57983"/>
          <a:stretch>
            <a:fillRect/>
          </a:stretch>
        </p:blipFill>
        <p:spPr bwMode="auto">
          <a:xfrm>
            <a:off x="85725" y="1589088"/>
            <a:ext cx="4737100" cy="398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2" descr="Explanation of how the IPCR crisis response mechanism works"/>
          <p:cNvPicPr>
            <a:picLocks noChangeAspect="1" noChangeArrowheads="1"/>
          </p:cNvPicPr>
          <p:nvPr/>
        </p:nvPicPr>
        <p:blipFill>
          <a:blip r:embed="rId3">
            <a:extLst>
              <a:ext uri="{28A0092B-C50C-407E-A947-70E740481C1C}">
                <a14:useLocalDpi xmlns:a14="http://schemas.microsoft.com/office/drawing/2010/main" val="0"/>
              </a:ext>
            </a:extLst>
          </a:blip>
          <a:srcRect t="41756" b="26039"/>
          <a:stretch>
            <a:fillRect/>
          </a:stretch>
        </p:blipFill>
        <p:spPr bwMode="auto">
          <a:xfrm>
            <a:off x="5108575" y="1600200"/>
            <a:ext cx="3825875"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2" descr="Migration flows: Eastern and Central Mediterranean routes"/>
          <p:cNvPicPr>
            <a:picLocks noChangeAspect="1" noChangeArrowheads="1"/>
          </p:cNvPicPr>
          <p:nvPr/>
        </p:nvPicPr>
        <p:blipFill>
          <a:blip r:embed="rId4">
            <a:extLst>
              <a:ext uri="{28A0092B-C50C-407E-A947-70E740481C1C}">
                <a14:useLocalDpi xmlns:a14="http://schemas.microsoft.com/office/drawing/2010/main" val="0"/>
              </a:ext>
            </a:extLst>
          </a:blip>
          <a:srcRect l="56557" t="93874" r="3636" b="2579"/>
          <a:stretch>
            <a:fillRect/>
          </a:stretch>
        </p:blipFill>
        <p:spPr bwMode="auto">
          <a:xfrm>
            <a:off x="5307013" y="5964238"/>
            <a:ext cx="283686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Arc 19"/>
          <p:cNvSpPr/>
          <p:nvPr/>
        </p:nvSpPr>
        <p:spPr>
          <a:xfrm rot="7060608">
            <a:off x="2059781" y="3853657"/>
            <a:ext cx="2135187" cy="2203450"/>
          </a:xfrm>
          <a:prstGeom prst="arc">
            <a:avLst>
              <a:gd name="adj1" fmla="val 16281637"/>
              <a:gd name="adj2" fmla="val 697746"/>
            </a:avLst>
          </a:prstGeom>
          <a:ln>
            <a:solidFill>
              <a:srgbClr val="76216A"/>
            </a:solidFill>
            <a:headEnd type="stealth"/>
            <a:tailEnd type="none"/>
          </a:ln>
          <a:effectLst/>
        </p:spPr>
        <p:style>
          <a:lnRef idx="2">
            <a:schemeClr val="accent1"/>
          </a:lnRef>
          <a:fillRef idx="0">
            <a:schemeClr val="accent1"/>
          </a:fillRef>
          <a:effectRef idx="1">
            <a:schemeClr val="accent1"/>
          </a:effectRef>
          <a:fontRef idx="minor">
            <a:schemeClr val="tx1"/>
          </a:fontRef>
        </p:style>
        <p:txBody>
          <a:bodyPr anchor="ctr"/>
          <a:lstStyle/>
          <a:p>
            <a:pPr algn="ctr" eaLnBrk="1" hangingPunct="1">
              <a:defRPr/>
            </a:pPr>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7910513" cy="4589463"/>
          </a:xfrm>
        </p:spPr>
        <p:txBody>
          <a:bodyPr/>
          <a:lstStyle/>
          <a:p>
            <a:pPr>
              <a:defRPr/>
            </a:pPr>
            <a:r>
              <a:rPr lang="en-GB" sz="2000" dirty="0" smtClean="0"/>
              <a:t>FRONTEX – </a:t>
            </a:r>
            <a:r>
              <a:rPr lang="it-IT" sz="1800" dirty="0" smtClean="0"/>
              <a:t>The </a:t>
            </a:r>
            <a:r>
              <a:rPr lang="it-IT" sz="1800" dirty="0" err="1"/>
              <a:t>European</a:t>
            </a:r>
            <a:r>
              <a:rPr lang="it-IT" sz="1800" dirty="0"/>
              <a:t> </a:t>
            </a:r>
            <a:r>
              <a:rPr lang="it-IT" sz="1800" dirty="0" err="1"/>
              <a:t>Border</a:t>
            </a:r>
            <a:r>
              <a:rPr lang="it-IT" sz="1800" dirty="0"/>
              <a:t> and </a:t>
            </a:r>
            <a:r>
              <a:rPr lang="it-IT" sz="1800" dirty="0" err="1"/>
              <a:t>Coast</a:t>
            </a:r>
            <a:r>
              <a:rPr lang="it-IT" sz="1800" dirty="0"/>
              <a:t> Guard Agency </a:t>
            </a:r>
            <a:r>
              <a:rPr lang="en-US" sz="1800" dirty="0"/>
              <a:t>facilitates and improves the application of existing and future EU measures relating to the management of external borders in line with the EU fundamental rights charter and the concept of Integrated Border Management.</a:t>
            </a:r>
          </a:p>
          <a:p>
            <a:pPr marL="0" indent="0">
              <a:buFont typeface="Arial" panose="020B0604020202020204" pitchFamily="34" charset="0"/>
              <a:buNone/>
              <a:defRPr/>
            </a:pPr>
            <a:endParaRPr lang="en-GB" sz="1600" dirty="0" smtClean="0"/>
          </a:p>
          <a:p>
            <a:pPr>
              <a:defRPr/>
            </a:pPr>
            <a:r>
              <a:rPr lang="en-GB" sz="2000" dirty="0" smtClean="0"/>
              <a:t>EASO - </a:t>
            </a:r>
            <a:r>
              <a:rPr lang="en-US" sz="1800" dirty="0"/>
              <a:t>The European Asylum Support Office assists Member States in fulfilling their European and international obligations in the field of asylum</a:t>
            </a:r>
            <a:r>
              <a:rPr lang="en-US" sz="1800" dirty="0" smtClean="0"/>
              <a:t>.</a:t>
            </a:r>
          </a:p>
          <a:p>
            <a:pPr marL="0" indent="0">
              <a:buFont typeface="Arial" panose="020B0604020202020204" pitchFamily="34" charset="0"/>
              <a:buNone/>
              <a:defRPr/>
            </a:pPr>
            <a:endParaRPr lang="en-GB" sz="1600" dirty="0" smtClean="0"/>
          </a:p>
          <a:p>
            <a:pPr>
              <a:defRPr/>
            </a:pPr>
            <a:r>
              <a:rPr lang="en-GB" sz="2000" dirty="0" smtClean="0"/>
              <a:t>EUROPOL - </a:t>
            </a:r>
            <a:r>
              <a:rPr lang="en-US" sz="1800" dirty="0"/>
              <a:t>The European Police Office assists Member States’ police forces in improving their cooperation on the prevention and fight against the most serious forms of international crime, such as terrorism, drug trafficking and people smuggling, focusing on the targeting of criminal </a:t>
            </a:r>
            <a:r>
              <a:rPr lang="en-US" sz="1800" dirty="0" err="1"/>
              <a:t>organisations</a:t>
            </a:r>
            <a:r>
              <a:rPr lang="en-US" sz="1800" dirty="0"/>
              <a:t>.</a:t>
            </a:r>
            <a:endParaRPr lang="it-IT" sz="1800" dirty="0"/>
          </a:p>
          <a:p>
            <a:pPr>
              <a:defRPr/>
            </a:pPr>
            <a:endParaRPr lang="en-GB" sz="2000" dirty="0"/>
          </a:p>
        </p:txBody>
      </p:sp>
      <p:sp>
        <p:nvSpPr>
          <p:cNvPr id="31747" name="Title 5"/>
          <p:cNvSpPr>
            <a:spLocks noGrp="1"/>
          </p:cNvSpPr>
          <p:nvPr>
            <p:ph type="title"/>
          </p:nvPr>
        </p:nvSpPr>
        <p:spPr/>
        <p:txBody>
          <a:bodyPr/>
          <a:lstStyle/>
          <a:p>
            <a:r>
              <a:rPr lang="it-IT" altLang="en-US" sz="2800" smtClean="0">
                <a:latin typeface="Arial" panose="020B0604020202020204" pitchFamily="34" charset="0"/>
                <a:ea typeface="ＭＳ Ｐゴシック" panose="020B0600070205080204" pitchFamily="34" charset="-128"/>
                <a:cs typeface="Arial" panose="020B0604020202020204" pitchFamily="34" charset="0"/>
              </a:rPr>
              <a:t>EU Agencies supporting Member States in the area of Asylum and Migration</a:t>
            </a:r>
            <a:endParaRPr lang="en-GB" altLang="en-US"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Date Placeholder 4"/>
          <p:cNvSpPr>
            <a:spLocks noGrp="1"/>
          </p:cNvSpPr>
          <p:nvPr>
            <p:ph type="dt" sz="quarter" idx="10"/>
          </p:nvPr>
        </p:nvSpPr>
        <p:spPr>
          <a:xfrm>
            <a:off x="906463" y="6397625"/>
            <a:ext cx="2133600" cy="365125"/>
          </a:xfrm>
        </p:spPr>
        <p:txBody>
          <a:bodyPr/>
          <a:lstStyle/>
          <a:p>
            <a:pPr>
              <a:defRPr/>
            </a:pPr>
            <a:r>
              <a:rPr lang="en-GB" dirty="0"/>
              <a:t>1 March 2019</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title"/>
          </p:nvPr>
        </p:nvSpPr>
        <p:spPr>
          <a:xfrm>
            <a:off x="457200" y="274638"/>
            <a:ext cx="7548563" cy="1100137"/>
          </a:xfrm>
        </p:spPr>
        <p:txBody>
          <a:bodyPr/>
          <a:lstStyle/>
          <a:p>
            <a:r>
              <a:rPr lang="it-IT" altLang="en-US" sz="2800" smtClean="0">
                <a:latin typeface="Arial" panose="020B0604020202020204" pitchFamily="34" charset="0"/>
                <a:ea typeface="ＭＳ Ｐゴシック" panose="020B0600070205080204" pitchFamily="34" charset="-128"/>
                <a:cs typeface="Arial" panose="020B0604020202020204" pitchFamily="34" charset="0"/>
              </a:rPr>
              <a:t>EU Agencies supporting Member States in the area of Asylum and Migration</a:t>
            </a:r>
            <a:endParaRPr lang="en-GB" altLang="en-US" sz="2800"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Date Placeholder 3"/>
          <p:cNvSpPr>
            <a:spLocks noGrp="1"/>
          </p:cNvSpPr>
          <p:nvPr>
            <p:ph type="dt" sz="quarter" idx="10"/>
          </p:nvPr>
        </p:nvSpPr>
        <p:spPr/>
        <p:txBody>
          <a:bodyPr/>
          <a:lstStyle/>
          <a:p>
            <a:pPr>
              <a:defRPr/>
            </a:pPr>
            <a:r>
              <a:rPr lang="en-GB" dirty="0"/>
              <a:t>1 March 2019</a:t>
            </a:r>
          </a:p>
        </p:txBody>
      </p:sp>
      <p:sp>
        <p:nvSpPr>
          <p:cNvPr id="32773" name="Rectangle 5"/>
          <p:cNvSpPr>
            <a:spLocks noChangeArrowheads="1"/>
          </p:cNvSpPr>
          <p:nvPr/>
        </p:nvSpPr>
        <p:spPr bwMode="auto">
          <a:xfrm>
            <a:off x="6481763" y="6211888"/>
            <a:ext cx="2266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000" dirty="0">
                <a:solidFill>
                  <a:srgbClr val="575857"/>
                </a:solidFill>
                <a:cs typeface="Arial" panose="020B0604020202020204" pitchFamily="34" charset="0"/>
              </a:rPr>
              <a:t>Source: </a:t>
            </a:r>
            <a:r>
              <a:rPr lang="en-GB" altLang="en-US" sz="1000" dirty="0" smtClean="0">
                <a:solidFill>
                  <a:srgbClr val="575857"/>
                </a:solidFill>
                <a:cs typeface="Arial" panose="020B0604020202020204" pitchFamily="34" charset="0"/>
              </a:rPr>
              <a:t>IPCR  </a:t>
            </a:r>
            <a:endParaRPr lang="en-GB" altLang="en-US" sz="1000" dirty="0">
              <a:solidFill>
                <a:srgbClr val="575857"/>
              </a:solidFill>
              <a:cs typeface="Arial" panose="020B0604020202020204" pitchFamily="34" charset="0"/>
            </a:endParaRPr>
          </a:p>
          <a:p>
            <a:pPr eaLnBrk="1" hangingPunct="1"/>
            <a:r>
              <a:rPr lang="en-GB" altLang="en-US" sz="1000" dirty="0">
                <a:solidFill>
                  <a:srgbClr val="575857"/>
                </a:solidFill>
                <a:cs typeface="Arial" panose="020B0604020202020204" pitchFamily="34" charset="0"/>
              </a:rPr>
              <a:t>(as of </a:t>
            </a:r>
            <a:r>
              <a:rPr lang="en-GB" altLang="en-US" sz="1000" dirty="0" smtClean="0">
                <a:solidFill>
                  <a:srgbClr val="575857"/>
                </a:solidFill>
                <a:cs typeface="Arial" panose="020B0604020202020204" pitchFamily="34" charset="0"/>
              </a:rPr>
              <a:t>24 February 2019)</a:t>
            </a:r>
            <a:endParaRPr lang="en-GB" altLang="en-US" sz="1000" dirty="0">
              <a:solidFill>
                <a:srgbClr val="575857"/>
              </a:solidFill>
              <a:cs typeface="Arial" panose="020B0604020202020204" pitchFamily="34" charset="0"/>
            </a:endParaRPr>
          </a:p>
        </p:txBody>
      </p:sp>
      <p:pic>
        <p:nvPicPr>
          <p:cNvPr id="5" name="Picture 4"/>
          <p:cNvPicPr>
            <a:picLocks noChangeAspect="1"/>
          </p:cNvPicPr>
          <p:nvPr/>
        </p:nvPicPr>
        <p:blipFill>
          <a:blip r:embed="rId3"/>
          <a:stretch>
            <a:fillRect/>
          </a:stretch>
        </p:blipFill>
        <p:spPr>
          <a:xfrm>
            <a:off x="658368" y="1612094"/>
            <a:ext cx="7805318" cy="404255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2"/>
          <p:cNvSpPr>
            <a:spLocks noGrp="1"/>
          </p:cNvSpPr>
          <p:nvPr>
            <p:ph type="title"/>
          </p:nvPr>
        </p:nvSpPr>
        <p:spPr/>
        <p:txBody>
          <a:bodyPr/>
          <a:lstStyle/>
          <a:p>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EU Mediterranean operations:</a:t>
            </a:r>
            <a:br>
              <a:rPr lang="en-GB" altLang="en-US" dirty="0" smtClean="0">
                <a:latin typeface="Arial" panose="020B0604020202020204" pitchFamily="34" charset="0"/>
                <a:ea typeface="ＭＳ Ｐゴシック" panose="020B0600070205080204" pitchFamily="34" charset="-128"/>
                <a:cs typeface="Arial" panose="020B0604020202020204" pitchFamily="34" charset="0"/>
              </a:rPr>
            </a:br>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over 464 304 lives saved since 2015</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5649" y="1580083"/>
            <a:ext cx="5515660" cy="4741254"/>
          </a:xfrm>
        </p:spPr>
      </p:pic>
      <p:pic>
        <p:nvPicPr>
          <p:cNvPr id="7" name="Picture 6"/>
          <p:cNvPicPr>
            <a:picLocks noChangeAspect="1"/>
          </p:cNvPicPr>
          <p:nvPr/>
        </p:nvPicPr>
        <p:blipFill>
          <a:blip r:embed="rId3"/>
          <a:stretch>
            <a:fillRect/>
          </a:stretch>
        </p:blipFill>
        <p:spPr>
          <a:xfrm>
            <a:off x="1067012" y="6343749"/>
            <a:ext cx="2133785" cy="36579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id="{D1934E38-0305-2F4C-81F5-BBBA30F52EA0}"/>
              </a:ext>
            </a:extLst>
          </p:cNvPr>
          <p:cNvSpPr/>
          <p:nvPr/>
        </p:nvSpPr>
        <p:spPr>
          <a:xfrm>
            <a:off x="393700" y="3722688"/>
            <a:ext cx="582613" cy="582612"/>
          </a:xfrm>
          <a:prstGeom prst="ellipse">
            <a:avLst/>
          </a:prstGeom>
          <a:solidFill>
            <a:schemeClr val="bg1"/>
          </a:solidFill>
          <a:ln>
            <a:solidFill>
              <a:srgbClr val="CCCCCC"/>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000" dirty="0"/>
          </a:p>
        </p:txBody>
      </p:sp>
      <p:sp>
        <p:nvSpPr>
          <p:cNvPr id="18" name="Oval 17">
            <a:extLst>
              <a:ext uri="{FF2B5EF4-FFF2-40B4-BE49-F238E27FC236}">
                <a16:creationId xmlns:a16="http://schemas.microsoft.com/office/drawing/2014/main" id="{D1934E38-0305-2F4C-81F5-BBBA30F52EA0}"/>
              </a:ext>
            </a:extLst>
          </p:cNvPr>
          <p:cNvSpPr/>
          <p:nvPr/>
        </p:nvSpPr>
        <p:spPr>
          <a:xfrm>
            <a:off x="393700" y="2524125"/>
            <a:ext cx="581025" cy="581025"/>
          </a:xfrm>
          <a:prstGeom prst="ellipse">
            <a:avLst/>
          </a:prstGeom>
          <a:solidFill>
            <a:schemeClr val="bg1"/>
          </a:solidFill>
          <a:ln>
            <a:solidFill>
              <a:srgbClr val="CCCCCC"/>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000" dirty="0"/>
          </a:p>
        </p:txBody>
      </p:sp>
      <p:sp>
        <p:nvSpPr>
          <p:cNvPr id="15" name="Oval 14">
            <a:extLst>
              <a:ext uri="{FF2B5EF4-FFF2-40B4-BE49-F238E27FC236}">
                <a16:creationId xmlns:a16="http://schemas.microsoft.com/office/drawing/2014/main" id="{D1934E38-0305-2F4C-81F5-BBBA30F52EA0}"/>
              </a:ext>
            </a:extLst>
          </p:cNvPr>
          <p:cNvSpPr/>
          <p:nvPr/>
        </p:nvSpPr>
        <p:spPr>
          <a:xfrm>
            <a:off x="393700" y="1606550"/>
            <a:ext cx="582613" cy="582613"/>
          </a:xfrm>
          <a:prstGeom prst="ellipse">
            <a:avLst/>
          </a:prstGeom>
          <a:solidFill>
            <a:schemeClr val="bg1"/>
          </a:solidFill>
          <a:ln>
            <a:solidFill>
              <a:srgbClr val="CCCCCC"/>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000" dirty="0"/>
          </a:p>
        </p:txBody>
      </p:sp>
      <p:sp>
        <p:nvSpPr>
          <p:cNvPr id="35845" name="Content Placeholder 1"/>
          <p:cNvSpPr>
            <a:spLocks noGrp="1"/>
          </p:cNvSpPr>
          <p:nvPr>
            <p:ph idx="1"/>
          </p:nvPr>
        </p:nvSpPr>
        <p:spPr>
          <a:xfrm>
            <a:off x="1071563" y="1614488"/>
            <a:ext cx="5114925" cy="4589462"/>
          </a:xfrm>
        </p:spPr>
        <p:txBody>
          <a:bodyPr/>
          <a:lstStyle/>
          <a:p>
            <a:pPr marL="0" indent="0" algn="just">
              <a:buFont typeface="Arial" panose="020B0604020202020204" pitchFamily="34" charset="0"/>
              <a:buNone/>
            </a:pPr>
            <a:r>
              <a:rPr lang="en-US" altLang="en-US" sz="1600" smtClean="0">
                <a:latin typeface="Arial" panose="020B0604020202020204" pitchFamily="34" charset="0"/>
                <a:ea typeface="ＭＳ Ｐゴシック" panose="020B0600070205080204" pitchFamily="34" charset="-128"/>
                <a:cs typeface="Arial" panose="020B0604020202020204" pitchFamily="34" charset="0"/>
              </a:rPr>
              <a:t>EU Treaties objective: </a:t>
            </a:r>
            <a:r>
              <a:rPr lang="en-US" altLang="en-US" sz="1600" b="1" smtClean="0">
                <a:latin typeface="Arial" panose="020B0604020202020204" pitchFamily="34" charset="0"/>
                <a:ea typeface="ＭＳ Ｐゴシック" panose="020B0600070205080204" pitchFamily="34" charset="-128"/>
                <a:cs typeface="Arial" panose="020B0604020202020204" pitchFamily="34" charset="0"/>
              </a:rPr>
              <a:t>a</a:t>
            </a:r>
            <a:r>
              <a:rPr lang="en-US" altLang="en-US" sz="1600" smtClean="0">
                <a:latin typeface="Arial" panose="020B0604020202020204" pitchFamily="34" charset="0"/>
                <a:ea typeface="ＭＳ Ｐゴシック" panose="020B0600070205080204" pitchFamily="34" charset="-128"/>
                <a:cs typeface="Arial" panose="020B0604020202020204" pitchFamily="34" charset="0"/>
              </a:rPr>
              <a:t> </a:t>
            </a:r>
            <a:r>
              <a:rPr lang="en-US" altLang="en-US" sz="1600" b="1" smtClean="0">
                <a:latin typeface="Arial" panose="020B0604020202020204" pitchFamily="34" charset="0"/>
                <a:ea typeface="ＭＳ Ｐゴシック" panose="020B0600070205080204" pitchFamily="34" charset="-128"/>
                <a:cs typeface="Arial" panose="020B0604020202020204" pitchFamily="34" charset="0"/>
              </a:rPr>
              <a:t>uniform asylum status valid throughout the Union</a:t>
            </a:r>
            <a:endParaRPr lang="en-US" altLang="en-US" sz="1600" smtClean="0">
              <a:latin typeface="Arial" panose="020B0604020202020204" pitchFamily="34" charset="0"/>
              <a:ea typeface="ＭＳ Ｐゴシック" panose="020B0600070205080204" pitchFamily="34" charset="-128"/>
              <a:cs typeface="Arial" panose="020B0604020202020204" pitchFamily="34" charset="0"/>
            </a:endParaRPr>
          </a:p>
          <a:p>
            <a:pPr marL="0" indent="0" algn="just">
              <a:buFont typeface="Arial" panose="020B0604020202020204" pitchFamily="34" charset="0"/>
              <a:buNone/>
            </a:pPr>
            <a:endParaRPr lang="en-US" altLang="en-US" sz="2000" smtClean="0">
              <a:latin typeface="Arial" panose="020B0604020202020204" pitchFamily="34" charset="0"/>
              <a:ea typeface="ＭＳ Ｐゴシック" panose="020B0600070205080204" pitchFamily="34" charset="-128"/>
              <a:cs typeface="Arial" panose="020B0604020202020204" pitchFamily="34" charset="0"/>
            </a:endParaRPr>
          </a:p>
          <a:p>
            <a:pPr marL="0" indent="0" algn="just">
              <a:buFont typeface="Arial" panose="020B0604020202020204" pitchFamily="34" charset="0"/>
              <a:buNone/>
            </a:pPr>
            <a:r>
              <a:rPr lang="en-US" altLang="en-US" sz="1600" smtClean="0">
                <a:latin typeface="Arial" panose="020B0604020202020204" pitchFamily="34" charset="0"/>
                <a:ea typeface="ＭＳ Ｐゴシック" panose="020B0600070205080204" pitchFamily="34" charset="-128"/>
                <a:cs typeface="Arial" panose="020B0604020202020204" pitchFamily="34" charset="0"/>
              </a:rPr>
              <a:t>6 April 2016, Commission Communication</a:t>
            </a:r>
            <a:r>
              <a:rPr lang="en-US" altLang="en-US" sz="1600" i="1" smtClean="0">
                <a:latin typeface="Arial" panose="020B0604020202020204" pitchFamily="34" charset="0"/>
                <a:ea typeface="ＭＳ Ｐゴシック" panose="020B0600070205080204" pitchFamily="34" charset="-128"/>
                <a:cs typeface="Arial" panose="020B0604020202020204" pitchFamily="34" charset="0"/>
              </a:rPr>
              <a:t>:</a:t>
            </a:r>
            <a:r>
              <a:rPr lang="en-US" altLang="en-US" sz="1600" smtClean="0">
                <a:latin typeface="Arial" panose="020B0604020202020204" pitchFamily="34" charset="0"/>
                <a:ea typeface="ＭＳ Ｐゴシック" panose="020B0600070205080204" pitchFamily="34" charset="-128"/>
                <a:cs typeface="Arial" panose="020B0604020202020204" pitchFamily="34" charset="0"/>
              </a:rPr>
              <a:t> </a:t>
            </a:r>
          </a:p>
          <a:p>
            <a:pPr marL="0" indent="0" algn="just">
              <a:buFont typeface="Arial" panose="020B0604020202020204" pitchFamily="34" charset="0"/>
              <a:buNone/>
            </a:pPr>
            <a:r>
              <a:rPr lang="en-US" altLang="en-US" sz="1600" smtClean="0">
                <a:latin typeface="Arial" panose="020B0604020202020204" pitchFamily="34" charset="0"/>
                <a:ea typeface="ＭＳ Ｐゴシック" panose="020B0600070205080204" pitchFamily="34" charset="-128"/>
                <a:cs typeface="Arial" panose="020B0604020202020204" pitchFamily="34" charset="0"/>
              </a:rPr>
              <a:t>“</a:t>
            </a:r>
            <a:r>
              <a:rPr lang="en-US" altLang="en-US" sz="1600" b="1" i="1" smtClean="0">
                <a:latin typeface="Arial" panose="020B0604020202020204" pitchFamily="34" charset="0"/>
                <a:ea typeface="ＭＳ Ｐゴシック" panose="020B0600070205080204" pitchFamily="34" charset="-128"/>
                <a:cs typeface="Arial" panose="020B0604020202020204" pitchFamily="34" charset="0"/>
              </a:rPr>
              <a:t>Towards a reform </a:t>
            </a:r>
            <a:r>
              <a:rPr lang="en-US" altLang="en-US" sz="1600" i="1" smtClean="0">
                <a:latin typeface="Arial" panose="020B0604020202020204" pitchFamily="34" charset="0"/>
                <a:ea typeface="ＭＳ Ｐゴシック" panose="020B0600070205080204" pitchFamily="34" charset="-128"/>
                <a:cs typeface="Arial" panose="020B0604020202020204" pitchFamily="34" charset="0"/>
              </a:rPr>
              <a:t>of the Common European Asylum System and enhancing legal avenues to Europe</a:t>
            </a:r>
            <a:r>
              <a:rPr lang="en-US" altLang="en-US" sz="1600" smtClean="0">
                <a:latin typeface="Arial" panose="020B0604020202020204" pitchFamily="34" charset="0"/>
                <a:ea typeface="ＭＳ Ｐゴシック" panose="020B0600070205080204" pitchFamily="34" charset="-128"/>
                <a:cs typeface="Arial" panose="020B0604020202020204" pitchFamily="34" charset="0"/>
              </a:rPr>
              <a:t>”</a:t>
            </a:r>
          </a:p>
          <a:p>
            <a:pPr marL="0" indent="0" algn="just">
              <a:buFont typeface="Arial" panose="020B0604020202020204" pitchFamily="34" charset="0"/>
              <a:buNone/>
            </a:pPr>
            <a:endParaRPr lang="en-US" altLang="en-US" sz="1600"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35846" name="Title 2"/>
          <p:cNvSpPr>
            <a:spLocks noGrp="1"/>
          </p:cNvSpPr>
          <p:nvPr>
            <p:ph type="title"/>
          </p:nvPr>
        </p:nvSpPr>
        <p:spPr/>
        <p:txBody>
          <a:bodyPr/>
          <a:lstStyle/>
          <a:p>
            <a:r>
              <a:rPr lang="en-GB" altLang="en-US" smtClean="0">
                <a:latin typeface="Arial" panose="020B0604020202020204" pitchFamily="34" charset="0"/>
                <a:ea typeface="ＭＳ Ｐゴシック" panose="020B0600070205080204" pitchFamily="34" charset="-128"/>
                <a:cs typeface="Arial" panose="020B0604020202020204" pitchFamily="34" charset="0"/>
              </a:rPr>
              <a:t>Reform of the Common European Asylum System (CEAS)</a:t>
            </a:r>
          </a:p>
        </p:txBody>
      </p:sp>
      <p:sp>
        <p:nvSpPr>
          <p:cNvPr id="5" name="Rounded Rectangle 4"/>
          <p:cNvSpPr/>
          <p:nvPr/>
        </p:nvSpPr>
        <p:spPr>
          <a:xfrm>
            <a:off x="6319838" y="1592263"/>
            <a:ext cx="2500312" cy="1346200"/>
          </a:xfrm>
          <a:prstGeom prst="roundRect">
            <a:avLst/>
          </a:prstGeom>
          <a:ln>
            <a:solidFill>
              <a:srgbClr val="CCCCCC"/>
            </a:solidFill>
          </a:ln>
        </p:spPr>
        <p:style>
          <a:lnRef idx="2">
            <a:schemeClr val="accent5"/>
          </a:lnRef>
          <a:fillRef idx="1">
            <a:schemeClr val="lt1"/>
          </a:fillRef>
          <a:effectRef idx="0">
            <a:schemeClr val="accent5"/>
          </a:effectRef>
          <a:fontRef idx="minor">
            <a:schemeClr val="dk1"/>
          </a:fontRef>
        </p:style>
        <p:txBody>
          <a:bodyPr anchor="ctr"/>
          <a:lstStyle/>
          <a:p>
            <a:pPr algn="just" eaLnBrk="1" hangingPunct="1">
              <a:defRPr/>
            </a:pPr>
            <a:r>
              <a:rPr lang="en-US" sz="1400" dirty="0">
                <a:solidFill>
                  <a:srgbClr val="575857"/>
                </a:solidFill>
                <a:latin typeface="Arial"/>
                <a:ea typeface="ＭＳ Ｐゴシック" charset="-128"/>
                <a:cs typeface="Arial"/>
              </a:rPr>
              <a:t>uneven implementation of the CEAS </a:t>
            </a:r>
            <a:r>
              <a:rPr lang="en-US" sz="1400" dirty="0">
                <a:solidFill>
                  <a:srgbClr val="575857"/>
                </a:solidFill>
                <a:latin typeface="Arial"/>
                <a:ea typeface="ＭＳ Ｐゴシック" charset="-128"/>
                <a:cs typeface="Arial"/>
                <a:sym typeface="Wingdings" panose="05000000000000000000" pitchFamily="2" charset="2"/>
              </a:rPr>
              <a:t></a:t>
            </a:r>
            <a:r>
              <a:rPr lang="en-US" sz="1400" dirty="0">
                <a:solidFill>
                  <a:srgbClr val="575857"/>
                </a:solidFill>
                <a:latin typeface="Arial"/>
                <a:ea typeface="ＭＳ Ｐゴシック" charset="-128"/>
                <a:cs typeface="Arial"/>
              </a:rPr>
              <a:t> incentive for asylum-seekers to apply for asylum in those member states where it is most likely to be granted</a:t>
            </a:r>
          </a:p>
        </p:txBody>
      </p:sp>
      <p:sp>
        <p:nvSpPr>
          <p:cNvPr id="6" name="Lightning Bolt 5"/>
          <p:cNvSpPr/>
          <p:nvPr/>
        </p:nvSpPr>
        <p:spPr>
          <a:xfrm rot="2162833">
            <a:off x="6118225" y="1346200"/>
            <a:ext cx="403225" cy="977900"/>
          </a:xfrm>
          <a:prstGeom prst="lightningBolt">
            <a:avLst/>
          </a:prstGeom>
          <a:solidFill>
            <a:srgbClr val="FFFF00"/>
          </a:solidFill>
          <a:ln>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p:nvSpPr>
          <p:cNvPr id="7" name="Content Placeholder 1"/>
          <p:cNvSpPr txBox="1">
            <a:spLocks/>
          </p:cNvSpPr>
          <p:nvPr/>
        </p:nvSpPr>
        <p:spPr bwMode="auto">
          <a:xfrm>
            <a:off x="1071563" y="3405188"/>
            <a:ext cx="761365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2200" b="0" kern="1200">
                <a:solidFill>
                  <a:srgbClr val="575857"/>
                </a:solidFill>
                <a:latin typeface="Arial"/>
                <a:ea typeface="ＭＳ Ｐゴシック" charset="-128"/>
                <a:cs typeface="Arial"/>
              </a:defRPr>
            </a:lvl1pPr>
            <a:lvl2pPr marL="365760" indent="274320" algn="l" defTabSz="457200" rtl="0" eaLnBrk="0" fontAlgn="base" hangingPunct="0">
              <a:spcBef>
                <a:spcPct val="20000"/>
              </a:spcBef>
              <a:spcAft>
                <a:spcPct val="0"/>
              </a:spcAft>
              <a:buFont typeface="Arial" panose="020B0604020202020204" pitchFamily="34" charset="0"/>
              <a:buChar char="–"/>
              <a:defRPr sz="2200" kern="1200">
                <a:solidFill>
                  <a:srgbClr val="575857"/>
                </a:solidFill>
                <a:latin typeface="Arial"/>
                <a:ea typeface="ＭＳ Ｐゴシック" charset="-128"/>
                <a:cs typeface="Arial"/>
              </a:defRPr>
            </a:lvl2pPr>
            <a:lvl3pPr marL="365760" indent="274320" algn="l" defTabSz="457200" rtl="0" eaLnBrk="0" fontAlgn="base" hangingPunct="0">
              <a:spcBef>
                <a:spcPct val="20000"/>
              </a:spcBef>
              <a:spcAft>
                <a:spcPct val="0"/>
              </a:spcAft>
              <a:buFont typeface="Arial" panose="020B0604020202020204" pitchFamily="34" charset="0"/>
              <a:buChar char="•"/>
              <a:defRPr sz="1800" b="0" kern="1200">
                <a:solidFill>
                  <a:srgbClr val="575857"/>
                </a:solidFill>
                <a:latin typeface="Arial"/>
                <a:ea typeface="ＭＳ Ｐゴシック" charset="-128"/>
                <a:cs typeface="Arial"/>
              </a:defRPr>
            </a:lvl3pPr>
            <a:lvl4pPr marL="365760" indent="274320" algn="l" defTabSz="457200" rtl="0" eaLnBrk="0" fontAlgn="base" hangingPunct="0">
              <a:spcBef>
                <a:spcPct val="20000"/>
              </a:spcBef>
              <a:spcAft>
                <a:spcPct val="0"/>
              </a:spcAft>
              <a:buFont typeface="Arial" panose="020B0604020202020204" pitchFamily="34" charset="0"/>
              <a:buChar char="–"/>
              <a:defRPr sz="1800" kern="1200">
                <a:solidFill>
                  <a:srgbClr val="575857"/>
                </a:solidFill>
                <a:latin typeface="Arial"/>
                <a:ea typeface="ＭＳ Ｐゴシック" charset="-128"/>
                <a:cs typeface="Arial"/>
              </a:defRPr>
            </a:lvl4pPr>
            <a:lvl5pPr marL="365760" indent="274320" algn="l" defTabSz="457200" rtl="0" eaLnBrk="0" fontAlgn="base" hangingPunct="0">
              <a:spcBef>
                <a:spcPct val="20000"/>
              </a:spcBef>
              <a:spcAft>
                <a:spcPct val="0"/>
              </a:spcAft>
              <a:buFont typeface="Arial" panose="020B0604020202020204" pitchFamily="34" charset="0"/>
              <a:buChar char="»"/>
              <a:defRPr sz="1600" kern="1200">
                <a:solidFill>
                  <a:srgbClr val="575857"/>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panose="020B0604020202020204" pitchFamily="34" charset="0"/>
              <a:buNone/>
              <a:defRPr/>
            </a:pPr>
            <a:endParaRPr lang="en-US" sz="1600" dirty="0" smtClean="0"/>
          </a:p>
          <a:p>
            <a:pPr marL="0" indent="0" algn="just">
              <a:buFont typeface="Arial" panose="020B0604020202020204" pitchFamily="34" charset="0"/>
              <a:buNone/>
              <a:defRPr/>
            </a:pPr>
            <a:r>
              <a:rPr lang="en-US" sz="1600" dirty="0" smtClean="0"/>
              <a:t>4 May 2016, </a:t>
            </a:r>
            <a:r>
              <a:rPr lang="en-US" sz="1600" b="1" dirty="0" smtClean="0"/>
              <a:t>1</a:t>
            </a:r>
            <a:r>
              <a:rPr lang="en-US" sz="1600" b="1" baseline="30000" dirty="0" smtClean="0"/>
              <a:t>st</a:t>
            </a:r>
            <a:r>
              <a:rPr lang="en-US" sz="1600" b="1" dirty="0" smtClean="0"/>
              <a:t> package of proposals for reform of the CEAS:</a:t>
            </a:r>
            <a:endParaRPr lang="en-US" sz="1600" dirty="0" smtClean="0"/>
          </a:p>
          <a:p>
            <a:pPr lvl="1" algn="just">
              <a:buFont typeface="Wingdings" panose="05000000000000000000" pitchFamily="2" charset="2"/>
              <a:buChar char="§"/>
              <a:defRPr/>
            </a:pPr>
            <a:r>
              <a:rPr lang="en-US" sz="1600" dirty="0" smtClean="0"/>
              <a:t>Proposal for a Regulation to reform the Dublin system</a:t>
            </a:r>
          </a:p>
          <a:p>
            <a:pPr lvl="1" algn="just">
              <a:buFont typeface="Wingdings" panose="05000000000000000000" pitchFamily="2" charset="2"/>
              <a:buChar char="§"/>
              <a:defRPr/>
            </a:pPr>
            <a:r>
              <a:rPr lang="en-US" sz="1600" dirty="0" smtClean="0"/>
              <a:t>Proposal for a Regulation to amend EURODAC</a:t>
            </a:r>
          </a:p>
          <a:p>
            <a:pPr lvl="1" algn="just">
              <a:buFont typeface="Wingdings" panose="05000000000000000000" pitchFamily="2" charset="2"/>
              <a:buChar char="§"/>
              <a:defRPr/>
            </a:pPr>
            <a:r>
              <a:rPr lang="en-US" sz="1600" dirty="0" smtClean="0"/>
              <a:t>Proposal for a Regulation to establish an EU Agency for Asylum</a:t>
            </a:r>
          </a:p>
          <a:p>
            <a:pPr lvl="1" indent="0" algn="just">
              <a:buFont typeface="Arial" panose="020B0604020202020204" pitchFamily="34" charset="0"/>
              <a:buNone/>
              <a:defRPr/>
            </a:pPr>
            <a:endParaRPr lang="en-US" sz="2000" dirty="0" smtClean="0"/>
          </a:p>
          <a:p>
            <a:pPr marL="0" indent="0" algn="just">
              <a:buFont typeface="Arial" panose="020B0604020202020204" pitchFamily="34" charset="0"/>
              <a:buNone/>
              <a:defRPr/>
            </a:pPr>
            <a:r>
              <a:rPr lang="en-US" sz="1600" dirty="0" smtClean="0"/>
              <a:t>13 July 2016, </a:t>
            </a:r>
            <a:r>
              <a:rPr lang="en-US" sz="1600" b="1" dirty="0" smtClean="0"/>
              <a:t>2</a:t>
            </a:r>
            <a:r>
              <a:rPr lang="en-US" sz="1600" b="1" baseline="30000" dirty="0" smtClean="0"/>
              <a:t>nd</a:t>
            </a:r>
            <a:r>
              <a:rPr lang="en-US" sz="1600" b="1" dirty="0" smtClean="0"/>
              <a:t> package of proposals for the reform of the CEAS</a:t>
            </a:r>
            <a:r>
              <a:rPr lang="en-US" sz="1600" dirty="0" smtClean="0"/>
              <a:t>:</a:t>
            </a:r>
          </a:p>
          <a:p>
            <a:pPr lvl="1" algn="just">
              <a:buFont typeface="Wingdings" panose="05000000000000000000" pitchFamily="2" charset="2"/>
              <a:buChar char="§"/>
              <a:defRPr/>
            </a:pPr>
            <a:r>
              <a:rPr lang="en-US" sz="1600" dirty="0" smtClean="0"/>
              <a:t>A new Regulation to replace the Asylum Procedures Directive</a:t>
            </a:r>
          </a:p>
          <a:p>
            <a:pPr lvl="1" algn="just">
              <a:buFont typeface="Wingdings" panose="05000000000000000000" pitchFamily="2" charset="2"/>
              <a:buChar char="§"/>
              <a:defRPr/>
            </a:pPr>
            <a:r>
              <a:rPr lang="en-US" sz="1600" dirty="0" smtClean="0"/>
              <a:t>A new Regulation to replace the Qualification Directive</a:t>
            </a:r>
          </a:p>
          <a:p>
            <a:pPr lvl="1" algn="just">
              <a:buFont typeface="Wingdings" panose="05000000000000000000" pitchFamily="2" charset="2"/>
              <a:buChar char="§"/>
              <a:defRPr/>
            </a:pPr>
            <a:r>
              <a:rPr lang="en-US" sz="1600" dirty="0" smtClean="0"/>
              <a:t>Targeted modifications of the Reception Conditions Directive</a:t>
            </a:r>
          </a:p>
          <a:p>
            <a:pPr>
              <a:defRPr/>
            </a:pPr>
            <a:endParaRPr lang="en-GB" sz="1600" dirty="0"/>
          </a:p>
        </p:txBody>
      </p:sp>
      <p:pic>
        <p:nvPicPr>
          <p:cNvPr id="35850"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4038" y="1733550"/>
            <a:ext cx="31591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1"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250" y="2605088"/>
            <a:ext cx="436563"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2" name="Picture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4513" y="3819525"/>
            <a:ext cx="3143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Oval 24">
            <a:extLst>
              <a:ext uri="{FF2B5EF4-FFF2-40B4-BE49-F238E27FC236}">
                <a16:creationId xmlns:a16="http://schemas.microsoft.com/office/drawing/2014/main" id="{D1934E38-0305-2F4C-81F5-BBBA30F52EA0}"/>
              </a:ext>
            </a:extLst>
          </p:cNvPr>
          <p:cNvSpPr/>
          <p:nvPr/>
        </p:nvSpPr>
        <p:spPr>
          <a:xfrm>
            <a:off x="393700" y="5211763"/>
            <a:ext cx="581025" cy="581025"/>
          </a:xfrm>
          <a:prstGeom prst="ellipse">
            <a:avLst/>
          </a:prstGeom>
          <a:solidFill>
            <a:schemeClr val="bg1"/>
          </a:solidFill>
          <a:ln>
            <a:solidFill>
              <a:srgbClr val="CCCCCC"/>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000" dirty="0"/>
          </a:p>
        </p:txBody>
      </p:sp>
      <p:pic>
        <p:nvPicPr>
          <p:cNvPr id="35854" name="Picture 2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2925" y="5308600"/>
            <a:ext cx="3159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Font typeface="Arial" panose="020B0604020202020204" pitchFamily="34" charset="0"/>
              <a:buNone/>
              <a:defRPr/>
            </a:pPr>
            <a:endParaRPr lang="en-GB" sz="2400" dirty="0" smtClean="0">
              <a:solidFill>
                <a:srgbClr val="9D9E9D"/>
              </a:solidFill>
            </a:endParaRPr>
          </a:p>
          <a:p>
            <a:pPr marL="0" indent="0" algn="ctr">
              <a:buFont typeface="Arial" panose="020B0604020202020204" pitchFamily="34" charset="0"/>
              <a:buNone/>
              <a:defRPr/>
            </a:pPr>
            <a:r>
              <a:rPr lang="en-GB" sz="4000" dirty="0" smtClean="0"/>
              <a:t>Thank </a:t>
            </a:r>
            <a:r>
              <a:rPr lang="en-GB" sz="4000" dirty="0"/>
              <a:t>you for your attention!</a:t>
            </a:r>
            <a:endParaRPr lang="en-GB" sz="4000" dirty="0" smtClean="0">
              <a:solidFill>
                <a:srgbClr val="9D9E9D"/>
              </a:solidFill>
            </a:endParaRPr>
          </a:p>
          <a:p>
            <a:pPr marL="0" indent="0" algn="ctr">
              <a:buFont typeface="Arial" panose="020B0604020202020204" pitchFamily="34" charset="0"/>
              <a:buNone/>
              <a:defRPr/>
            </a:pPr>
            <a:endParaRPr lang="en-GB" sz="2400" dirty="0" smtClean="0">
              <a:solidFill>
                <a:srgbClr val="9D9E9D"/>
              </a:solidFill>
            </a:endParaRPr>
          </a:p>
          <a:p>
            <a:pPr marL="0" indent="0" algn="ctr">
              <a:buFont typeface="Arial" panose="020B0604020202020204" pitchFamily="34" charset="0"/>
              <a:buNone/>
              <a:defRPr/>
            </a:pPr>
            <a:endParaRPr lang="en-GB" sz="1800" dirty="0" smtClean="0">
              <a:solidFill>
                <a:srgbClr val="9D9E9D"/>
              </a:solidFill>
            </a:endParaRPr>
          </a:p>
          <a:p>
            <a:pPr marL="0" indent="0" algn="ctr">
              <a:buFont typeface="Arial" panose="020B0604020202020204" pitchFamily="34" charset="0"/>
              <a:buNone/>
              <a:defRPr/>
            </a:pPr>
            <a:endParaRPr lang="en-GB" sz="2400" dirty="0" smtClean="0">
              <a:solidFill>
                <a:srgbClr val="9D9E9D"/>
              </a:solidFill>
            </a:endParaRPr>
          </a:p>
          <a:p>
            <a:pPr marL="0" indent="0" algn="ctr">
              <a:buFont typeface="Arial" panose="020B0604020202020204" pitchFamily="34" charset="0"/>
              <a:buNone/>
              <a:defRPr/>
            </a:pPr>
            <a:r>
              <a:rPr lang="en-GB" sz="1800" dirty="0" smtClean="0"/>
              <a:t>Susanne </a:t>
            </a:r>
            <a:r>
              <a:rPr lang="en-GB" sz="1800" dirty="0"/>
              <a:t>Nielsen</a:t>
            </a:r>
          </a:p>
          <a:p>
            <a:pPr marL="0" indent="0" algn="ctr">
              <a:buFont typeface="Arial" panose="020B0604020202020204" pitchFamily="34" charset="0"/>
              <a:buNone/>
              <a:defRPr/>
            </a:pPr>
            <a:r>
              <a:rPr lang="en-GB" sz="1300" dirty="0">
                <a:solidFill>
                  <a:schemeClr val="tx1">
                    <a:lumMod val="50000"/>
                    <a:lumOff val="50000"/>
                  </a:schemeClr>
                </a:solidFill>
              </a:rPr>
              <a:t>Political Administrator</a:t>
            </a:r>
          </a:p>
          <a:p>
            <a:pPr marL="0" indent="0" algn="ctr">
              <a:buFont typeface="Arial" panose="020B0604020202020204" pitchFamily="34" charset="0"/>
              <a:buNone/>
              <a:defRPr/>
            </a:pPr>
            <a:endParaRPr lang="en-GB" sz="1300" dirty="0">
              <a:solidFill>
                <a:schemeClr val="tx1">
                  <a:lumMod val="50000"/>
                  <a:lumOff val="50000"/>
                </a:schemeClr>
              </a:solidFill>
            </a:endParaRPr>
          </a:p>
          <a:p>
            <a:pPr marL="0" indent="0" algn="ctr">
              <a:buFont typeface="Arial" panose="020B0604020202020204" pitchFamily="34" charset="0"/>
              <a:buNone/>
              <a:defRPr/>
            </a:pPr>
            <a:r>
              <a:rPr lang="en-GB" sz="1300" dirty="0">
                <a:solidFill>
                  <a:schemeClr val="tx1">
                    <a:lumMod val="50000"/>
                    <a:lumOff val="50000"/>
                  </a:schemeClr>
                </a:solidFill>
                <a:hlinkClick r:id="rId2"/>
              </a:rPr>
              <a:t>susanne.nielsen@consilium.europa.eu</a:t>
            </a:r>
            <a:endParaRPr lang="en-GB" sz="1300" dirty="0">
              <a:solidFill>
                <a:schemeClr val="tx1">
                  <a:lumMod val="50000"/>
                  <a:lumOff val="50000"/>
                </a:schemeClr>
              </a:solidFill>
            </a:endParaRPr>
          </a:p>
          <a:p>
            <a:pPr marL="0" indent="0" algn="ctr">
              <a:buFont typeface="Arial" panose="020B0604020202020204" pitchFamily="34" charset="0"/>
              <a:buNone/>
              <a:defRPr/>
            </a:pPr>
            <a:endParaRPr lang="en-GB" sz="1300" dirty="0">
              <a:solidFill>
                <a:schemeClr val="tx1">
                  <a:lumMod val="50000"/>
                  <a:lumOff val="50000"/>
                </a:schemeClr>
              </a:solidFill>
            </a:endParaRPr>
          </a:p>
          <a:p>
            <a:pPr marL="0" indent="0" algn="ctr">
              <a:buFont typeface="Arial" panose="020B0604020202020204" pitchFamily="34" charset="0"/>
              <a:buNone/>
              <a:defRPr/>
            </a:pPr>
            <a:r>
              <a:rPr lang="en-US" sz="1300" dirty="0">
                <a:solidFill>
                  <a:schemeClr val="tx1">
                    <a:lumMod val="50000"/>
                    <a:lumOff val="50000"/>
                  </a:schemeClr>
                </a:solidFill>
              </a:rPr>
              <a:t>General Secretariat of the Council of the EU</a:t>
            </a:r>
          </a:p>
          <a:p>
            <a:pPr marL="0" indent="0" algn="ctr">
              <a:buFont typeface="Arial" panose="020B0604020202020204" pitchFamily="34" charset="0"/>
              <a:buNone/>
              <a:defRPr/>
            </a:pPr>
            <a:r>
              <a:rPr lang="en-US" sz="1300" dirty="0">
                <a:solidFill>
                  <a:schemeClr val="tx1">
                    <a:lumMod val="50000"/>
                    <a:lumOff val="50000"/>
                  </a:schemeClr>
                </a:solidFill>
              </a:rPr>
              <a:t>DG D - Justice and Home Affairs</a:t>
            </a:r>
          </a:p>
          <a:p>
            <a:pPr marL="0" indent="0" algn="ctr">
              <a:buFont typeface="Arial" panose="020B0604020202020204" pitchFamily="34" charset="0"/>
              <a:buNone/>
              <a:defRPr/>
            </a:pPr>
            <a:r>
              <a:rPr lang="en-US" sz="1300" dirty="0">
                <a:solidFill>
                  <a:schemeClr val="tx1">
                    <a:lumMod val="50000"/>
                    <a:lumOff val="50000"/>
                  </a:schemeClr>
                </a:solidFill>
              </a:rPr>
              <a:t>Home Affairs</a:t>
            </a:r>
          </a:p>
          <a:p>
            <a:pPr marL="0" indent="0" algn="ctr">
              <a:buFont typeface="Arial" panose="020B0604020202020204" pitchFamily="34" charset="0"/>
              <a:buNone/>
              <a:defRPr/>
            </a:pPr>
            <a:r>
              <a:rPr lang="en-US" sz="1300" dirty="0">
                <a:solidFill>
                  <a:schemeClr val="tx1">
                    <a:lumMod val="50000"/>
                    <a:lumOff val="50000"/>
                  </a:schemeClr>
                </a:solidFill>
              </a:rPr>
              <a:t>1B External Relations, Asylum and Migration Unit</a:t>
            </a:r>
          </a:p>
          <a:p>
            <a:pPr>
              <a:defRPr/>
            </a:pPr>
            <a:endParaRPr lang="en-GB" sz="1200" dirty="0"/>
          </a:p>
          <a:p>
            <a:pPr>
              <a:defRPr/>
            </a:pPr>
            <a:endParaRPr lang="en-GB" sz="1200" dirty="0"/>
          </a:p>
        </p:txBody>
      </p:sp>
      <p:sp>
        <p:nvSpPr>
          <p:cNvPr id="36867" name="Title 2"/>
          <p:cNvSpPr>
            <a:spLocks noGrp="1"/>
          </p:cNvSpPr>
          <p:nvPr>
            <p:ph type="title"/>
          </p:nvPr>
        </p:nvSpPr>
        <p:spPr/>
        <p:txBody>
          <a:bodyPr/>
          <a:lstStyle/>
          <a:p>
            <a:r>
              <a:rPr lang="en-GB" altLang="en-US" smtClean="0">
                <a:latin typeface="Arial" panose="020B0604020202020204" pitchFamily="34" charset="0"/>
                <a:ea typeface="ＭＳ Ｐゴシック" panose="020B0600070205080204" pitchFamily="34" charset="-128"/>
                <a:cs typeface="Arial" panose="020B0604020202020204" pitchFamily="34" charset="0"/>
              </a:rPr>
              <a:t> </a:t>
            </a:r>
          </a:p>
        </p:txBody>
      </p:sp>
      <p:sp>
        <p:nvSpPr>
          <p:cNvPr id="4" name="Date Placeholder 3"/>
          <p:cNvSpPr>
            <a:spLocks noGrp="1"/>
          </p:cNvSpPr>
          <p:nvPr>
            <p:ph type="dt" sz="quarter" idx="10"/>
          </p:nvPr>
        </p:nvSpPr>
        <p:spPr/>
        <p:txBody>
          <a:bodyPr/>
          <a:lstStyle/>
          <a:p>
            <a:pPr>
              <a:defRPr/>
            </a:pPr>
            <a:r>
              <a:rPr lang="en-GB" dirty="0"/>
              <a:t>1</a:t>
            </a:r>
            <a:r>
              <a:rPr lang="en-GB" dirty="0" smtClean="0"/>
              <a:t> March 2019</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descr="http://www.arcgis.com/sharing/rest/content/items/446a1fd87f3c4f5baf943eacdd02a215/resources/Mixed_migration_routes_to_Europe%20(M)__1487835659230__w1500.jpg"/>
          <p:cNvPicPr>
            <a:picLocks noChangeAspect="1" noChangeArrowheads="1"/>
          </p:cNvPicPr>
          <p:nvPr/>
        </p:nvPicPr>
        <p:blipFill>
          <a:blip r:embed="rId3">
            <a:extLst>
              <a:ext uri="{28A0092B-C50C-407E-A947-70E740481C1C}">
                <a14:useLocalDpi xmlns:a14="http://schemas.microsoft.com/office/drawing/2010/main" val="0"/>
              </a:ext>
            </a:extLst>
          </a:blip>
          <a:srcRect t="9830"/>
          <a:stretch>
            <a:fillRect/>
          </a:stretch>
        </p:blipFill>
        <p:spPr bwMode="auto">
          <a:xfrm>
            <a:off x="0" y="1014413"/>
            <a:ext cx="9144000" cy="584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re 14"/>
          <p:cNvSpPr>
            <a:spLocks noGrp="1"/>
          </p:cNvSpPr>
          <p:nvPr>
            <p:ph type="title"/>
          </p:nvPr>
        </p:nvSpPr>
        <p:spPr/>
        <p:txBody>
          <a:bodyPr/>
          <a:lstStyle/>
          <a:p>
            <a:r>
              <a:rPr lang="en-GB" altLang="en-US" smtClean="0">
                <a:latin typeface="Arial" panose="020B0604020202020204" pitchFamily="34" charset="0"/>
                <a:ea typeface="ＭＳ Ｐゴシック" panose="020B0600070205080204" pitchFamily="34" charset="-128"/>
                <a:cs typeface="Arial" panose="020B0604020202020204" pitchFamily="34" charset="0"/>
              </a:rPr>
              <a:t>Mixed migration routes to Europe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3"/>
          <p:cNvSpPr>
            <a:spLocks noGrp="1"/>
          </p:cNvSpPr>
          <p:nvPr>
            <p:ph type="title"/>
          </p:nvPr>
        </p:nvSpPr>
        <p:spPr>
          <a:xfrm>
            <a:off x="457200" y="274639"/>
            <a:ext cx="7253021" cy="978896"/>
          </a:xfrm>
        </p:spPr>
        <p:txBody>
          <a:bodyPr/>
          <a:lstStyle/>
          <a:p>
            <a:r>
              <a:rPr lang="en-GB" altLang="en-US" sz="2400" dirty="0" smtClean="0">
                <a:latin typeface="Arial" panose="020B0604020202020204" pitchFamily="34" charset="0"/>
                <a:ea typeface="ＭＳ Ｐゴシック" panose="020B0600070205080204" pitchFamily="34" charset="-128"/>
                <a:cs typeface="Arial" panose="020B0604020202020204" pitchFamily="34" charset="0"/>
              </a:rPr>
              <a:t>Migration flows: </a:t>
            </a:r>
            <a:br>
              <a:rPr lang="en-GB" altLang="en-US" sz="2400" dirty="0" smtClean="0">
                <a:latin typeface="Arial" panose="020B0604020202020204" pitchFamily="34" charset="0"/>
                <a:ea typeface="ＭＳ Ｐゴシック" panose="020B0600070205080204" pitchFamily="34" charset="-128"/>
                <a:cs typeface="Arial" panose="020B0604020202020204" pitchFamily="34" charset="0"/>
              </a:rPr>
            </a:br>
            <a:r>
              <a:rPr lang="en-GB" altLang="en-US" sz="2400" dirty="0" smtClean="0">
                <a:latin typeface="Arial" panose="020B0604020202020204" pitchFamily="34" charset="0"/>
                <a:ea typeface="ＭＳ Ｐゴシック" panose="020B0600070205080204" pitchFamily="34" charset="-128"/>
                <a:cs typeface="Arial" panose="020B0604020202020204" pitchFamily="34" charset="0"/>
              </a:rPr>
              <a:t>Western, Eastern and Central Mediterranean routes</a:t>
            </a:r>
          </a:p>
        </p:txBody>
      </p:sp>
      <p:sp>
        <p:nvSpPr>
          <p:cNvPr id="5" name="Date Placeholder 4"/>
          <p:cNvSpPr>
            <a:spLocks noGrp="1"/>
          </p:cNvSpPr>
          <p:nvPr>
            <p:ph type="dt" sz="quarter" idx="14"/>
          </p:nvPr>
        </p:nvSpPr>
        <p:spPr/>
        <p:txBody>
          <a:bodyPr/>
          <a:lstStyle/>
          <a:p>
            <a:pPr>
              <a:defRPr/>
            </a:pPr>
            <a:r>
              <a:rPr lang="en-GB" dirty="0"/>
              <a:t>1</a:t>
            </a:r>
            <a:r>
              <a:rPr lang="en-GB" dirty="0" smtClean="0"/>
              <a:t> March 2019</a:t>
            </a:r>
            <a:endParaRPr lang="en-GB" dirty="0"/>
          </a:p>
        </p:txBody>
      </p:sp>
      <p:sp>
        <p:nvSpPr>
          <p:cNvPr id="13" name="TextBox 12"/>
          <p:cNvSpPr txBox="1"/>
          <p:nvPr/>
        </p:nvSpPr>
        <p:spPr>
          <a:xfrm>
            <a:off x="6583680" y="6292158"/>
            <a:ext cx="1814503" cy="276999"/>
          </a:xfrm>
          <a:prstGeom prst="rect">
            <a:avLst/>
          </a:prstGeom>
          <a:noFill/>
        </p:spPr>
        <p:txBody>
          <a:bodyPr wrap="square" rtlCol="0">
            <a:spAutoFit/>
          </a:bodyPr>
          <a:lstStyle/>
          <a:p>
            <a:r>
              <a:rPr lang="en-GB" sz="1200" dirty="0" err="1" smtClean="0"/>
              <a:t>Frontex</a:t>
            </a:r>
            <a:r>
              <a:rPr lang="en-GB" sz="1200" dirty="0" smtClean="0"/>
              <a:t>, February 2019</a:t>
            </a:r>
            <a:endParaRPr lang="en-GB" sz="1200" dirty="0"/>
          </a:p>
        </p:txBody>
      </p:sp>
      <p:pic>
        <p:nvPicPr>
          <p:cNvPr id="3" name="Picture 2"/>
          <p:cNvPicPr>
            <a:picLocks noChangeAspect="1"/>
          </p:cNvPicPr>
          <p:nvPr/>
        </p:nvPicPr>
        <p:blipFill>
          <a:blip r:embed="rId2"/>
          <a:stretch>
            <a:fillRect/>
          </a:stretch>
        </p:blipFill>
        <p:spPr>
          <a:xfrm>
            <a:off x="333246" y="1561857"/>
            <a:ext cx="8069566" cy="442197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Irregular Arrivals: Top Nationalities</a:t>
            </a:r>
            <a:br>
              <a:rPr lang="en-GB" dirty="0" smtClean="0"/>
            </a:br>
            <a:r>
              <a:rPr lang="en-GB" dirty="0" smtClean="0"/>
              <a:t>January 2018 – January 2019 </a:t>
            </a:r>
            <a:endParaRPr lang="en-GB" dirty="0"/>
          </a:p>
        </p:txBody>
      </p:sp>
      <p:sp>
        <p:nvSpPr>
          <p:cNvPr id="7" name="TextBox 6"/>
          <p:cNvSpPr txBox="1"/>
          <p:nvPr/>
        </p:nvSpPr>
        <p:spPr>
          <a:xfrm>
            <a:off x="6847026" y="6433593"/>
            <a:ext cx="1543507" cy="430887"/>
          </a:xfrm>
          <a:prstGeom prst="rect">
            <a:avLst/>
          </a:prstGeom>
          <a:noFill/>
        </p:spPr>
        <p:txBody>
          <a:bodyPr wrap="square" rtlCol="0">
            <a:spAutoFit/>
          </a:bodyPr>
          <a:lstStyle/>
          <a:p>
            <a:r>
              <a:rPr lang="en-GB" sz="1100" dirty="0" err="1" smtClean="0"/>
              <a:t>Frontex</a:t>
            </a:r>
            <a:r>
              <a:rPr lang="en-GB" sz="1100" dirty="0" smtClean="0"/>
              <a:t>, February</a:t>
            </a:r>
            <a:r>
              <a:rPr lang="en-GB" sz="1100" dirty="0"/>
              <a:t> </a:t>
            </a:r>
            <a:r>
              <a:rPr lang="en-GB" sz="1100" dirty="0" smtClean="0"/>
              <a:t>2019</a:t>
            </a:r>
            <a:endParaRPr lang="en-GB" sz="1100" dirty="0"/>
          </a:p>
        </p:txBody>
      </p:sp>
      <p:pic>
        <p:nvPicPr>
          <p:cNvPr id="5" name="Picture 4"/>
          <p:cNvPicPr>
            <a:picLocks noChangeAspect="1"/>
          </p:cNvPicPr>
          <p:nvPr/>
        </p:nvPicPr>
        <p:blipFill>
          <a:blip r:embed="rId2"/>
          <a:stretch>
            <a:fillRect/>
          </a:stretch>
        </p:blipFill>
        <p:spPr>
          <a:xfrm>
            <a:off x="2137007" y="1440611"/>
            <a:ext cx="3993685" cy="5290805"/>
          </a:xfrm>
          <a:prstGeom prst="rect">
            <a:avLst/>
          </a:prstGeom>
        </p:spPr>
      </p:pic>
    </p:spTree>
    <p:extLst>
      <p:ext uri="{BB962C8B-B14F-4D97-AF65-F5344CB8AC3E}">
        <p14:creationId xmlns:p14="http://schemas.microsoft.com/office/powerpoint/2010/main" val="562404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Migration flows: Eastern and Central Mediterranean routes"/>
          <p:cNvPicPr>
            <a:picLocks noChangeAspect="1" noChangeArrowheads="1"/>
          </p:cNvPicPr>
          <p:nvPr/>
        </p:nvPicPr>
        <p:blipFill>
          <a:blip r:embed="rId2">
            <a:extLst>
              <a:ext uri="{28A0092B-C50C-407E-A947-70E740481C1C}">
                <a14:useLocalDpi xmlns:a14="http://schemas.microsoft.com/office/drawing/2010/main" val="0"/>
              </a:ext>
            </a:extLst>
          </a:blip>
          <a:srcRect l="56557" t="93874" r="3636" b="3951"/>
          <a:stretch>
            <a:fillRect/>
          </a:stretch>
        </p:blipFill>
        <p:spPr bwMode="auto">
          <a:xfrm>
            <a:off x="6586538" y="6065838"/>
            <a:ext cx="24479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3"/>
          <p:cNvSpPr>
            <a:spLocks noGrp="1"/>
          </p:cNvSpPr>
          <p:nvPr>
            <p:ph type="title"/>
          </p:nvPr>
        </p:nvSpPr>
        <p:spPr/>
        <p:txBody>
          <a:bodyPr/>
          <a:lstStyle/>
          <a:p>
            <a:r>
              <a:rPr lang="en-GB" altLang="en-US" sz="2000" dirty="0" smtClean="0">
                <a:latin typeface="Arial" panose="020B0604020202020204" pitchFamily="34" charset="0"/>
                <a:ea typeface="ＭＳ Ｐゴシック" panose="020B0600070205080204" pitchFamily="34" charset="-128"/>
                <a:cs typeface="Arial" panose="020B0604020202020204" pitchFamily="34" charset="0"/>
              </a:rPr>
              <a:t>Emergency Response Coordination Centre (ERCC) </a:t>
            </a:r>
            <a:br>
              <a:rPr lang="en-GB" altLang="en-US" sz="2000" dirty="0" smtClean="0">
                <a:latin typeface="Arial" panose="020B0604020202020204" pitchFamily="34" charset="0"/>
                <a:ea typeface="ＭＳ Ｐゴシック" panose="020B0600070205080204" pitchFamily="34" charset="-128"/>
                <a:cs typeface="Arial" panose="020B0604020202020204" pitchFamily="34" charset="0"/>
              </a:rPr>
            </a:br>
            <a:r>
              <a:rPr lang="en-GB" altLang="en-US" sz="2000" dirty="0" smtClean="0">
                <a:latin typeface="Arial" panose="020B0604020202020204" pitchFamily="34" charset="0"/>
                <a:ea typeface="ＭＳ Ｐゴシック" panose="020B0600070205080204" pitchFamily="34" charset="-128"/>
                <a:cs typeface="Arial" panose="020B0604020202020204" pitchFamily="34" charset="0"/>
              </a:rPr>
              <a:t>Migration and Refugee Crisis – Mediterranean routes</a:t>
            </a:r>
          </a:p>
        </p:txBody>
      </p:sp>
      <p:sp>
        <p:nvSpPr>
          <p:cNvPr id="4" name="TextBox 3"/>
          <p:cNvSpPr txBox="1"/>
          <p:nvPr/>
        </p:nvSpPr>
        <p:spPr>
          <a:xfrm>
            <a:off x="7565065" y="6594475"/>
            <a:ext cx="3157869" cy="246221"/>
          </a:xfrm>
          <a:prstGeom prst="rect">
            <a:avLst/>
          </a:prstGeom>
          <a:noFill/>
        </p:spPr>
        <p:txBody>
          <a:bodyPr wrap="square" rtlCol="0">
            <a:spAutoFit/>
          </a:bodyPr>
          <a:lstStyle/>
          <a:p>
            <a:r>
              <a:rPr lang="en-GB" sz="1000" dirty="0" smtClean="0"/>
              <a:t>IPCR, 26 February 2019</a:t>
            </a:r>
            <a:endParaRPr lang="en-GB" sz="1000" dirty="0"/>
          </a:p>
        </p:txBody>
      </p:sp>
      <p:pic>
        <p:nvPicPr>
          <p:cNvPr id="6" name="Picture 5"/>
          <p:cNvPicPr>
            <a:picLocks noChangeAspect="1"/>
          </p:cNvPicPr>
          <p:nvPr/>
        </p:nvPicPr>
        <p:blipFill>
          <a:blip r:embed="rId3"/>
          <a:stretch>
            <a:fillRect/>
          </a:stretch>
        </p:blipFill>
        <p:spPr>
          <a:xfrm>
            <a:off x="981308" y="1515337"/>
            <a:ext cx="7211122" cy="507913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p:txBody>
          <a:bodyPr/>
          <a:lstStyle/>
          <a:p>
            <a:r>
              <a:rPr lang="en-GB" altLang="en-US" sz="2400" dirty="0" smtClean="0">
                <a:latin typeface="Arial" panose="020B0604020202020204" pitchFamily="34" charset="0"/>
                <a:ea typeface="ＭＳ Ｐゴシック" panose="020B0600070205080204" pitchFamily="34" charset="-128"/>
                <a:cs typeface="Arial" panose="020B0604020202020204" pitchFamily="34" charset="0"/>
              </a:rPr>
              <a:t>Total Asylum applications </a:t>
            </a:r>
            <a:br>
              <a:rPr lang="en-GB" altLang="en-US" sz="2400" dirty="0" smtClean="0">
                <a:latin typeface="Arial" panose="020B0604020202020204" pitchFamily="34" charset="0"/>
                <a:ea typeface="ＭＳ Ｐゴシック" panose="020B0600070205080204" pitchFamily="34" charset="-128"/>
                <a:cs typeface="Arial" panose="020B0604020202020204" pitchFamily="34" charset="0"/>
              </a:rPr>
            </a:br>
            <a:r>
              <a:rPr lang="en-US" altLang="en-US" sz="2400" dirty="0" smtClean="0">
                <a:latin typeface="Arial" panose="020B0604020202020204" pitchFamily="34" charset="0"/>
                <a:ea typeface="ＭＳ Ｐゴシック" panose="020B0600070205080204" pitchFamily="34" charset="-128"/>
                <a:cs typeface="Arial" panose="020B0604020202020204" pitchFamily="34" charset="0"/>
              </a:rPr>
              <a:t>until 24 February (top 10 countries - 2019)</a:t>
            </a:r>
            <a:endParaRPr lang="en-GB" altLang="en-US" sz="2400" dirty="0"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Date Placeholder 4"/>
          <p:cNvSpPr>
            <a:spLocks noGrp="1"/>
          </p:cNvSpPr>
          <p:nvPr>
            <p:ph type="dt" sz="quarter" idx="14"/>
          </p:nvPr>
        </p:nvSpPr>
        <p:spPr/>
        <p:txBody>
          <a:bodyPr/>
          <a:lstStyle/>
          <a:p>
            <a:pPr>
              <a:defRPr/>
            </a:pPr>
            <a:r>
              <a:rPr lang="en-GB" dirty="0"/>
              <a:t>1</a:t>
            </a:r>
            <a:r>
              <a:rPr lang="en-GB" dirty="0" smtClean="0"/>
              <a:t> March 2019</a:t>
            </a:r>
            <a:endParaRPr lang="en-GB" dirty="0"/>
          </a:p>
        </p:txBody>
      </p:sp>
      <p:sp>
        <p:nvSpPr>
          <p:cNvPr id="20485" name="Rectangle 23"/>
          <p:cNvSpPr>
            <a:spLocks noChangeArrowheads="1"/>
          </p:cNvSpPr>
          <p:nvPr/>
        </p:nvSpPr>
        <p:spPr bwMode="auto">
          <a:xfrm>
            <a:off x="6489700" y="6172200"/>
            <a:ext cx="174466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100" dirty="0">
                <a:solidFill>
                  <a:srgbClr val="575857"/>
                </a:solidFill>
                <a:cs typeface="Arial" panose="020B0604020202020204" pitchFamily="34" charset="0"/>
              </a:rPr>
              <a:t>Source: ISAA report </a:t>
            </a:r>
            <a:r>
              <a:rPr lang="en-GB" altLang="en-US" sz="1100" dirty="0" smtClean="0">
                <a:solidFill>
                  <a:srgbClr val="575857"/>
                </a:solidFill>
                <a:cs typeface="Arial" panose="020B0604020202020204" pitchFamily="34" charset="0"/>
              </a:rPr>
              <a:t>153</a:t>
            </a:r>
            <a:endParaRPr lang="en-GB" altLang="en-US" sz="1100" dirty="0">
              <a:solidFill>
                <a:srgbClr val="575857"/>
              </a:solidFill>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0893" y="1554697"/>
            <a:ext cx="5347069" cy="461750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3"/>
          <p:cNvSpPr>
            <a:spLocks noGrp="1"/>
          </p:cNvSpPr>
          <p:nvPr>
            <p:ph type="title"/>
          </p:nvPr>
        </p:nvSpPr>
        <p:spPr/>
        <p:txBody>
          <a:bodyPr/>
          <a:lstStyle/>
          <a:p>
            <a:r>
              <a:rPr lang="en-GB" altLang="en-US" sz="2600" smtClean="0">
                <a:latin typeface="Arial" panose="020B0604020202020204" pitchFamily="34" charset="0"/>
                <a:ea typeface="ＭＳ Ｐゴシック" panose="020B0600070205080204" pitchFamily="34" charset="-128"/>
                <a:cs typeface="Arial" panose="020B0604020202020204" pitchFamily="34" charset="0"/>
              </a:rPr>
              <a:t>Migration flows: Central Mediterranean route</a:t>
            </a:r>
          </a:p>
        </p:txBody>
      </p:sp>
      <p:sp>
        <p:nvSpPr>
          <p:cNvPr id="5" name="Date Placeholder 4"/>
          <p:cNvSpPr>
            <a:spLocks noGrp="1"/>
          </p:cNvSpPr>
          <p:nvPr>
            <p:ph type="dt" sz="quarter" idx="14"/>
          </p:nvPr>
        </p:nvSpPr>
        <p:spPr/>
        <p:txBody>
          <a:bodyPr/>
          <a:lstStyle/>
          <a:p>
            <a:pPr>
              <a:defRPr/>
            </a:pPr>
            <a:r>
              <a:rPr lang="en-GB" dirty="0" smtClean="0"/>
              <a:t> 1 March 2019</a:t>
            </a:r>
            <a:endParaRPr lang="en-GB" dirty="0"/>
          </a:p>
        </p:txBody>
      </p:sp>
      <p:sp>
        <p:nvSpPr>
          <p:cNvPr id="10" name="TextBox 9"/>
          <p:cNvSpPr txBox="1"/>
          <p:nvPr/>
        </p:nvSpPr>
        <p:spPr>
          <a:xfrm>
            <a:off x="5647334" y="6433593"/>
            <a:ext cx="2665145" cy="276999"/>
          </a:xfrm>
          <a:prstGeom prst="rect">
            <a:avLst/>
          </a:prstGeom>
          <a:noFill/>
        </p:spPr>
        <p:txBody>
          <a:bodyPr wrap="square" rtlCol="0">
            <a:spAutoFit/>
          </a:bodyPr>
          <a:lstStyle/>
          <a:p>
            <a:r>
              <a:rPr lang="en-GB" sz="1200" dirty="0" smtClean="0"/>
              <a:t>IT Ministry of Interior, February 2019</a:t>
            </a:r>
            <a:endParaRPr lang="en-GB" sz="1200" dirty="0"/>
          </a:p>
        </p:txBody>
      </p:sp>
      <p:pic>
        <p:nvPicPr>
          <p:cNvPr id="4" name="Picture 3"/>
          <p:cNvPicPr>
            <a:picLocks noChangeAspect="1"/>
          </p:cNvPicPr>
          <p:nvPr/>
        </p:nvPicPr>
        <p:blipFill>
          <a:blip r:embed="rId3"/>
          <a:stretch>
            <a:fillRect/>
          </a:stretch>
        </p:blipFill>
        <p:spPr>
          <a:xfrm>
            <a:off x="253414" y="1716806"/>
            <a:ext cx="8722897" cy="410609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rot="10800000">
            <a:off x="9991724" y="1383595"/>
            <a:ext cx="1647826" cy="5474406"/>
          </a:xfrm>
        </p:spPr>
      </p:sp>
      <p:sp>
        <p:nvSpPr>
          <p:cNvPr id="4" name="Title 3"/>
          <p:cNvSpPr>
            <a:spLocks noGrp="1"/>
          </p:cNvSpPr>
          <p:nvPr>
            <p:ph type="title"/>
          </p:nvPr>
        </p:nvSpPr>
        <p:spPr/>
        <p:txBody>
          <a:bodyPr/>
          <a:lstStyle/>
          <a:p>
            <a:endParaRPr lang="en-GB"/>
          </a:p>
        </p:txBody>
      </p:sp>
      <p:sp>
        <p:nvSpPr>
          <p:cNvPr id="5" name="Date Placeholder 4"/>
          <p:cNvSpPr>
            <a:spLocks noGrp="1"/>
          </p:cNvSpPr>
          <p:nvPr>
            <p:ph type="dt" sz="half" idx="14"/>
          </p:nvPr>
        </p:nvSpPr>
        <p:spPr/>
        <p:txBody>
          <a:bodyPr/>
          <a:lstStyle/>
          <a:p>
            <a:pPr>
              <a:defRPr/>
            </a:pPr>
            <a:r>
              <a:rPr lang="da-DK" dirty="0" smtClean="0"/>
              <a:t>1 March 2019</a:t>
            </a:r>
            <a:endParaRPr lang="en-GB" dirty="0"/>
          </a:p>
        </p:txBody>
      </p:sp>
      <p:sp>
        <p:nvSpPr>
          <p:cNvPr id="9" name="Content Placeholder 8"/>
          <p:cNvSpPr>
            <a:spLocks noGrp="1"/>
          </p:cNvSpPr>
          <p:nvPr>
            <p:ph idx="1"/>
          </p:nvPr>
        </p:nvSpPr>
        <p:spPr/>
        <p:txBody>
          <a:bodyPr/>
          <a:lstStyle/>
          <a:p>
            <a:pPr marL="0" indent="0">
              <a:buNone/>
            </a:pPr>
            <a:endParaRPr lang="en-GB" dirty="0"/>
          </a:p>
        </p:txBody>
      </p:sp>
      <p:pic>
        <p:nvPicPr>
          <p:cNvPr id="10" name="Picture 9"/>
          <p:cNvPicPr>
            <a:picLocks noChangeAspect="1"/>
          </p:cNvPicPr>
          <p:nvPr/>
        </p:nvPicPr>
        <p:blipFill>
          <a:blip r:embed="rId2"/>
          <a:stretch>
            <a:fillRect/>
          </a:stretch>
        </p:blipFill>
        <p:spPr>
          <a:xfrm>
            <a:off x="457201" y="1685836"/>
            <a:ext cx="7504386" cy="4478927"/>
          </a:xfrm>
          <a:prstGeom prst="rect">
            <a:avLst/>
          </a:prstGeom>
        </p:spPr>
      </p:pic>
    </p:spTree>
    <p:extLst>
      <p:ext uri="{BB962C8B-B14F-4D97-AF65-F5344CB8AC3E}">
        <p14:creationId xmlns:p14="http://schemas.microsoft.com/office/powerpoint/2010/main" val="1114884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p:txBody>
          <a:bodyPr/>
          <a:lstStyle/>
          <a:p>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EU Turkey Statement - two years on</a:t>
            </a:r>
          </a:p>
        </p:txBody>
      </p:sp>
      <p:sp>
        <p:nvSpPr>
          <p:cNvPr id="5" name="Date Placeholder 4"/>
          <p:cNvSpPr>
            <a:spLocks noGrp="1"/>
          </p:cNvSpPr>
          <p:nvPr>
            <p:ph type="dt" sz="quarter" idx="14"/>
          </p:nvPr>
        </p:nvSpPr>
        <p:spPr/>
        <p:txBody>
          <a:bodyPr/>
          <a:lstStyle/>
          <a:p>
            <a:pPr>
              <a:defRPr/>
            </a:pPr>
            <a:r>
              <a:rPr lang="en-GB" dirty="0"/>
              <a:t>1</a:t>
            </a:r>
            <a:r>
              <a:rPr lang="en-GB" dirty="0" smtClean="0"/>
              <a:t> March 2019</a:t>
            </a:r>
            <a:endParaRPr lang="en-GB" dirty="0"/>
          </a:p>
        </p:txBody>
      </p:sp>
      <p:pic>
        <p:nvPicPr>
          <p:cNvPr id="24580" name="Picture 5"/>
          <p:cNvPicPr>
            <a:picLocks noChangeAspect="1"/>
          </p:cNvPicPr>
          <p:nvPr/>
        </p:nvPicPr>
        <p:blipFill>
          <a:blip r:embed="rId2">
            <a:extLst>
              <a:ext uri="{28A0092B-C50C-407E-A947-70E740481C1C}">
                <a14:useLocalDpi xmlns:a14="http://schemas.microsoft.com/office/drawing/2010/main" val="0"/>
              </a:ext>
            </a:extLst>
          </a:blip>
          <a:srcRect l="16145" t="17963" r="17291" b="21297"/>
          <a:stretch>
            <a:fillRect/>
          </a:stretch>
        </p:blipFill>
        <p:spPr bwMode="auto">
          <a:xfrm>
            <a:off x="114300" y="1617663"/>
            <a:ext cx="89058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ChangeArrowheads="1"/>
          </p:cNvSpPr>
          <p:nvPr/>
        </p:nvSpPr>
        <p:spPr bwMode="auto">
          <a:xfrm>
            <a:off x="6645359" y="6306266"/>
            <a:ext cx="1921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200" dirty="0" smtClean="0">
                <a:solidFill>
                  <a:srgbClr val="575857"/>
                </a:solidFill>
                <a:cs typeface="Arial" panose="020B0604020202020204" pitchFamily="34" charset="0"/>
              </a:rPr>
              <a:t>European Commission, April 2018</a:t>
            </a:r>
            <a:endParaRPr lang="en-GB" altLang="en-US" sz="1200" dirty="0">
              <a:solidFill>
                <a:srgbClr val="575857"/>
              </a:solidFill>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C_PPT_2-2_140414">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 Migration for Visitors_May18 [Compatibility Mode]" id="{FFD9C1F6-BEE1-4029-84D3-EF1C2C0D418F}" vid="{8ABFEAC3-658A-4673-9A8E-84195786B3FC}"/>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MUS Document" ma:contentTypeID="0x010100DC3A209E013EE54696FF70B2B7C4C3C1007E54BBB74E423F4E92291F7DFC8DB8A4" ma:contentTypeVersion="5" ma:contentTypeDescription="All documents except Forms and Reference documents." ma:contentTypeScope="" ma:versionID="10d84ee2cc7d68ea25b51631ae9bd834">
  <xsd:schema xmlns:xsd="http://www.w3.org/2001/XMLSchema" xmlns:xs="http://www.w3.org/2001/XMLSchema" xmlns:p="http://schemas.microsoft.com/office/2006/metadata/properties" xmlns:ns2="d42a737e-2f09-4ddb-941e-0416bbba1142" targetNamespace="http://schemas.microsoft.com/office/2006/metadata/properties" ma:root="true" ma:fieldsID="256263d1a549b303fa8c826de95dc488" ns2:_="">
    <xsd:import namespace="d42a737e-2f09-4ddb-941e-0416bbba1142"/>
    <xsd:element name="properties">
      <xsd:complexType>
        <xsd:sequence>
          <xsd:element name="documentManagement">
            <xsd:complexType>
              <xsd:all>
                <xsd:element ref="ns2:_dlc_DocId" minOccurs="0"/>
                <xsd:element ref="ns2:_dlc_DocIdUrl" minOccurs="0"/>
                <xsd:element ref="ns2:_dlc_DocIdPersistId" minOccurs="0"/>
                <xsd:element ref="ns2:le23fa4cf7ac427ea223972d43a7c1da" minOccurs="0"/>
                <xsd:element ref="ns2:TaxCatchAll" minOccurs="0"/>
                <xsd:element ref="ns2:TaxCatchAllLabel" minOccurs="0"/>
                <xsd:element ref="ns2:h35fa45c363e4e3c9cc82b2494a6a07e" minOccurs="0"/>
                <xsd:element ref="ns2:cbcad721aa814e63a84ec485b71885a9"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2a737e-2f09-4ddb-941e-0416bbba114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le23fa4cf7ac427ea223972d43a7c1da" ma:index="11" nillable="true" ma:taxonomy="true" ma:internalName="le23fa4cf7ac427ea223972d43a7c1da" ma:taxonomyFieldName="Issuer" ma:displayName="Issuer" ma:readOnly="false" ma:default="" ma:fieldId="{5e23fa4c-f7ac-427e-a223-972d43a7c1da}" ma:sspId="6401d4c1-31d6-4d93-81fe-f461e1d535f4" ma:termSetId="be8c3251-9123-498a-bfc1-6090ca690616" ma:anchorId="c200bec0-96b0-460a-a84e-9d52c4967c8c" ma:open="true" ma:isKeyword="false">
      <xsd:complexType>
        <xsd:sequence>
          <xsd:element ref="pc:Terms" minOccurs="0" maxOccurs="1"/>
        </xsd:sequence>
      </xsd:complexType>
    </xsd:element>
    <xsd:element name="TaxCatchAll" ma:index="12" nillable="true" ma:displayName="Taxonomy Catch All Column" ma:description="" ma:hidden="true" ma:list="{976001BE-11E0-4315-80BF-CDC7EFC7EB8C}" ma:internalName="TaxCatchAll" ma:showField="CatchAllData" ma:web="{1560f825-7f5b-47c0-9fff-b044ff951df1}">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description="" ma:hidden="true" ma:list="{976001BE-11E0-4315-80BF-CDC7EFC7EB8C}" ma:internalName="TaxCatchAllLabel" ma:readOnly="true" ma:showField="CatchAllDataLabel" ma:web="{1560f825-7f5b-47c0-9fff-b044ff951df1}">
      <xsd:complexType>
        <xsd:complexContent>
          <xsd:extension base="dms:MultiChoiceLookup">
            <xsd:sequence>
              <xsd:element name="Value" type="dms:Lookup" maxOccurs="unbounded" minOccurs="0" nillable="true"/>
            </xsd:sequence>
          </xsd:extension>
        </xsd:complexContent>
      </xsd:complexType>
    </xsd:element>
    <xsd:element name="h35fa45c363e4e3c9cc82b2494a6a07e" ma:index="15" nillable="true" ma:taxonomy="true" ma:internalName="h35fa45c363e4e3c9cc82b2494a6a07e" ma:taxonomyFieldName="Topic1" ma:displayName="Topic" ma:readOnly="false" ma:default="" ma:fieldId="{135fa45c-363e-4e3c-9cc8-2b2494a6a07e}" ma:sspId="6401d4c1-31d6-4d93-81fe-f461e1d535f4" ma:termSetId="be8c3251-9123-498a-bfc1-6090ca690616" ma:anchorId="aaaffad7-0a94-4b60-9489-7f4b49e3de54" ma:open="true" ma:isKeyword="false">
      <xsd:complexType>
        <xsd:sequence>
          <xsd:element ref="pc:Terms" minOccurs="0" maxOccurs="1"/>
        </xsd:sequence>
      </xsd:complexType>
    </xsd:element>
    <xsd:element name="cbcad721aa814e63a84ec485b71885a9" ma:index="17" nillable="true" ma:taxonomy="true" ma:internalName="cbcad721aa814e63a84ec485b71885a9" ma:taxonomyFieldName="DomusDocLang" ma:displayName="DomusDocLang" ma:default="" ma:fieldId="{cbcad721-aa81-4e63-a84e-c485b71885a9}" ma:sspId="6401d4c1-31d6-4d93-81fe-f461e1d535f4" ma:termSetId="7b3ba560-9ffb-4950-9a4d-07c9f73af76d"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83673F-72AE-4BF0-B14C-A497D7CA385D}">
  <ds:schemaRefs>
    <ds:schemaRef ds:uri="http://schemas.microsoft.com/sharepoint/events"/>
  </ds:schemaRefs>
</ds:datastoreItem>
</file>

<file path=customXml/itemProps2.xml><?xml version="1.0" encoding="utf-8"?>
<ds:datastoreItem xmlns:ds="http://schemas.openxmlformats.org/officeDocument/2006/customXml" ds:itemID="{D59F1DC0-FF68-4940-8413-5112493FB217}">
  <ds:schemaRefs>
    <ds:schemaRef ds:uri="http://schemas.microsoft.com/office/2006/metadata/longProperties"/>
  </ds:schemaRefs>
</ds:datastoreItem>
</file>

<file path=customXml/itemProps3.xml><?xml version="1.0" encoding="utf-8"?>
<ds:datastoreItem xmlns:ds="http://schemas.openxmlformats.org/officeDocument/2006/customXml" ds:itemID="{A3D04772-9AE0-4DE4-9B92-291A9035EF7F}">
  <ds:schemaRefs>
    <ds:schemaRef ds:uri="http://schemas.microsoft.com/sharepoint/v3/contenttype/forms"/>
  </ds:schemaRefs>
</ds:datastoreItem>
</file>

<file path=customXml/itemProps4.xml><?xml version="1.0" encoding="utf-8"?>
<ds:datastoreItem xmlns:ds="http://schemas.openxmlformats.org/officeDocument/2006/customXml" ds:itemID="{C9AAE43A-838D-4EFD-B327-8AFBBB48DC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2a737e-2f09-4ddb-941e-0416bbba11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 Migration for Visitors</Template>
  <TotalTime>338</TotalTime>
  <Words>542</Words>
  <Application>Microsoft Office PowerPoint</Application>
  <PresentationFormat>On-screen Show (4:3)</PresentationFormat>
  <Paragraphs>89</Paragraphs>
  <Slides>17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ＭＳ Ｐゴシック</vt:lpstr>
      <vt:lpstr>Arial</vt:lpstr>
      <vt:lpstr>Calibri</vt:lpstr>
      <vt:lpstr>Wingdings</vt:lpstr>
      <vt:lpstr>EC_PPT_2-2_140414</vt:lpstr>
      <vt:lpstr>Migration Challenges</vt:lpstr>
      <vt:lpstr>Mixed migration routes to Europe</vt:lpstr>
      <vt:lpstr>Migration flows:  Western, Eastern and Central Mediterranean routes</vt:lpstr>
      <vt:lpstr>Irregular Arrivals: Top Nationalities January 2018 – January 2019 </vt:lpstr>
      <vt:lpstr>Emergency Response Coordination Centre (ERCC)  Migration and Refugee Crisis – Mediterranean routes</vt:lpstr>
      <vt:lpstr>Total Asylum applications  until 24 February (top 10 countries - 2019)</vt:lpstr>
      <vt:lpstr>Migration flows: Central Mediterranean route</vt:lpstr>
      <vt:lpstr>PowerPoint Presentation</vt:lpstr>
      <vt:lpstr>EU Turkey Statement - two years on</vt:lpstr>
      <vt:lpstr>RELOCATION and RESETTLEMENT  from Greece and Turkey</vt:lpstr>
      <vt:lpstr>RELOCATION from Italy</vt:lpstr>
      <vt:lpstr>How the IPCR crisis response mechanism works</vt:lpstr>
      <vt:lpstr>EU Agencies supporting Member States in the area of Asylum and Migration</vt:lpstr>
      <vt:lpstr>EU Agencies supporting Member States in the area of Asylum and Migration</vt:lpstr>
      <vt:lpstr>EU Mediterranean operations: over 464 304 lives saved since 2015</vt:lpstr>
      <vt:lpstr>Reform of the Common European Asylum System (CEAS)</vt:lpstr>
      <vt:lpstr> </vt:lpstr>
    </vt:vector>
  </TitlesOfParts>
  <Company>Secretariat of European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Migration Challenges</dc:title>
  <dc:creator>NIELSEN Susanne</dc:creator>
  <cp:lastModifiedBy>NIELSEN Susanne</cp:lastModifiedBy>
  <cp:revision>43</cp:revision>
  <cp:lastPrinted>2018-05-23T11:42:05Z</cp:lastPrinted>
  <dcterms:created xsi:type="dcterms:W3CDTF">2018-05-23T11:11:03Z</dcterms:created>
  <dcterms:modified xsi:type="dcterms:W3CDTF">2019-03-01T08:48:00Z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DOMUS-7-4827</vt:lpwstr>
  </property>
  <property fmtid="{D5CDD505-2E9C-101B-9397-08002B2CF9AE}" pid="3" name="_dlc_DocIdItemGuid">
    <vt:lpwstr>28e692ab-4981-4cdb-99e4-48f9ee673346</vt:lpwstr>
  </property>
  <property fmtid="{D5CDD505-2E9C-101B-9397-08002B2CF9AE}" pid="4" name="_dlc_DocIdUrl">
    <vt:lpwstr>http://domus-docs.consilium.eu.int/_layouts/15/DocIdRedir.aspx?ID=DOMUS-7-4827, DOMUS-7-4827</vt:lpwstr>
  </property>
  <property fmtid="{D5CDD505-2E9C-101B-9397-08002B2CF9AE}" pid="5" name="le23fa4cf7ac427ea223972d43a7c1da">
    <vt:lpwstr/>
  </property>
  <property fmtid="{D5CDD505-2E9C-101B-9397-08002B2CF9AE}" pid="6" name="h35fa45c363e4e3c9cc82b2494a6a07e">
    <vt:lpwstr>Identité Visuelle|e3b788b3-515e-4274-9516-10c2b9895131</vt:lpwstr>
  </property>
  <property fmtid="{D5CDD505-2E9C-101B-9397-08002B2CF9AE}" pid="7" name="DomusDocLang">
    <vt:lpwstr>193;#EN|f42f8e31-27a3-4aa2-88e5-4e6cafc6ecef</vt:lpwstr>
  </property>
  <property fmtid="{D5CDD505-2E9C-101B-9397-08002B2CF9AE}" pid="8" name="cbcad721aa814e63a84ec485b71885a9">
    <vt:lpwstr>EN|f42f8e31-27a3-4aa2-88e5-4e6cafc6ecef</vt:lpwstr>
  </property>
  <property fmtid="{D5CDD505-2E9C-101B-9397-08002B2CF9AE}" pid="9" name="Issuer">
    <vt:lpwstr/>
  </property>
  <property fmtid="{D5CDD505-2E9C-101B-9397-08002B2CF9AE}" pid="10" name="Topic1">
    <vt:lpwstr>321;#Identité Visuelle|e3b788b3-515e-4274-9516-10c2b9895131</vt:lpwstr>
  </property>
  <property fmtid="{D5CDD505-2E9C-101B-9397-08002B2CF9AE}" pid="11" name="TaxCatchAll">
    <vt:lpwstr>193;#EN|f42f8e31-27a3-4aa2-88e5-4e6cafc6ecef;#321;#Identité Visuelle|e3b788b3-515e-4274-9516-10c2b9895131</vt:lpwstr>
  </property>
</Properties>
</file>