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9" r:id="rId2"/>
    <p:sldId id="290" r:id="rId3"/>
    <p:sldId id="292" r:id="rId4"/>
    <p:sldId id="299" r:id="rId5"/>
    <p:sldId id="300" r:id="rId6"/>
    <p:sldId id="301" r:id="rId7"/>
    <p:sldId id="302" r:id="rId8"/>
    <p:sldId id="293" r:id="rId9"/>
    <p:sldId id="294" r:id="rId10"/>
    <p:sldId id="295" r:id="rId11"/>
    <p:sldId id="297" r:id="rId12"/>
    <p:sldId id="296" r:id="rId13"/>
    <p:sldId id="291" r:id="rId14"/>
  </p:sldIdLst>
  <p:sldSz cx="9753600" cy="7315200"/>
  <p:notesSz cx="6797675" cy="9928225"/>
  <p:embeddedFontLst>
    <p:embeddedFont>
      <p:font typeface="Virtual" panose="020B0604020202020204" charset="0"/>
      <p:regular r:id="rId17"/>
    </p:embeddedFont>
    <p:embeddedFont>
      <p:font typeface="ＭＳ Ｐゴシック" panose="020B0600070205080204" pitchFamily="34" charset="-128"/>
      <p:regular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Carlito" panose="020F0502020204030204" pitchFamily="34" charset="0"/>
      <p:regular r:id="rId23"/>
      <p:bold r:id="rId24"/>
      <p:italic r:id="rId25"/>
      <p:boldItalic r:id="rId26"/>
    </p:embeddedFont>
    <p:embeddedFont>
      <p:font typeface="Webdings" panose="05030102010509060703" pitchFamily="18" charset="2"/>
      <p:regular r:id="rId27"/>
    </p:embeddedFont>
    <p:embeddedFont>
      <p:font typeface="Amaranth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ECB5"/>
    <a:srgbClr val="8DCEFB"/>
    <a:srgbClr val="FDF1BF"/>
    <a:srgbClr val="FDFB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91" d="100"/>
          <a:sy n="91" d="100"/>
        </p:scale>
        <p:origin x="1554" y="-33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154E48-0C6F-47AB-8132-375A3F977466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9F46B4-C634-48FB-B600-B082EBD006B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27938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4982C-0F38-466B-ABE5-03E395DE82AC}" type="datetimeFigureOut">
              <a:rPr lang="fr-FR" smtClean="0"/>
              <a:t>15/10/2020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97D2C7-5997-468C-8935-33D658419C4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57839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hyperlink" Target="http://monespace.ut-capitole.fr/render.userLayoutRootNode.uP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mailto:julie.pineaud@ut-capitole.fr" TargetMode="Externa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laregion.fr/Aides-mobilite-etudiants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57383">
            <a:off x="790247" y="1222744"/>
            <a:ext cx="789481" cy="79173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1341929">
            <a:off x="675156" y="2193436"/>
            <a:ext cx="789481" cy="79173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508147">
            <a:off x="1181931" y="1809137"/>
            <a:ext cx="728429" cy="73051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 rot="508147">
            <a:off x="1221362" y="2558532"/>
            <a:ext cx="728429" cy="73051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 rot="-1106721">
            <a:off x="957344" y="3202071"/>
            <a:ext cx="728429" cy="73051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508147">
            <a:off x="978162" y="4303193"/>
            <a:ext cx="568529" cy="570153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 rot="-3656270">
            <a:off x="-28813" y="5686786"/>
            <a:ext cx="1936178" cy="598431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2440613" y="969645"/>
            <a:ext cx="6260782" cy="26833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928"/>
              </a:lnSpc>
            </a:pPr>
            <a:r>
              <a:rPr lang="en-US" sz="9600">
                <a:solidFill>
                  <a:srgbClr val="000000"/>
                </a:solidFill>
                <a:latin typeface="Amaranth"/>
              </a:rPr>
              <a:t>Les bourses:</a:t>
            </a:r>
          </a:p>
          <a:p>
            <a:pPr algn="ctr">
              <a:lnSpc>
                <a:spcPts val="11160"/>
              </a:lnSpc>
            </a:pPr>
            <a:r>
              <a:rPr lang="en-US" sz="12000">
                <a:solidFill>
                  <a:srgbClr val="000000"/>
                </a:solidFill>
                <a:latin typeface="Virtual"/>
              </a:rPr>
              <a:t>mobilité de stage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3096126" y="3832543"/>
            <a:ext cx="3901440" cy="292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319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5890" y="22860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Où trouver ces informations: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447800" y="973619"/>
            <a:ext cx="8610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600" b="1" i="1" u="sng" dirty="0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  <a:cs typeface="Carlito" panose="020F0502020204030204" pitchFamily="34" charset="0"/>
              </a:rPr>
              <a:t>Site web </a:t>
            </a:r>
            <a:r>
              <a:rPr lang="fr-FR" altLang="fr-FR" sz="1600" b="1" dirty="0">
                <a:ea typeface="ＭＳ Ｐゴシック" panose="020B0600070205080204" pitchFamily="34" charset="-128"/>
                <a:cs typeface="Carlito" panose="020F0502020204030204" pitchFamily="34" charset="0"/>
              </a:rPr>
              <a:t>: </a:t>
            </a:r>
            <a:r>
              <a:rPr lang="fr-FR" altLang="fr-FR" sz="1600" b="1" i="1" u="sng" dirty="0">
                <a:solidFill>
                  <a:schemeClr val="accent5">
                    <a:lumMod val="50000"/>
                  </a:schemeClr>
                </a:solidFill>
                <a:ea typeface="ＭＳ Ｐゴシック" panose="020B0600070205080204" pitchFamily="34" charset="-128"/>
                <a:cs typeface="Carlito" panose="020F0502020204030204" pitchFamily="34" charset="0"/>
              </a:rPr>
              <a:t>http://www.ut-capitole.fr/international/mobilite-etudiante/etudier-a-l-etranger/financer-sa-mobilite </a:t>
            </a:r>
            <a:endParaRPr lang="fr-F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4" name="Imag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" t="1199" r="1128" b="1292"/>
          <a:stretch>
            <a:fillRect/>
          </a:stretch>
        </p:blipFill>
        <p:spPr bwMode="auto">
          <a:xfrm>
            <a:off x="919532" y="1875711"/>
            <a:ext cx="7696345" cy="4833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9709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685890" y="22860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Où trouver ces informations: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24000" y="1031446"/>
            <a:ext cx="86106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2000" b="1" dirty="0">
                <a:ea typeface="ＭＳ Ｐゴシック" panose="020B0600070205080204" pitchFamily="34" charset="-128"/>
                <a:cs typeface="Carlito" panose="020F0502020204030204" pitchFamily="34" charset="0"/>
              </a:rPr>
              <a:t>Moodle ENT : </a:t>
            </a:r>
            <a:r>
              <a:rPr lang="fr-FR" altLang="fr-FR" sz="1400" b="1" dirty="0">
                <a:solidFill>
                  <a:schemeClr val="accent5">
                    <a:lumMod val="75000"/>
                  </a:schemeClr>
                </a:solidFill>
                <a:ea typeface="ＭＳ Ｐゴシック" panose="020B0600070205080204" pitchFamily="34" charset="-128"/>
                <a:cs typeface="Carlito" panose="020F0502020204030204" pitchFamily="34" charset="0"/>
                <a:hlinkClick r:id="rId5"/>
              </a:rPr>
              <a:t>http://monespace.ut-capitole.fr/render.userLayoutRootNode.uP</a:t>
            </a:r>
            <a:endParaRPr lang="fr-FR" altLang="fr-FR" sz="1400" b="1" dirty="0">
              <a:solidFill>
                <a:schemeClr val="accent5">
                  <a:lumMod val="75000"/>
                </a:schemeClr>
              </a:solidFill>
              <a:ea typeface="ＭＳ Ｐゴシック" panose="020B0600070205080204" pitchFamily="34" charset="-128"/>
              <a:cs typeface="Carlito" panose="020F0502020204030204" pitchFamily="34" charset="0"/>
            </a:endParaRPr>
          </a:p>
          <a:p>
            <a:r>
              <a:rPr lang="fr-FR" altLang="fr-FR" sz="1600" dirty="0">
                <a:ea typeface="ＭＳ Ｐゴシック" panose="020B0600070205080204" pitchFamily="34" charset="-128"/>
                <a:cs typeface="Carlito" panose="020F0502020204030204" pitchFamily="34" charset="0"/>
              </a:rPr>
              <a:t>Connexion à « Mon espace » &gt; Étudier &gt; Mes cours en ligne &gt; Recherche de cours : « Mobilité internationale » &gt; (SCREI) Mobilité internationale/ </a:t>
            </a:r>
            <a:r>
              <a:rPr lang="fr-FR" altLang="fr-FR" sz="1600" dirty="0" err="1">
                <a:ea typeface="ＭＳ Ｐゴシック" panose="020B0600070205080204" pitchFamily="34" charset="-128"/>
                <a:cs typeface="Carlito" panose="020F0502020204030204" pitchFamily="34" charset="0"/>
              </a:rPr>
              <a:t>Outgoing</a:t>
            </a:r>
            <a:r>
              <a:rPr lang="fr-FR" altLang="fr-FR" sz="1600" dirty="0">
                <a:ea typeface="ＭＳ Ｐゴシック" panose="020B0600070205080204" pitchFamily="34" charset="-128"/>
                <a:cs typeface="Carlito" panose="020F0502020204030204" pitchFamily="34" charset="0"/>
              </a:rPr>
              <a:t> </a:t>
            </a:r>
            <a:r>
              <a:rPr lang="fr-FR" altLang="fr-FR" sz="1600" dirty="0" err="1">
                <a:ea typeface="ＭＳ Ｐゴシック" panose="020B0600070205080204" pitchFamily="34" charset="-128"/>
                <a:cs typeface="Carlito" panose="020F0502020204030204" pitchFamily="34" charset="0"/>
              </a:rPr>
              <a:t>students</a:t>
            </a:r>
            <a:r>
              <a:rPr lang="fr-FR" altLang="fr-FR" sz="1600" dirty="0">
                <a:ea typeface="ＭＳ Ｐゴシック" panose="020B0600070205080204" pitchFamily="34" charset="-128"/>
                <a:cs typeface="Carlito" panose="020F0502020204030204" pitchFamily="34" charset="0"/>
              </a:rPr>
              <a:t> 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456345"/>
            <a:ext cx="8528838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1752600" y="3233834"/>
            <a:ext cx="1143000" cy="4237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573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890" y="22860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Contacts: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2261306"/>
              </p:ext>
            </p:extLst>
          </p:nvPr>
        </p:nvGraphicFramePr>
        <p:xfrm>
          <a:off x="1295401" y="1908850"/>
          <a:ext cx="7162800" cy="126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25497">
                  <a:extLst>
                    <a:ext uri="{9D8B030D-6E8A-4147-A177-3AD203B41FA5}">
                      <a16:colId xmlns:a16="http://schemas.microsoft.com/office/drawing/2014/main" val="2242259568"/>
                    </a:ext>
                  </a:extLst>
                </a:gridCol>
                <a:gridCol w="4837303">
                  <a:extLst>
                    <a:ext uri="{9D8B030D-6E8A-4147-A177-3AD203B41FA5}">
                      <a16:colId xmlns:a16="http://schemas.microsoft.com/office/drawing/2014/main" val="297787164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bg1"/>
                          </a:solidFill>
                        </a:rPr>
                        <a:t>SCREI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bg1"/>
                          </a:solidFill>
                        </a:rPr>
                        <a:t>Bourses de mobilité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bg1"/>
                          </a:solidFill>
                        </a:rPr>
                        <a:t>Bureau J 103</a:t>
                      </a:r>
                    </a:p>
                    <a:p>
                      <a:endParaRPr lang="fr-FR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9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SzPct val="68000"/>
                        <a:defRPr/>
                      </a:pPr>
                      <a:r>
                        <a:rPr lang="fr-FR" altLang="fr-FR" sz="1400" b="1" dirty="0" smtClean="0"/>
                        <a:t>Julie PINEAUD (AMI, Erasmus+ Stages, aide région)</a:t>
                      </a: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SzPct val="68000"/>
                        <a:defRPr/>
                      </a:pPr>
                      <a:r>
                        <a:rPr lang="fr-FR" altLang="fr-FR" sz="1400" b="1" dirty="0" smtClean="0">
                          <a:hlinkClick r:id="rId5"/>
                        </a:rPr>
                        <a:t>julie.pineaud@ut-capitole.fr</a:t>
                      </a:r>
                      <a:r>
                        <a:rPr lang="fr-FR" altLang="fr-FR" sz="1400" b="1" dirty="0" smtClean="0"/>
                        <a:t> </a:t>
                      </a: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SzPct val="68000"/>
                        <a:defRPr/>
                      </a:pPr>
                      <a:r>
                        <a:rPr lang="fr-FR" altLang="fr-FR" sz="1400" dirty="0" smtClean="0">
                          <a:solidFill>
                            <a:schemeClr val="bg1"/>
                          </a:solidFill>
                        </a:rPr>
                        <a:t>05 61 63 36 98</a:t>
                      </a: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SzPct val="68000"/>
                        <a:defRPr/>
                      </a:pPr>
                      <a:endParaRPr lang="fr-FR" altLang="fr-FR" sz="1400" b="1" dirty="0" smtClean="0">
                        <a:solidFill>
                          <a:srgbClr val="000000"/>
                        </a:solidFill>
                      </a:endParaRP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chemeClr val="accent2">
                            <a:lumMod val="75000"/>
                          </a:schemeClr>
                        </a:buClr>
                        <a:buSzPct val="68000"/>
                        <a:defRPr/>
                      </a:pPr>
                      <a:r>
                        <a:rPr lang="fr-FR" altLang="fr-FR" sz="14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 </a:t>
                      </a:r>
                      <a:r>
                        <a:rPr lang="fr-FR" altLang="fr-FR" sz="14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bourses.international@ut-capitole.fr</a:t>
                      </a:r>
                      <a:endParaRPr lang="fr-FR" altLang="fr-FR" sz="140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3944221"/>
                  </a:ext>
                </a:extLst>
              </a:tr>
            </a:tbl>
          </a:graphicData>
        </a:graphic>
      </p:graphicFrame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1876880"/>
              </p:ext>
            </p:extLst>
          </p:nvPr>
        </p:nvGraphicFramePr>
        <p:xfrm>
          <a:off x="1314450" y="3719931"/>
          <a:ext cx="7143751" cy="10044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2663">
                  <a:extLst>
                    <a:ext uri="{9D8B030D-6E8A-4147-A177-3AD203B41FA5}">
                      <a16:colId xmlns:a16="http://schemas.microsoft.com/office/drawing/2014/main" val="1863854642"/>
                    </a:ext>
                  </a:extLst>
                </a:gridCol>
                <a:gridCol w="4831088">
                  <a:extLst>
                    <a:ext uri="{9D8B030D-6E8A-4147-A177-3AD203B41FA5}">
                      <a16:colId xmlns:a16="http://schemas.microsoft.com/office/drawing/2014/main" val="2976585021"/>
                    </a:ext>
                  </a:extLst>
                </a:gridCol>
              </a:tblGrid>
              <a:tr h="100446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</a:rPr>
                        <a:t>Région Occitanie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</a:rPr>
                        <a:t>DREI – site de Toulouse</a:t>
                      </a:r>
                    </a:p>
                    <a:p>
                      <a:endParaRPr lang="fr-FR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DF1BF"/>
                    </a:solidFill>
                  </a:tcPr>
                </a:tc>
                <a:tc>
                  <a:txBody>
                    <a:bodyPr/>
                    <a:lstStyle/>
                    <a:p>
                      <a:pPr marL="107950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68000"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</a:rPr>
                        <a:t>https://sitejeune.laregion.fr/Aides-mobilite-etudiants</a:t>
                      </a: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68000"/>
                        <a:defRPr/>
                      </a:pPr>
                      <a:endParaRPr lang="fr-FR" sz="1400" b="1" u="sng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pPr marL="107950">
                        <a:lnSpc>
                          <a:spcPct val="90000"/>
                        </a:lnSpc>
                        <a:buClr>
                          <a:srgbClr val="C00000"/>
                        </a:buClr>
                        <a:buSzPct val="68000"/>
                        <a:defRPr/>
                      </a:pPr>
                      <a:r>
                        <a:rPr lang="fr-FR" sz="14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Wingdings" panose="05000000000000000000" pitchFamily="2" charset="2"/>
                        </a:rPr>
                        <a:t> </a:t>
                      </a:r>
                      <a:r>
                        <a:rPr lang="fr-FR" sz="1400" b="1" u="sng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bourses.mobilite@laregion.fr</a:t>
                      </a:r>
                      <a:endParaRPr lang="fr-FR" altLang="fr-FR" sz="1400" b="1" u="sng" dirty="0" smtClean="0">
                        <a:solidFill>
                          <a:schemeClr val="bg1">
                            <a:lumMod val="50000"/>
                          </a:schemeClr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</a:endParaRPr>
                    </a:p>
                  </a:txBody>
                  <a:tcPr>
                    <a:solidFill>
                      <a:srgbClr val="FDF1B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5962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800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819128" y="5644553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292756" y="-204762"/>
            <a:ext cx="5035893" cy="519461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676047" y="-289100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658161" y="3883932"/>
            <a:ext cx="2554499" cy="2641092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739593" y="2081340"/>
            <a:ext cx="6453664" cy="35239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3392"/>
              </a:lnSpc>
            </a:pPr>
            <a:r>
              <a:rPr lang="en-US" sz="14400">
                <a:solidFill>
                  <a:srgbClr val="000000"/>
                </a:solidFill>
                <a:latin typeface="Virtual"/>
              </a:rPr>
              <a:t>Merci pour votre </a:t>
            </a:r>
          </a:p>
          <a:p>
            <a:pPr algn="ctr">
              <a:lnSpc>
                <a:spcPts val="13392"/>
              </a:lnSpc>
            </a:pPr>
            <a:r>
              <a:rPr lang="en-US" sz="14400">
                <a:solidFill>
                  <a:srgbClr val="000000"/>
                </a:solidFill>
                <a:latin typeface="Virtual"/>
              </a:rPr>
              <a:t>attention !</a:t>
            </a:r>
          </a:p>
        </p:txBody>
      </p:sp>
    </p:spTree>
    <p:extLst>
      <p:ext uri="{BB962C8B-B14F-4D97-AF65-F5344CB8AC3E}">
        <p14:creationId xmlns:p14="http://schemas.microsoft.com/office/powerpoint/2010/main" val="3635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57885"/>
          <a:stretch>
            <a:fillRect/>
          </a:stretch>
        </p:blipFill>
        <p:spPr>
          <a:xfrm>
            <a:off x="746933" y="2152326"/>
            <a:ext cx="1163960" cy="184307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 b="57664"/>
          <a:stretch>
            <a:fillRect/>
          </a:stretch>
        </p:blipFill>
        <p:spPr>
          <a:xfrm>
            <a:off x="421766" y="4857395"/>
            <a:ext cx="1645406" cy="1887049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649864" y="1421048"/>
            <a:ext cx="456399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u="sng" dirty="0">
                <a:solidFill>
                  <a:schemeClr val="accent5">
                    <a:lumMod val="50000"/>
                  </a:schemeClr>
                </a:solidFill>
              </a:rPr>
              <a:t>Boursier sur critères sociaux </a:t>
            </a:r>
            <a:r>
              <a:rPr lang="fr-FR" altLang="fr-FR" dirty="0">
                <a:solidFill>
                  <a:schemeClr val="accent5">
                    <a:lumMod val="50000"/>
                  </a:schemeClr>
                </a:solidFill>
              </a:rPr>
              <a:t>(CROUS)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28563" y="446755"/>
            <a:ext cx="67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Des bourses selon votre profil 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090764" y="1905643"/>
            <a:ext cx="316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 &amp; HORS EUROPE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2092666" y="2662363"/>
            <a:ext cx="19317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Bourse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CROUS*</a:t>
            </a:r>
            <a:endParaRPr lang="fr-FR" dirty="0"/>
          </a:p>
        </p:txBody>
      </p:sp>
      <p:sp>
        <p:nvSpPr>
          <p:cNvPr id="12" name="Rectangle 11"/>
          <p:cNvSpPr/>
          <p:nvPr/>
        </p:nvSpPr>
        <p:spPr>
          <a:xfrm>
            <a:off x="4225494" y="2439507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altLang="fr-FR" sz="5400" b="1" dirty="0" smtClean="0">
                <a:solidFill>
                  <a:srgbClr val="F9ECB5"/>
                </a:solidFill>
                <a:sym typeface="Wingdings" panose="05000000000000000000" pitchFamily="2" charset="2"/>
              </a:rPr>
              <a:t>+</a:t>
            </a:r>
            <a:endParaRPr lang="fr-FR" sz="5400" dirty="0">
              <a:solidFill>
                <a:srgbClr val="F9ECB5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225494" y="2901172"/>
            <a:ext cx="529312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fr-FR" altLang="fr-FR" sz="5400" b="1" dirty="0" smtClean="0">
                <a:solidFill>
                  <a:srgbClr val="F9ECB5"/>
                </a:solidFill>
                <a:sym typeface="Wingdings" panose="05000000000000000000" pitchFamily="2" charset="2"/>
              </a:rPr>
              <a:t>+</a:t>
            </a:r>
            <a:endParaRPr lang="fr-FR" sz="5400" dirty="0">
              <a:solidFill>
                <a:srgbClr val="F9ECB5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4784904" y="2598600"/>
            <a:ext cx="4436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>
                <a:sym typeface="Wingdings" panose="05000000000000000000" pitchFamily="2" charset="2"/>
              </a:rPr>
              <a:t>A</a:t>
            </a:r>
            <a:r>
              <a:rPr lang="fr-FR" altLang="fr-FR" sz="2000" dirty="0">
                <a:sym typeface="Wingdings" panose="05000000000000000000" pitchFamily="2" charset="2"/>
              </a:rPr>
              <a:t>ide à la </a:t>
            </a:r>
            <a:r>
              <a:rPr lang="fr-FR" altLang="fr-FR" sz="2000" b="1" dirty="0">
                <a:sym typeface="Wingdings" panose="05000000000000000000" pitchFamily="2" charset="2"/>
              </a:rPr>
              <a:t>M</a:t>
            </a:r>
            <a:r>
              <a:rPr lang="fr-FR" altLang="fr-FR" sz="2000" dirty="0">
                <a:sym typeface="Wingdings" panose="05000000000000000000" pitchFamily="2" charset="2"/>
              </a:rPr>
              <a:t>obilité </a:t>
            </a:r>
            <a:r>
              <a:rPr lang="fr-FR" altLang="fr-FR" sz="2000" b="1" dirty="0">
                <a:sym typeface="Wingdings" panose="05000000000000000000" pitchFamily="2" charset="2"/>
              </a:rPr>
              <a:t>I</a:t>
            </a:r>
            <a:r>
              <a:rPr lang="fr-FR" altLang="fr-FR" sz="2000" dirty="0">
                <a:sym typeface="Wingdings" panose="05000000000000000000" pitchFamily="2" charset="2"/>
              </a:rPr>
              <a:t>nternationale (</a:t>
            </a:r>
            <a:r>
              <a:rPr lang="fr-FR" altLang="fr-FR" sz="2000" b="1" dirty="0">
                <a:sym typeface="Wingdings" panose="05000000000000000000" pitchFamily="2" charset="2"/>
              </a:rPr>
              <a:t>AMI</a:t>
            </a:r>
            <a:r>
              <a:rPr lang="fr-FR" altLang="fr-FR" sz="2000" dirty="0" smtClean="0">
                <a:sym typeface="Wingdings" panose="05000000000000000000" pitchFamily="2" charset="2"/>
              </a:rPr>
              <a:t>)*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4799653" y="3097873"/>
            <a:ext cx="4436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Bourse de la </a:t>
            </a:r>
            <a:r>
              <a:rPr lang="fr-FR" altLang="fr-FR" sz="2000" b="1" dirty="0">
                <a:sym typeface="Wingdings" panose="05000000000000000000" pitchFamily="2" charset="2"/>
              </a:rPr>
              <a:t>Région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Occitanie* 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37846" y="3667686"/>
            <a:ext cx="352361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*CES </a:t>
            </a:r>
            <a:r>
              <a:rPr lang="fr-FR" altLang="fr-FR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AIDES SONT </a:t>
            </a: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CUMULABLES*</a:t>
            </a:r>
            <a:endParaRPr lang="fr-FR" altLang="fr-FR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1649864" y="4080571"/>
            <a:ext cx="4563992" cy="464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u="sng" dirty="0" smtClean="0">
                <a:solidFill>
                  <a:schemeClr val="accent5">
                    <a:lumMod val="50000"/>
                  </a:schemeClr>
                </a:solidFill>
              </a:rPr>
              <a:t>Non boursier</a:t>
            </a:r>
            <a:endParaRPr lang="fr-FR" altLang="fr-FR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8" name="ZoneTexte 17"/>
          <p:cNvSpPr txBox="1"/>
          <p:nvPr/>
        </p:nvSpPr>
        <p:spPr>
          <a:xfrm>
            <a:off x="2128563" y="4584145"/>
            <a:ext cx="18471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2120144" y="5127779"/>
            <a:ext cx="25157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dirty="0">
                <a:sym typeface="Wingdings" panose="05000000000000000000" pitchFamily="2" charset="2"/>
              </a:rPr>
              <a:t>Bourse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ERASMUS +*</a:t>
            </a:r>
            <a:endParaRPr lang="fr-FR" dirty="0"/>
          </a:p>
        </p:txBody>
      </p:sp>
      <p:sp>
        <p:nvSpPr>
          <p:cNvPr id="20" name="Rectangle 19"/>
          <p:cNvSpPr/>
          <p:nvPr/>
        </p:nvSpPr>
        <p:spPr>
          <a:xfrm>
            <a:off x="4626525" y="4924228"/>
            <a:ext cx="52931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altLang="fr-FR" sz="5400" b="1" dirty="0" smtClean="0">
                <a:solidFill>
                  <a:schemeClr val="tx2">
                    <a:lumMod val="40000"/>
                    <a:lumOff val="60000"/>
                  </a:schemeClr>
                </a:solidFill>
                <a:sym typeface="Wingdings" panose="05000000000000000000" pitchFamily="2" charset="2"/>
              </a:rPr>
              <a:t>+</a:t>
            </a:r>
            <a:endParaRPr lang="fr-FR" sz="54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5083597" y="5101723"/>
            <a:ext cx="4436198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Forfait Europe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Région Occitanie* 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255945" y="5635376"/>
            <a:ext cx="352361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*CES </a:t>
            </a:r>
            <a:r>
              <a:rPr lang="fr-FR" altLang="fr-FR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AIDES SONT </a:t>
            </a: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CUMULABLES*</a:t>
            </a:r>
            <a:endParaRPr lang="fr-FR" altLang="fr-FR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130910" y="5947707"/>
            <a:ext cx="1847100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HORS EUROPE</a:t>
            </a:r>
            <a:endParaRPr lang="fr-FR" dirty="0"/>
          </a:p>
        </p:txBody>
      </p:sp>
      <p:sp>
        <p:nvSpPr>
          <p:cNvPr id="24" name="ZoneTexte 23"/>
          <p:cNvSpPr txBox="1"/>
          <p:nvPr/>
        </p:nvSpPr>
        <p:spPr>
          <a:xfrm>
            <a:off x="2128563" y="6497878"/>
            <a:ext cx="443619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dirty="0" smtClean="0">
                <a:sym typeface="Wingdings" panose="05000000000000000000" pitchFamily="2" charset="2"/>
              </a:rPr>
              <a:t>Forfait International </a:t>
            </a:r>
            <a:r>
              <a:rPr lang="fr-FR" altLang="fr-FR" sz="2000" b="1" dirty="0" smtClean="0">
                <a:sym typeface="Wingdings" panose="05000000000000000000" pitchFamily="2" charset="2"/>
              </a:rPr>
              <a:t>Région Occitanie</a:t>
            </a:r>
            <a:endParaRPr lang="fr-FR" altLang="fr-FR" sz="2000" b="1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99912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 b="57885"/>
          <a:stretch>
            <a:fillRect/>
          </a:stretch>
        </p:blipFill>
        <p:spPr>
          <a:xfrm>
            <a:off x="491461" y="3293817"/>
            <a:ext cx="1300389" cy="2059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10900" y="82097"/>
            <a:ext cx="67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Vous êtes boursier du CROUS: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12618" y="661178"/>
            <a:ext cx="316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 &amp; HORS EUROPE</a:t>
            </a:r>
            <a:endParaRPr lang="fr-FR" dirty="0"/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0577038"/>
              </p:ext>
            </p:extLst>
          </p:nvPr>
        </p:nvGraphicFramePr>
        <p:xfrm>
          <a:off x="1782325" y="1239150"/>
          <a:ext cx="7237338" cy="1798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1649058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buSzPct val="68000"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</a:t>
                      </a: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ide à la 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M</a:t>
                      </a: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obilité </a:t>
                      </a:r>
                    </a:p>
                    <a:p>
                      <a:pPr marL="111125">
                        <a:lnSpc>
                          <a:spcPct val="150000"/>
                        </a:lnSpc>
                        <a:buSzPct val="68000"/>
                        <a:defRPr/>
                      </a:pP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I</a:t>
                      </a: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nternationale (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AMI</a:t>
                      </a: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)*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Étudiant : DUT, L1 au M2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Stage minimum 2 mois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à l’étranger jusqu’à 6 mois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dirty="0" smtClean="0">
                          <a:solidFill>
                            <a:schemeClr val="tx1"/>
                          </a:solidFill>
                        </a:rPr>
                        <a:t>Césure éligible</a:t>
                      </a:r>
                    </a:p>
                    <a:p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Forfait de 800€ (selon le budget disponible)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fr-FR" sz="1400" b="1" u="sng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</a:rPr>
                        <a:t>PAS de versement mensuel 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3972933"/>
              </p:ext>
            </p:extLst>
          </p:nvPr>
        </p:nvGraphicFramePr>
        <p:xfrm>
          <a:off x="1791850" y="3448198"/>
          <a:ext cx="7237338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1674120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buSzPct val="68000"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Bourse de la 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Région Occitanie* 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Étudiant : DUT, L3,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M1,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  <a:p>
                      <a:r>
                        <a:rPr lang="fr-FR" sz="1400" b="1" u="sng" dirty="0" smtClean="0">
                          <a:solidFill>
                            <a:srgbClr val="FF0000"/>
                          </a:solidFill>
                        </a:rPr>
                        <a:t>Césure NON éligible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Stage entre 6 et 36 semaines,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1" u="sng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obligatoire dans le cursus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Gratification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inférieure ou égale 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au montant règlementaire</a:t>
                      </a:r>
                    </a:p>
                    <a:p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mensuel minimal de gratification des stagiaires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Montant : 75€ par semaine (sous réserve de modifications pour l’année 2021-2022)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Attention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: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UT1 ne gère pas l’attribution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</a:rPr>
                        <a:t>PAS de versement mensuel </a:t>
                      </a:r>
                      <a:endParaRPr lang="fr-FR" sz="1400" b="1" u="sng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  <p:graphicFrame>
        <p:nvGraphicFramePr>
          <p:cNvPr id="15" name="Tableau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7314492"/>
              </p:ext>
            </p:extLst>
          </p:nvPr>
        </p:nvGraphicFramePr>
        <p:xfrm>
          <a:off x="1782325" y="5937203"/>
          <a:ext cx="7237338" cy="913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91383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Forfait coopération Région Occitanie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9E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DUT, L3 au M2</a:t>
                      </a:r>
                    </a:p>
                    <a:p>
                      <a:r>
                        <a:rPr lang="fr-FR" alt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Stage d’une durée minimum de 6 semaines – Forfait 450€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Région partenaire de l’Occitanie (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  <a:hlinkClick r:id="rId6"/>
                        </a:rPr>
                        <a:t>voir site web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)</a:t>
                      </a:r>
                    </a:p>
                  </a:txBody>
                  <a:tcPr>
                    <a:solidFill>
                      <a:srgbClr val="F9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3551301" y="6784159"/>
            <a:ext cx="352361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*CES </a:t>
            </a:r>
            <a:r>
              <a:rPr lang="fr-FR" altLang="fr-FR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AIDES SONT </a:t>
            </a: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CUMULABLES*</a:t>
            </a:r>
            <a:endParaRPr lang="fr-FR" altLang="fr-FR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165754" y="2799095"/>
            <a:ext cx="5059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4800" b="1" dirty="0" smtClean="0">
                <a:solidFill>
                  <a:srgbClr val="F9ECB5"/>
                </a:solidFill>
                <a:sym typeface="Wingdings" panose="05000000000000000000" pitchFamily="2" charset="2"/>
              </a:rPr>
              <a:t>+</a:t>
            </a:r>
            <a:endParaRPr lang="fr-FR" sz="4800" dirty="0">
              <a:solidFill>
                <a:srgbClr val="F9ECB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109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28800" y="365967"/>
            <a:ext cx="67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Vous êtes boursier du CROUS: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687877" y="1109033"/>
            <a:ext cx="316518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 &amp; HORS EUROPE</a:t>
            </a:r>
            <a:endParaRPr lang="fr-FR" dirty="0"/>
          </a:p>
        </p:txBody>
      </p:sp>
      <p:pic>
        <p:nvPicPr>
          <p:cNvPr id="10" name="Picture 6"/>
          <p:cNvPicPr>
            <a:picLocks noChangeAspect="1"/>
          </p:cNvPicPr>
          <p:nvPr/>
        </p:nvPicPr>
        <p:blipFill>
          <a:blip r:embed="rId5"/>
          <a:srcRect b="57885"/>
          <a:stretch>
            <a:fillRect/>
          </a:stretch>
        </p:blipFill>
        <p:spPr>
          <a:xfrm>
            <a:off x="304800" y="4419600"/>
            <a:ext cx="1300389" cy="2059104"/>
          </a:xfrm>
          <a:prstGeom prst="rect">
            <a:avLst/>
          </a:prstGeom>
        </p:spPr>
      </p:pic>
      <p:sp>
        <p:nvSpPr>
          <p:cNvPr id="11" name="Ellipse 10"/>
          <p:cNvSpPr/>
          <p:nvPr/>
        </p:nvSpPr>
        <p:spPr>
          <a:xfrm>
            <a:off x="1371600" y="4586679"/>
            <a:ext cx="131792" cy="100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560653" y="4175529"/>
            <a:ext cx="294780" cy="2848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91847" y="3738918"/>
            <a:ext cx="444923" cy="4366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440614" y="2986948"/>
            <a:ext cx="579194" cy="531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3102094" y="2216574"/>
            <a:ext cx="58674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  <a:sym typeface="Wingdings" panose="05000000000000000000" pitchFamily="2" charset="2"/>
              </a:rPr>
              <a:t>J</a:t>
            </a: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e pars en stage au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Mexique (2 mois)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:</a:t>
            </a:r>
          </a:p>
          <a:p>
            <a:pPr>
              <a:defRPr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Je peux toucher l’</a:t>
            </a:r>
            <a:r>
              <a:rPr lang="fr-FR" sz="1400" b="1" dirty="0"/>
              <a:t>AMI </a:t>
            </a:r>
            <a:r>
              <a:rPr lang="fr-FR" sz="1400" dirty="0"/>
              <a:t>d’un minimum de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400 €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Je peux cumuler </a:t>
            </a:r>
            <a:r>
              <a:rPr lang="fr-FR" sz="1400" b="1" dirty="0"/>
              <a:t>l’aide de la Région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(75€/semaine) 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Et la bourse du </a:t>
            </a:r>
            <a:r>
              <a:rPr lang="fr-FR" sz="1400" b="1" dirty="0" smtClean="0"/>
              <a:t>CROUS</a:t>
            </a:r>
            <a:endParaRPr lang="fr-FR" sz="1400" dirty="0"/>
          </a:p>
        </p:txBody>
      </p:sp>
      <p:sp>
        <p:nvSpPr>
          <p:cNvPr id="16" name="Rectangle 15"/>
          <p:cNvSpPr/>
          <p:nvPr/>
        </p:nvSpPr>
        <p:spPr>
          <a:xfrm>
            <a:off x="3575729" y="3733156"/>
            <a:ext cx="4876800" cy="11695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solidFill>
                  <a:schemeClr val="accent4">
                    <a:lumMod val="50000"/>
                  </a:schemeClr>
                </a:solidFill>
              </a:rPr>
              <a:t>Je pars en stage en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Suède (6 mois)</a:t>
            </a:r>
            <a:r>
              <a:rPr lang="fr-FR" sz="1400" dirty="0">
                <a:solidFill>
                  <a:schemeClr val="accent5">
                    <a:lumMod val="50000"/>
                  </a:schemeClr>
                </a:solidFill>
              </a:rPr>
              <a:t> : </a:t>
            </a:r>
          </a:p>
          <a:p>
            <a:pPr>
              <a:defRPr/>
            </a:pPr>
            <a:endParaRPr lang="fr-FR" sz="1400" dirty="0"/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Je peux toucher l’</a:t>
            </a:r>
            <a:r>
              <a:rPr lang="fr-FR" sz="1400" b="1" dirty="0"/>
              <a:t>AMI </a:t>
            </a:r>
            <a:r>
              <a:rPr lang="fr-FR" sz="1400" dirty="0"/>
              <a:t>d’un minimum de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400 €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Je peux cumuler </a:t>
            </a:r>
            <a:r>
              <a:rPr lang="fr-FR" sz="1400" b="1" dirty="0"/>
              <a:t>l’aide de la Région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(75€/semaine) </a:t>
            </a:r>
            <a:endParaRPr lang="fr-FR" sz="1400" dirty="0">
              <a:solidFill>
                <a:schemeClr val="accent5">
                  <a:lumMod val="50000"/>
                </a:schemeClr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Et la bourse du </a:t>
            </a:r>
            <a:r>
              <a:rPr lang="fr-FR" sz="1400" b="1" dirty="0"/>
              <a:t>CROUS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3988971" y="5313711"/>
            <a:ext cx="48768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  <a:defRPr/>
            </a:pPr>
            <a:r>
              <a:rPr lang="fr-FR" sz="1400" dirty="0"/>
              <a:t>Je me renseigne sur des </a:t>
            </a:r>
            <a:r>
              <a:rPr lang="fr-FR" sz="1400" b="1" dirty="0"/>
              <a:t>financements complémentaires</a:t>
            </a:r>
          </a:p>
          <a:p>
            <a:pPr>
              <a:defRPr/>
            </a:pPr>
            <a:r>
              <a:rPr lang="fr-FR" sz="1400" i="1" dirty="0"/>
              <a:t>Exemple: ma région d’origine ou département </a:t>
            </a:r>
          </a:p>
        </p:txBody>
      </p:sp>
    </p:spTree>
    <p:extLst>
      <p:ext uri="{BB962C8B-B14F-4D97-AF65-F5344CB8AC3E}">
        <p14:creationId xmlns:p14="http://schemas.microsoft.com/office/powerpoint/2010/main" val="2037335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b="57664"/>
          <a:stretch>
            <a:fillRect/>
          </a:stretch>
        </p:blipFill>
        <p:spPr>
          <a:xfrm>
            <a:off x="152400" y="3494525"/>
            <a:ext cx="1789143" cy="205189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173657" y="104217"/>
            <a:ext cx="6745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Vous êtes non boursier: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508285" y="697769"/>
            <a:ext cx="316518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</a:t>
            </a:r>
            <a:endParaRPr lang="fr-FR" dirty="0"/>
          </a:p>
        </p:txBody>
      </p:sp>
      <p:graphicFrame>
        <p:nvGraphicFramePr>
          <p:cNvPr id="10" name="Tableau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1462592"/>
              </p:ext>
            </p:extLst>
          </p:nvPr>
        </p:nvGraphicFramePr>
        <p:xfrm>
          <a:off x="2021167" y="1239652"/>
          <a:ext cx="72373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Bourse 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ERASMUS +*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Groupe 1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</a:rPr>
                        <a:t>Coût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 de la vie élevé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(Europe du Nord) :                                520€</a:t>
                      </a: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Groupe 2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Coût de la vie moyen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(Europe Centrale et du Sud) :          470€</a:t>
                      </a: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Groupe 3 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</a:rPr>
                        <a:t>Coût de la vie bas 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(Europe de l’Est) :                                     420€</a:t>
                      </a:r>
                    </a:p>
                    <a:p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Mobilité Europe min. 2 mois - Étudiant en L2 jusqu’au M2</a:t>
                      </a:r>
                    </a:p>
                    <a:p>
                      <a:r>
                        <a:rPr lang="fr-FR" sz="1400" b="1" u="sng" baseline="0" dirty="0" smtClean="0">
                          <a:solidFill>
                            <a:srgbClr val="FF0000"/>
                          </a:solidFill>
                        </a:rPr>
                        <a:t>Césure non éligible</a:t>
                      </a:r>
                    </a:p>
                    <a:p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fr-FR" sz="1400" b="0" baseline="30000" dirty="0" smtClean="0">
                          <a:solidFill>
                            <a:schemeClr val="tx1"/>
                          </a:solidFill>
                        </a:rPr>
                        <a:t>er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versement (80% de la totalité de la bourse et 2</a:t>
                      </a:r>
                      <a:r>
                        <a:rPr lang="fr-FR" sz="1400" b="0" baseline="30000" dirty="0" smtClean="0">
                          <a:solidFill>
                            <a:schemeClr val="tx1"/>
                          </a:solidFill>
                        </a:rPr>
                        <a:t>nd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versement - 20% restant)</a:t>
                      </a:r>
                    </a:p>
                    <a:p>
                      <a:pPr algn="ctr"/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</a:rPr>
                        <a:t>PAS de versement mensuel </a:t>
                      </a:r>
                      <a:endParaRPr lang="fr-FR" sz="14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5250821" y="3271895"/>
            <a:ext cx="4706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altLang="fr-FR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  <a:sym typeface="Wingdings" panose="05000000000000000000" pitchFamily="2" charset="2"/>
              </a:rPr>
              <a:t>+</a:t>
            </a:r>
            <a:endParaRPr lang="fr-FR" sz="48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12" name="Tableau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323874"/>
              </p:ext>
            </p:extLst>
          </p:nvPr>
        </p:nvGraphicFramePr>
        <p:xfrm>
          <a:off x="2017426" y="3918926"/>
          <a:ext cx="723733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buSzPct val="68000"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Forfait Europe de la 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Région Occitanie* 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Étudiant : DUT, L3 jusqu’au M2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Stage entre 1,5 et 9 mois, avec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ECTS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fr-FR" sz="1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Césure non éligible</a:t>
                      </a:r>
                    </a:p>
                    <a:p>
                      <a:r>
                        <a:rPr lang="fr-FR" sz="14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Quotient familial inférieur ou égal à 25 000€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Gratification  inférieure ou égale au montant réglementaire mensuel minimal – 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 forfaits :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250€/mois si l’étudiant ne bénéficie PAS de la bourse Erasmus +</a:t>
                      </a:r>
                    </a:p>
                    <a:p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150€/mois si l’étudiant bénéficie de la bourse Erasmus +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PAS de versement mensuel</a:t>
                      </a:r>
                    </a:p>
                    <a:p>
                      <a:endParaRPr lang="fr-FR" sz="1400" b="1" u="sng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  <p:sp>
        <p:nvSpPr>
          <p:cNvPr id="13" name="Rectangle 12"/>
          <p:cNvSpPr/>
          <p:nvPr/>
        </p:nvSpPr>
        <p:spPr>
          <a:xfrm>
            <a:off x="3421126" y="6835700"/>
            <a:ext cx="3523614" cy="464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*CES </a:t>
            </a:r>
            <a:r>
              <a:rPr lang="fr-FR" altLang="fr-FR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AIDES SONT </a:t>
            </a:r>
            <a:r>
              <a:rPr lang="fr-FR" altLang="fr-FR" b="1" dirty="0" smtClean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CUMULABLES*</a:t>
            </a:r>
            <a:endParaRPr lang="fr-FR" altLang="fr-FR" b="1" dirty="0">
              <a:solidFill>
                <a:schemeClr val="accent5">
                  <a:lumMod val="50000"/>
                </a:schemeClr>
              </a:solidFill>
              <a:sym typeface="Wingdings" panose="05000000000000000000" pitchFamily="2" charset="2"/>
            </a:endParaRPr>
          </a:p>
        </p:txBody>
      </p:sp>
      <p:graphicFrame>
        <p:nvGraphicFramePr>
          <p:cNvPr id="14" name="Tableau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581407"/>
              </p:ext>
            </p:extLst>
          </p:nvPr>
        </p:nvGraphicFramePr>
        <p:xfrm>
          <a:off x="2021167" y="5992951"/>
          <a:ext cx="7237338" cy="944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939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5486399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Chèque</a:t>
                      </a:r>
                      <a:r>
                        <a:rPr lang="fr-FR" altLang="fr-FR" sz="140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EUROCAMPUS</a:t>
                      </a:r>
                      <a:endParaRPr lang="fr-FR" sz="1400" dirty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9ECB5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alt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DUT, L3 au M2</a:t>
                      </a:r>
                      <a:r>
                        <a:rPr lang="fr-FR" altLang="fr-FR" sz="14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– </a:t>
                      </a:r>
                      <a:r>
                        <a:rPr lang="fr-FR" altLang="fr-FR" sz="1400" b="1" u="sng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Césure non éligible</a:t>
                      </a:r>
                    </a:p>
                    <a:p>
                      <a:r>
                        <a:rPr lang="fr-FR" alt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Stage obligatoire d’une durée minimum de 6 semaines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aux Baléares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 ou Catalogne</a:t>
                      </a: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600 € cumulable avec Erasmus+</a:t>
                      </a:r>
                      <a:endParaRPr lang="fr-FR" sz="1400" b="0" dirty="0" smtClean="0">
                        <a:solidFill>
                          <a:schemeClr val="tx1"/>
                        </a:solidFill>
                        <a:sym typeface="Wingdings" panose="05000000000000000000" pitchFamily="2" charset="2"/>
                      </a:endParaRPr>
                    </a:p>
                  </a:txBody>
                  <a:tcPr>
                    <a:solidFill>
                      <a:srgbClr val="F9ECB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65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58727" y="374339"/>
            <a:ext cx="75074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Vous êtes non boursier du CROUS: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43400" y="1044784"/>
            <a:ext cx="316518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EUROPE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1371600" y="4586679"/>
            <a:ext cx="131792" cy="100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1560653" y="4175529"/>
            <a:ext cx="294780" cy="2848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1991847" y="3738918"/>
            <a:ext cx="444923" cy="4366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2440614" y="2986948"/>
            <a:ext cx="579194" cy="531994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5"/>
          <a:srcRect b="57664"/>
          <a:stretch>
            <a:fillRect/>
          </a:stretch>
        </p:blipFill>
        <p:spPr>
          <a:xfrm>
            <a:off x="144124" y="4618938"/>
            <a:ext cx="1705078" cy="19554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25590" y="1551076"/>
            <a:ext cx="6400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400" dirty="0">
                <a:sym typeface="Wingdings" panose="05000000000000000000" pitchFamily="2" charset="2"/>
              </a:rPr>
              <a:t>J</a:t>
            </a:r>
            <a:r>
              <a:rPr lang="fr-FR" sz="1400" dirty="0"/>
              <a:t>e réalise un stage en </a:t>
            </a:r>
            <a:r>
              <a:rPr lang="fr-FR" sz="1400" b="1" dirty="0"/>
              <a:t>Espagne (2 mois)</a:t>
            </a:r>
            <a:r>
              <a:rPr lang="fr-FR" sz="1400" dirty="0"/>
              <a:t>, je peux toucher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940€ 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+ 150€/mois </a:t>
            </a:r>
            <a:r>
              <a:rPr lang="fr-FR" sz="1400" b="1" dirty="0"/>
              <a:t>de la Région </a:t>
            </a:r>
            <a:r>
              <a:rPr lang="fr-FR" sz="1400" dirty="0"/>
              <a:t>si je bénéficie d’Erasmus+.  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5729" y="2464606"/>
            <a:ext cx="48768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altLang="fr-FR" sz="1400" dirty="0">
                <a:sym typeface="Wingdings" panose="05000000000000000000" pitchFamily="2" charset="2"/>
              </a:rPr>
              <a:t>Je réalise un stage en </a:t>
            </a:r>
            <a:r>
              <a:rPr lang="fr-FR" altLang="fr-FR" sz="1400" b="1" dirty="0">
                <a:sym typeface="Wingdings" panose="05000000000000000000" pitchFamily="2" charset="2"/>
              </a:rPr>
              <a:t>Irlande (6 mois)</a:t>
            </a:r>
            <a:r>
              <a:rPr lang="fr-FR" altLang="fr-FR" sz="1400" dirty="0">
                <a:sym typeface="Wingdings" panose="05000000000000000000" pitchFamily="2" charset="2"/>
              </a:rPr>
              <a:t>, je peux toucher </a:t>
            </a:r>
            <a:r>
              <a:rPr lang="fr-FR" altLang="fr-FR" sz="1400" b="1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3120€</a:t>
            </a:r>
            <a:r>
              <a:rPr lang="fr-FR" altLang="fr-FR" sz="14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.</a:t>
            </a:r>
          </a:p>
          <a:p>
            <a:pPr>
              <a:lnSpc>
                <a:spcPct val="150000"/>
              </a:lnSpc>
              <a:defRPr/>
            </a:pP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+ 150€/mois </a:t>
            </a:r>
            <a:r>
              <a:rPr lang="fr-FR" sz="1400" b="1" dirty="0"/>
              <a:t>de la Région </a:t>
            </a:r>
            <a:r>
              <a:rPr lang="fr-FR" sz="1400" dirty="0"/>
              <a:t>si je bénéficie d’Erasmus+.  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945649" y="3496703"/>
            <a:ext cx="48768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400" dirty="0"/>
              <a:t>Je ne suis pas éligible à la bourse de stage Erasmus+, je peux toucher </a:t>
            </a:r>
            <a:r>
              <a:rPr lang="fr-FR" sz="1400" b="1" dirty="0">
                <a:solidFill>
                  <a:schemeClr val="accent5">
                    <a:lumMod val="50000"/>
                  </a:schemeClr>
                </a:solidFill>
              </a:rPr>
              <a:t>250€/mois </a:t>
            </a:r>
            <a:r>
              <a:rPr lang="fr-FR" sz="1400" b="1" dirty="0"/>
              <a:t>de la Région</a:t>
            </a:r>
            <a:r>
              <a:rPr lang="fr-FR" sz="1400" dirty="0"/>
              <a:t>. </a:t>
            </a:r>
            <a:r>
              <a:rPr lang="fr-FR" sz="1400" b="1" dirty="0"/>
              <a:t>(sous réserve de répondre aux critères d’éligibilité)</a:t>
            </a:r>
          </a:p>
        </p:txBody>
      </p:sp>
      <p:sp>
        <p:nvSpPr>
          <p:cNvPr id="20" name="Ellipse 19"/>
          <p:cNvSpPr/>
          <p:nvPr/>
        </p:nvSpPr>
        <p:spPr>
          <a:xfrm>
            <a:off x="1392297" y="4596519"/>
            <a:ext cx="131792" cy="10037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1" name="Ellipse 20"/>
          <p:cNvSpPr/>
          <p:nvPr/>
        </p:nvSpPr>
        <p:spPr>
          <a:xfrm>
            <a:off x="1581350" y="4185369"/>
            <a:ext cx="294780" cy="28480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Ellipse 21"/>
          <p:cNvSpPr/>
          <p:nvPr/>
        </p:nvSpPr>
        <p:spPr>
          <a:xfrm>
            <a:off x="2012544" y="3748758"/>
            <a:ext cx="444923" cy="43661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/>
          <p:cNvSpPr/>
          <p:nvPr/>
        </p:nvSpPr>
        <p:spPr>
          <a:xfrm>
            <a:off x="2133600" y="4953000"/>
            <a:ext cx="61722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fr-FR" sz="1400" b="1" i="1" u="sng" dirty="0" smtClean="0"/>
              <a:t>Focus sur les stages hybrides en Erasmus+ : </a:t>
            </a:r>
          </a:p>
          <a:p>
            <a:pPr>
              <a:lnSpc>
                <a:spcPct val="150000"/>
              </a:lnSpc>
              <a:defRPr/>
            </a:pPr>
            <a:r>
              <a:rPr lang="fr-FR" sz="1400" dirty="0" smtClean="0"/>
              <a:t>Stage mêlant activité virtuelle et mobilité physique à l’étranger </a:t>
            </a:r>
            <a:r>
              <a:rPr lang="fr-FR" sz="1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fr-FR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période virtuelle n’ouvre pas droit à la bourse de stage</a:t>
            </a:r>
          </a:p>
          <a:p>
            <a:pPr marL="285750" indent="-285750">
              <a:lnSpc>
                <a:spcPct val="150000"/>
              </a:lnSpc>
              <a:buFontTx/>
              <a:buChar char="-"/>
              <a:defRPr/>
            </a:pPr>
            <a:r>
              <a:rPr lang="fr-FR" sz="1400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période de mobilité physique est ouverte au financement à partir de la </a:t>
            </a:r>
            <a:r>
              <a:rPr lang="fr-FR" sz="14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date de début du séjour physique</a:t>
            </a:r>
            <a:endParaRPr lang="fr-FR" sz="1400" b="1" i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7181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6" grpId="0"/>
      <p:bldP spid="7" grpId="0"/>
      <p:bldP spid="19" grpId="0"/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828800" y="365967"/>
            <a:ext cx="762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4000" b="1" dirty="0" smtClean="0">
                <a:solidFill>
                  <a:schemeClr val="accent5">
                    <a:lumMod val="50000"/>
                  </a:schemeClr>
                </a:solidFill>
              </a:rPr>
              <a:t>Vous êtes non boursier du CROUS:</a:t>
            </a:r>
            <a:endParaRPr lang="fr-FR" sz="40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4343400" y="1044784"/>
            <a:ext cx="3165181" cy="506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>
              <a:lnSpc>
                <a:spcPct val="150000"/>
              </a:lnSpc>
              <a:buSzPct val="68000"/>
              <a:defRPr/>
            </a:pPr>
            <a:r>
              <a:rPr lang="fr-FR" altLang="fr-FR" sz="2000" b="1" dirty="0" smtClean="0">
                <a:sym typeface="Wingdings" panose="05000000000000000000" pitchFamily="2" charset="2"/>
              </a:rPr>
              <a:t>HORS EUROPE</a:t>
            </a:r>
            <a:endParaRPr lang="fr-FR" dirty="0"/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5"/>
          <a:srcRect b="57664"/>
          <a:stretch>
            <a:fillRect/>
          </a:stretch>
        </p:blipFill>
        <p:spPr>
          <a:xfrm>
            <a:off x="561733" y="3792114"/>
            <a:ext cx="1705078" cy="1955484"/>
          </a:xfrm>
          <a:prstGeom prst="rect">
            <a:avLst/>
          </a:prstGeom>
        </p:spPr>
      </p:pic>
      <p:graphicFrame>
        <p:nvGraphicFramePr>
          <p:cNvPr id="16" name="Tableau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008719"/>
              </p:ext>
            </p:extLst>
          </p:nvPr>
        </p:nvGraphicFramePr>
        <p:xfrm>
          <a:off x="2384739" y="2036197"/>
          <a:ext cx="5908690" cy="1971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9497">
                  <a:extLst>
                    <a:ext uri="{9D8B030D-6E8A-4147-A177-3AD203B41FA5}">
                      <a16:colId xmlns:a16="http://schemas.microsoft.com/office/drawing/2014/main" val="2645960421"/>
                    </a:ext>
                  </a:extLst>
                </a:gridCol>
                <a:gridCol w="4479193">
                  <a:extLst>
                    <a:ext uri="{9D8B030D-6E8A-4147-A177-3AD203B41FA5}">
                      <a16:colId xmlns:a16="http://schemas.microsoft.com/office/drawing/2014/main" val="2117469627"/>
                    </a:ext>
                  </a:extLst>
                </a:gridCol>
              </a:tblGrid>
              <a:tr h="1971812">
                <a:tc>
                  <a:txBody>
                    <a:bodyPr/>
                    <a:lstStyle/>
                    <a:p>
                      <a:pPr marL="111125">
                        <a:lnSpc>
                          <a:spcPct val="150000"/>
                        </a:lnSpc>
                        <a:buSzPct val="68000"/>
                        <a:defRPr/>
                      </a:pPr>
                      <a:r>
                        <a:rPr lang="fr-FR" altLang="fr-FR" sz="1400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Forfait International de la </a:t>
                      </a:r>
                      <a:r>
                        <a:rPr lang="fr-FR" altLang="fr-FR" sz="1400" b="1" dirty="0" smtClean="0">
                          <a:solidFill>
                            <a:schemeClr val="tx1"/>
                          </a:solidFill>
                          <a:sym typeface="Wingdings" panose="05000000000000000000" pitchFamily="2" charset="2"/>
                        </a:rPr>
                        <a:t>Région Occitanie </a:t>
                      </a:r>
                    </a:p>
                    <a:p>
                      <a:endParaRPr lang="fr-FR" sz="1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Étudiant : DUT,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L3</a:t>
                      </a:r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 jusqu’au </a:t>
                      </a:r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M2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Stage entre 1,5 mois et 9 mois, 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avec</a:t>
                      </a:r>
                      <a:r>
                        <a:rPr lang="fr-FR" sz="14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reconnaissance ECTS</a:t>
                      </a:r>
                      <a:r>
                        <a:rPr lang="fr-FR" sz="14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1" u="sng" dirty="0" smtClean="0">
                          <a:solidFill>
                            <a:srgbClr val="FF0000"/>
                          </a:solidFill>
                        </a:rPr>
                        <a:t>Césure NON éligible</a:t>
                      </a:r>
                    </a:p>
                    <a:p>
                      <a:r>
                        <a:rPr lang="fr-FR" sz="1400" b="0" dirty="0" smtClean="0">
                          <a:solidFill>
                            <a:schemeClr val="tx1"/>
                          </a:solidFill>
                        </a:rPr>
                        <a:t>Quotient familial inférieur ou égal à 25 000€</a:t>
                      </a:r>
                    </a:p>
                    <a:p>
                      <a:endParaRPr lang="fr-FR" sz="1400" b="0" dirty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fr-FR" sz="1400" b="0" baseline="0" dirty="0" smtClean="0">
                          <a:solidFill>
                            <a:schemeClr val="tx1"/>
                          </a:solidFill>
                        </a:rPr>
                        <a:t>Forfait à hauteur de 300€/mois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u="sng" baseline="0" dirty="0" smtClean="0">
                          <a:solidFill>
                            <a:schemeClr val="tx1"/>
                          </a:solidFill>
                        </a:rPr>
                        <a:t>PAS de versement mensuel</a:t>
                      </a:r>
                    </a:p>
                    <a:p>
                      <a:endParaRPr lang="fr-FR" sz="1400" b="0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5536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8300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38995" y="22860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bg1"/>
                </a:solidFill>
              </a:rPr>
              <a:t>Autres</a:t>
            </a:r>
            <a:r>
              <a:rPr lang="fr-FR" sz="3600" b="1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aides à la mobilité internationale: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9" name="Tableau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3944742"/>
              </p:ext>
            </p:extLst>
          </p:nvPr>
        </p:nvGraphicFramePr>
        <p:xfrm>
          <a:off x="386595" y="957793"/>
          <a:ext cx="8858250" cy="6060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20631">
                  <a:extLst>
                    <a:ext uri="{9D8B030D-6E8A-4147-A177-3AD203B41FA5}">
                      <a16:colId xmlns:a16="http://schemas.microsoft.com/office/drawing/2014/main" val="1523016081"/>
                    </a:ext>
                  </a:extLst>
                </a:gridCol>
                <a:gridCol w="3637619">
                  <a:extLst>
                    <a:ext uri="{9D8B030D-6E8A-4147-A177-3AD203B41FA5}">
                      <a16:colId xmlns:a16="http://schemas.microsoft.com/office/drawing/2014/main" val="193315015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ORGANISMES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b="1" dirty="0" smtClean="0">
                          <a:solidFill>
                            <a:schemeClr val="tx1"/>
                          </a:solidFill>
                          <a:latin typeface="+mn-lt"/>
                        </a:rPr>
                        <a:t>PAYS D’ETUDE</a:t>
                      </a:r>
                      <a:endParaRPr lang="fr-FR" sz="16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67953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indent="0" eaLnBrk="1" fontAlgn="auto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defRPr/>
                      </a:pP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Conseil départemental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hors Haute-Garonne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),</a:t>
                      </a:r>
                      <a:r>
                        <a:rPr lang="fr-FR" sz="140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Conseil régional </a:t>
                      </a:r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si originaire d’une autre région</a:t>
                      </a:r>
                      <a:r>
                        <a:rPr lang="fr-FR" sz="1400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; non cumulable </a:t>
                      </a:r>
                      <a:r>
                        <a:rPr lang="fr-FR" sz="1400" i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avec l’Occitanie),</a:t>
                      </a:r>
                      <a:r>
                        <a:rPr lang="fr-FR" sz="1400" i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i="0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M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airie,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Autres collectivités,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Ambassades, associations,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…</a:t>
                      </a: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-</a:t>
                      </a:r>
                      <a:endParaRPr lang="fr-FR" sz="1400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45983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UFA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fr-FR" sz="1400" i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Université Franco-Allemande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),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DAAD,</a:t>
                      </a:r>
                      <a:r>
                        <a:rPr lang="fr-FR" sz="1400" b="1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OFAJ 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(</a:t>
                      </a:r>
                      <a:r>
                        <a:rPr lang="fr-FR" sz="1400" i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Office </a:t>
                      </a:r>
                      <a:r>
                        <a:rPr lang="fr-FR" sz="1400" i="1" u="none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France-Allemand</a:t>
                      </a:r>
                      <a:r>
                        <a:rPr lang="fr-FR" sz="1400" i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pour la jeunesse</a:t>
                      </a:r>
                      <a:r>
                        <a:rPr lang="fr-FR" sz="1400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),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u="none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Centre interdisciplinaire d’études et de recherches sur l’Allemagne</a:t>
                      </a:r>
                      <a:r>
                        <a:rPr lang="fr-FR" sz="1400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(CIERA), </a:t>
                      </a:r>
                      <a:r>
                        <a:rPr lang="fr-FR" sz="1400" b="1" u="none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Starter-Kit Bayern-France</a:t>
                      </a:r>
                      <a:endParaRPr lang="fr-FR" sz="1400" b="1" u="none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Allemagne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754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Denmark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Danemark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467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Bourses AVENIR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Espagne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211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Education in Ireland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Irlande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46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Italy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Italie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7134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in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Norway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Norvège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98709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Réseau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franco-néerlandais – Bourses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Eole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Pays-Bas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50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Bourses d’études de l’Ambassade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République Tchèque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917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British Council,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Study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UK, UCAS,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Chevening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Scotland’s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Saltire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1400" b="1" baseline="0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Scholarships</a:t>
                      </a:r>
                      <a:r>
                        <a:rPr lang="fr-FR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, Irlande du Nord, Université de Bangor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Royaume-Uni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01033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Study in Korea, National Institute for International Education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(NIIED)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Corée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931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Japan</a:t>
                      </a:r>
                      <a:r>
                        <a:rPr lang="en-US" sz="1400" b="1" baseline="0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Study Support, Japan Student Services Organization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Japon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8583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ASEM Duo </a:t>
                      </a:r>
                      <a:r>
                        <a:rPr lang="fr-FR" sz="1400" b="1" dirty="0" err="1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Fellowship</a:t>
                      </a:r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 program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dirty="0" smtClean="0">
                          <a:solidFill>
                            <a:schemeClr val="tx1"/>
                          </a:solidFill>
                          <a:latin typeface="+mn-lt"/>
                          <a:cs typeface="Arial" panose="020B0604020202020204" pitchFamily="34" charset="0"/>
                        </a:rPr>
                        <a:t>Thaïlande</a:t>
                      </a:r>
                      <a:endParaRPr lang="fr-FR" sz="1400" b="1" dirty="0">
                        <a:solidFill>
                          <a:schemeClr val="tx1"/>
                        </a:solidFill>
                        <a:latin typeface="+mn-lt"/>
                        <a:cs typeface="Arial" panose="020B0604020202020204" pitchFamily="34" charset="0"/>
                      </a:endParaRPr>
                    </a:p>
                  </a:txBody>
                  <a:tcPr marL="91453" marR="91453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696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438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 rot="10761707">
            <a:off x="7626622" y="5558995"/>
            <a:ext cx="2554499" cy="264109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-10368146">
            <a:off x="-1736037" y="-778098"/>
            <a:ext cx="5800338" cy="598315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-578790" y="-274959"/>
            <a:ext cx="2554499" cy="264109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-9153190">
            <a:off x="8476351" y="3673909"/>
            <a:ext cx="2554499" cy="2641092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85890" y="228600"/>
            <a:ext cx="8553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accent5">
                    <a:lumMod val="50000"/>
                  </a:schemeClr>
                </a:solidFill>
              </a:rPr>
              <a:t>Calendrier des bourses:</a:t>
            </a:r>
            <a:endParaRPr lang="fr-FR" sz="3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Pentagone 8"/>
          <p:cNvSpPr/>
          <p:nvPr/>
        </p:nvSpPr>
        <p:spPr>
          <a:xfrm>
            <a:off x="1164132" y="1676400"/>
            <a:ext cx="1082201" cy="121730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0" name="Pentagone 9"/>
          <p:cNvSpPr/>
          <p:nvPr/>
        </p:nvSpPr>
        <p:spPr>
          <a:xfrm>
            <a:off x="1111656" y="3419696"/>
            <a:ext cx="1082201" cy="121730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1" name="Pentagone 10"/>
          <p:cNvSpPr/>
          <p:nvPr/>
        </p:nvSpPr>
        <p:spPr>
          <a:xfrm>
            <a:off x="1092536" y="5351143"/>
            <a:ext cx="1101392" cy="1217301"/>
          </a:xfrm>
          <a:prstGeom prst="homePlat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459664" y="1748810"/>
            <a:ext cx="6629400" cy="95410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ja-JP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NOVEMBRE </a:t>
            </a:r>
            <a:r>
              <a:rPr lang="fr-FR" altLang="ja-JP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A FIN AVRIL</a:t>
            </a:r>
          </a:p>
          <a:p>
            <a:pPr>
              <a:defRPr/>
            </a:pPr>
            <a:r>
              <a:rPr lang="fr-FR" altLang="ja-JP" sz="1400" dirty="0">
                <a:cs typeface="Arial" panose="020B0604020202020204" pitchFamily="34" charset="0"/>
                <a:sym typeface="Webdings" panose="05030102010509060703" pitchFamily="18" charset="2"/>
              </a:rPr>
              <a:t>Ouverture</a:t>
            </a:r>
            <a:r>
              <a:rPr lang="fr-FR" altLang="ja-JP" sz="1400" b="1" dirty="0">
                <a:cs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fr-FR" sz="1400" dirty="0"/>
              <a:t>de l’accès aux dossiers de bourses de stage </a:t>
            </a:r>
            <a:r>
              <a:rPr lang="fr-FR" sz="1400" b="1" dirty="0"/>
              <a:t>Erasmus+,</a:t>
            </a:r>
            <a:r>
              <a:rPr lang="fr-FR" sz="1400" dirty="0"/>
              <a:t> </a:t>
            </a:r>
            <a:r>
              <a:rPr lang="fr-FR" sz="1400" b="1" dirty="0"/>
              <a:t>AMI, Région </a:t>
            </a:r>
            <a:r>
              <a:rPr lang="fr-FR" sz="1400" dirty="0"/>
              <a:t>(</a:t>
            </a:r>
            <a:r>
              <a:rPr lang="fr-FR" sz="1400" i="1" dirty="0"/>
              <a:t>candidature dématérialisée à adresser au SCREI) </a:t>
            </a:r>
            <a:r>
              <a:rPr lang="fr-FR" sz="1400" dirty="0"/>
              <a:t>pour</a:t>
            </a:r>
            <a:r>
              <a:rPr lang="fr-FR" altLang="ja-JP" sz="1400" b="1" dirty="0">
                <a:cs typeface="Arial" panose="020B0604020202020204" pitchFamily="34" charset="0"/>
                <a:sym typeface="Webdings" panose="05030102010509060703" pitchFamily="18" charset="2"/>
              </a:rPr>
              <a:t> </a:t>
            </a:r>
            <a:r>
              <a:rPr lang="fr-FR" altLang="ja-JP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les départs en mobilité prévus au 2</a:t>
            </a:r>
            <a:r>
              <a:rPr lang="fr-FR" altLang="ja-JP" sz="1400" b="1" baseline="30000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e</a:t>
            </a:r>
            <a:r>
              <a:rPr lang="fr-FR" altLang="ja-JP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 semestre.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440614" y="3296599"/>
            <a:ext cx="6629400" cy="1169551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ja-JP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TOUT AU LONG DE L’ANNEE</a:t>
            </a:r>
          </a:p>
          <a:p>
            <a:pPr>
              <a:defRPr/>
            </a:pPr>
            <a:r>
              <a:rPr lang="fr-FR" altLang="ja-JP" sz="1400" dirty="0" smtClean="0">
                <a:cs typeface="Arial" panose="020B0604020202020204" pitchFamily="34" charset="0"/>
                <a:sym typeface="Webdings" panose="05030102010509060703" pitchFamily="18" charset="2"/>
              </a:rPr>
              <a:t>Bourses </a:t>
            </a:r>
            <a:r>
              <a:rPr lang="fr-FR" altLang="ja-JP" sz="1400" dirty="0">
                <a:cs typeface="Arial" panose="020B0604020202020204" pitchFamily="34" charset="0"/>
                <a:sym typeface="Webdings" panose="05030102010509060703" pitchFamily="18" charset="2"/>
              </a:rPr>
              <a:t>de la </a:t>
            </a:r>
            <a:r>
              <a:rPr lang="fr-FR" altLang="ja-JP" sz="1400" b="1" dirty="0">
                <a:cs typeface="Arial" panose="020B0604020202020204" pitchFamily="34" charset="0"/>
                <a:sym typeface="Webdings" panose="05030102010509060703" pitchFamily="18" charset="2"/>
              </a:rPr>
              <a:t>Région Occitanie </a:t>
            </a:r>
            <a:r>
              <a:rPr lang="fr-FR" altLang="ja-JP" sz="1400" dirty="0">
                <a:cs typeface="Arial" panose="020B0604020202020204" pitchFamily="34" charset="0"/>
                <a:sym typeface="Webdings" panose="05030102010509060703" pitchFamily="18" charset="2"/>
              </a:rPr>
              <a:t>(</a:t>
            </a:r>
            <a:r>
              <a:rPr lang="fr-FR" altLang="ja-JP" sz="1400" i="1" dirty="0">
                <a:cs typeface="Arial" panose="020B0604020202020204" pitchFamily="34" charset="0"/>
                <a:sym typeface="Webdings" panose="05030102010509060703" pitchFamily="18" charset="2"/>
              </a:rPr>
              <a:t>étudiants boursiers ou chèque </a:t>
            </a:r>
            <a:r>
              <a:rPr lang="fr-FR" altLang="ja-JP" sz="1400" i="1" dirty="0" err="1">
                <a:cs typeface="Arial" panose="020B0604020202020204" pitchFamily="34" charset="0"/>
                <a:sym typeface="Webdings" panose="05030102010509060703" pitchFamily="18" charset="2"/>
              </a:rPr>
              <a:t>Eurocampus</a:t>
            </a:r>
            <a:r>
              <a:rPr lang="fr-FR" altLang="ja-JP" sz="1400" i="1" dirty="0">
                <a:cs typeface="Arial" panose="020B0604020202020204" pitchFamily="34" charset="0"/>
                <a:sym typeface="Webdings" panose="05030102010509060703" pitchFamily="18" charset="2"/>
              </a:rPr>
              <a:t>, </a:t>
            </a:r>
            <a:r>
              <a:rPr lang="fr-FR" altLang="ja-JP" sz="1400" b="1" i="1" u="sng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  <a:sym typeface="Webdings" panose="05030102010509060703" pitchFamily="18" charset="2"/>
              </a:rPr>
              <a:t>hors césure</a:t>
            </a:r>
            <a:r>
              <a:rPr lang="fr-FR" altLang="ja-JP" sz="1400" dirty="0">
                <a:cs typeface="Arial" panose="020B0604020202020204" pitchFamily="34" charset="0"/>
                <a:sym typeface="Webdings" panose="05030102010509060703" pitchFamily="18" charset="2"/>
              </a:rPr>
              <a:t>) </a:t>
            </a:r>
          </a:p>
          <a:p>
            <a:pPr>
              <a:defRPr/>
            </a:pPr>
            <a:r>
              <a:rPr lang="fr-FR" altLang="ja-JP" sz="1400" b="1" dirty="0">
                <a:cs typeface="Arial" panose="020B0604020202020204" pitchFamily="34" charset="0"/>
                <a:sym typeface="Webdings" panose="05030102010509060703" pitchFamily="18" charset="2"/>
              </a:rPr>
              <a:t>Les démarches sont à réaliser de manière autonome par les étudiants. </a:t>
            </a:r>
            <a:r>
              <a:rPr lang="fr-FR" altLang="ja-JP" sz="1400" dirty="0">
                <a:cs typeface="Arial" panose="020B0604020202020204" pitchFamily="34" charset="0"/>
                <a:sym typeface="Webdings" panose="05030102010509060703" pitchFamily="18" charset="2"/>
              </a:rPr>
              <a:t>L’établissement pré validera les dossiers réalisés en ligne </a:t>
            </a:r>
            <a:r>
              <a:rPr lang="fr-FR" altLang="ja-JP" sz="1400" b="1" i="1" u="sng" dirty="0">
                <a:cs typeface="Arial" panose="020B0604020202020204" pitchFamily="34" charset="0"/>
                <a:sym typeface="Webdings" panose="05030102010509060703" pitchFamily="18" charset="2"/>
              </a:rPr>
              <a:t>avant le départ</a:t>
            </a:r>
            <a:r>
              <a:rPr lang="fr-FR" altLang="ja-JP" sz="1400" b="1" dirty="0">
                <a:cs typeface="Arial" panose="020B0604020202020204" pitchFamily="34" charset="0"/>
                <a:sym typeface="Webdings" panose="05030102010509060703" pitchFamily="18" charset="2"/>
              </a:rPr>
              <a:t>.</a:t>
            </a:r>
          </a:p>
          <a:p>
            <a:pPr>
              <a:defRPr/>
            </a:pPr>
            <a:endParaRPr lang="fr-FR" altLang="ja-JP" sz="1400" b="1" dirty="0">
              <a:solidFill>
                <a:schemeClr val="accent5">
                  <a:lumMod val="50000"/>
                </a:schemeClr>
              </a:solidFill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440614" y="5416521"/>
            <a:ext cx="6629400" cy="11695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fr-FR" altLang="ja-JP" sz="1400" b="1" dirty="0" smtClean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AOÛT </a:t>
            </a:r>
            <a:r>
              <a:rPr lang="fr-FR" altLang="ja-JP" sz="1400" b="1" dirty="0">
                <a:solidFill>
                  <a:schemeClr val="accent5">
                    <a:lumMod val="50000"/>
                  </a:schemeClr>
                </a:solidFill>
                <a:cs typeface="Arial" panose="020B0604020202020204" pitchFamily="34" charset="0"/>
              </a:rPr>
              <a:t>A MI SEPTEMBRE </a:t>
            </a:r>
            <a:endParaRPr lang="fr-FR" altLang="ja-JP" sz="1400" b="1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defRPr/>
            </a:pPr>
            <a:r>
              <a:rPr lang="fr-FR" altLang="fr-FR" sz="1400" dirty="0"/>
              <a:t>Ouverture de l’accès aux dossiers de bourses </a:t>
            </a:r>
            <a:r>
              <a:rPr lang="fr-FR" altLang="fr-FR" sz="1400" b="1" dirty="0"/>
              <a:t>Erasmus+, AMI, Région </a:t>
            </a:r>
            <a:r>
              <a:rPr lang="fr-FR" altLang="fr-FR" sz="1400" dirty="0"/>
              <a:t>(</a:t>
            </a:r>
            <a:r>
              <a:rPr lang="fr-FR" altLang="fr-FR" sz="1400" i="1" dirty="0"/>
              <a:t>candidature à retourner au SCREI avant </a:t>
            </a:r>
            <a:r>
              <a:rPr lang="fr-FR" altLang="fr-FR" sz="1400" i="1" u="sng" dirty="0"/>
              <a:t>mi-décembre</a:t>
            </a:r>
            <a:r>
              <a:rPr lang="fr-FR" altLang="fr-FR" sz="1400" dirty="0"/>
              <a:t>) pour </a:t>
            </a:r>
            <a:r>
              <a:rPr lang="fr-FR" altLang="fr-FR" sz="1400" b="1" dirty="0">
                <a:solidFill>
                  <a:schemeClr val="accent5">
                    <a:lumMod val="50000"/>
                  </a:schemeClr>
                </a:solidFill>
              </a:rPr>
              <a:t>les départs en mobilité prévus au 1</a:t>
            </a:r>
            <a:r>
              <a:rPr lang="fr-FR" altLang="fr-FR" sz="1400" b="1" baseline="30000" dirty="0">
                <a:solidFill>
                  <a:schemeClr val="accent5">
                    <a:lumMod val="50000"/>
                  </a:schemeClr>
                </a:solidFill>
              </a:rPr>
              <a:t>er</a:t>
            </a:r>
            <a:r>
              <a:rPr lang="fr-FR" altLang="fr-FR" sz="1400" b="1" dirty="0">
                <a:solidFill>
                  <a:schemeClr val="accent5">
                    <a:lumMod val="50000"/>
                  </a:schemeClr>
                </a:solidFill>
              </a:rPr>
              <a:t>  semestre.</a:t>
            </a:r>
          </a:p>
          <a:p>
            <a:pPr>
              <a:defRPr/>
            </a:pPr>
            <a:endParaRPr lang="fr-FR" altLang="ja-JP" sz="1400" b="1" dirty="0">
              <a:cs typeface="Arial" panose="020B0604020202020204" pitchFamily="34" charset="0"/>
              <a:sym typeface="Webdings" panose="05030102010509060703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733838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</TotalTime>
  <Words>1116</Words>
  <Application>Microsoft Office PowerPoint</Application>
  <PresentationFormat>Personnalisé</PresentationFormat>
  <Paragraphs>166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22" baseType="lpstr">
      <vt:lpstr>Virtual</vt:lpstr>
      <vt:lpstr>ＭＳ Ｐゴシック</vt:lpstr>
      <vt:lpstr>Calibri</vt:lpstr>
      <vt:lpstr>Wingdings</vt:lpstr>
      <vt:lpstr>Carlito</vt:lpstr>
      <vt:lpstr>Webdings</vt:lpstr>
      <vt:lpstr>Amaranth</vt:lpstr>
      <vt:lpstr>Arial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Bourses</dc:title>
  <dc:creator>JENNA COUFFIN</dc:creator>
  <cp:lastModifiedBy>JULIE PINEAUD</cp:lastModifiedBy>
  <cp:revision>91</cp:revision>
  <cp:lastPrinted>2020-09-30T13:42:26Z</cp:lastPrinted>
  <dcterms:created xsi:type="dcterms:W3CDTF">2006-08-16T00:00:00Z</dcterms:created>
  <dcterms:modified xsi:type="dcterms:W3CDTF">2020-10-15T09:23:58Z</dcterms:modified>
  <dc:identifier>DAEJFcIVekg</dc:identifier>
</cp:coreProperties>
</file>