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 id="2147483693" r:id="rId2"/>
  </p:sldMasterIdLst>
  <p:notesMasterIdLst>
    <p:notesMasterId r:id="rId40"/>
  </p:notesMasterIdLst>
  <p:sldIdLst>
    <p:sldId id="257" r:id="rId3"/>
    <p:sldId id="258" r:id="rId4"/>
    <p:sldId id="259" r:id="rId5"/>
    <p:sldId id="261" r:id="rId6"/>
    <p:sldId id="297" r:id="rId7"/>
    <p:sldId id="260" r:id="rId8"/>
    <p:sldId id="298" r:id="rId9"/>
    <p:sldId id="262" r:id="rId10"/>
    <p:sldId id="263" r:id="rId11"/>
    <p:sldId id="264" r:id="rId12"/>
    <p:sldId id="265" r:id="rId13"/>
    <p:sldId id="266" r:id="rId14"/>
    <p:sldId id="267" r:id="rId15"/>
    <p:sldId id="294" r:id="rId16"/>
    <p:sldId id="268" r:id="rId17"/>
    <p:sldId id="291" r:id="rId18"/>
    <p:sldId id="295" r:id="rId19"/>
    <p:sldId id="270" r:id="rId20"/>
    <p:sldId id="271" r:id="rId21"/>
    <p:sldId id="292" r:id="rId22"/>
    <p:sldId id="273" r:id="rId23"/>
    <p:sldId id="274" r:id="rId24"/>
    <p:sldId id="275" r:id="rId25"/>
    <p:sldId id="277" r:id="rId26"/>
    <p:sldId id="278" r:id="rId27"/>
    <p:sldId id="279" r:id="rId28"/>
    <p:sldId id="280" r:id="rId29"/>
    <p:sldId id="281" r:id="rId30"/>
    <p:sldId id="296" r:id="rId31"/>
    <p:sldId id="282" r:id="rId32"/>
    <p:sldId id="283" r:id="rId33"/>
    <p:sldId id="293" r:id="rId34"/>
    <p:sldId id="285" r:id="rId35"/>
    <p:sldId id="286" r:id="rId36"/>
    <p:sldId id="287" r:id="rId37"/>
    <p:sldId id="288" r:id="rId38"/>
    <p:sldId id="289" r:id="rId39"/>
  </p:sldIdLst>
  <p:sldSz cx="9144000" cy="5143500" type="screen16x9"/>
  <p:notesSz cx="6797675" cy="9928225"/>
  <p:defaultText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000"/>
    <a:srgbClr val="DC0814"/>
    <a:srgbClr val="CD042E"/>
    <a:srgbClr val="E2AD78"/>
    <a:srgbClr val="D47E8C"/>
    <a:srgbClr val="C95B6D"/>
    <a:srgbClr val="D64242"/>
    <a:srgbClr val="D13B56"/>
    <a:srgbClr val="55983A"/>
    <a:srgbClr val="896F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36" autoAdjust="0"/>
    <p:restoredTop sz="93890" autoAdjust="0"/>
  </p:normalViewPr>
  <p:slideViewPr>
    <p:cSldViewPr snapToGrid="0">
      <p:cViewPr varScale="1">
        <p:scale>
          <a:sx n="129" d="100"/>
          <a:sy n="129" d="100"/>
        </p:scale>
        <p:origin x="168" y="114"/>
      </p:cViewPr>
      <p:guideLst/>
    </p:cSldViewPr>
  </p:slideViewPr>
  <p:outlineViewPr>
    <p:cViewPr>
      <p:scale>
        <a:sx n="33" d="100"/>
        <a:sy n="33" d="100"/>
      </p:scale>
      <p:origin x="0" y="-21510"/>
    </p:cViewPr>
  </p:outlin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F232E50C-DBD1-4A61-B40F-E0BFE4CDFA2E}" type="datetimeFigureOut">
              <a:rPr lang="fr-FR" smtClean="0"/>
              <a:t>01/04/2026</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3C9425A6-5353-44E0-8AE8-CE386C6BAD74}" type="slidenum">
              <a:rPr lang="fr-FR" smtClean="0"/>
              <a:t>‹N°›</a:t>
            </a:fld>
            <a:endParaRPr lang="fr-FR"/>
          </a:p>
        </p:txBody>
      </p:sp>
    </p:spTree>
    <p:extLst>
      <p:ext uri="{BB962C8B-B14F-4D97-AF65-F5344CB8AC3E}">
        <p14:creationId xmlns:p14="http://schemas.microsoft.com/office/powerpoint/2010/main" val="1225626292"/>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service-public.fr/particuliers/vosdroits/F517"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www.service-public.fr/particuliers/glossaire/R17710" TargetMode="External"/><Relationship Id="rId4" Type="http://schemas.openxmlformats.org/officeDocument/2006/relationships/hyperlink" Target="https://www.service-public.fr/particuliers/glossaire/R42218"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1</a:t>
            </a:fld>
            <a:endParaRPr lang="fr-FR"/>
          </a:p>
        </p:txBody>
      </p:sp>
    </p:spTree>
    <p:extLst>
      <p:ext uri="{BB962C8B-B14F-4D97-AF65-F5344CB8AC3E}">
        <p14:creationId xmlns:p14="http://schemas.microsoft.com/office/powerpoint/2010/main" val="1475126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defRPr/>
            </a:pPr>
            <a:r>
              <a:rPr lang="fr-FR" dirty="0"/>
              <a:t>Les modalités d'accès à la fonction publique des ressortissants des Etats membres de l'Union européenne ou d'un autre Etat partie à l'accord sur l'Espace économique européen ont évolué ces dernières années.</a:t>
            </a:r>
            <a:br>
              <a:rPr lang="fr-FR" dirty="0"/>
            </a:br>
            <a:r>
              <a:rPr lang="fr-FR" dirty="0"/>
              <a:t>Cela permet à la fonction publique française de respecter pleinement les principes de non discrimination en raison de la nationalité et de libre circulation des travailleurs.</a:t>
            </a:r>
          </a:p>
          <a:p>
            <a:pPr>
              <a:buFont typeface="Arial" panose="020B0604020202020204" pitchFamily="34" charset="0"/>
              <a:buNone/>
              <a:defRPr/>
            </a:pPr>
            <a:r>
              <a:rPr lang="fr-FR" dirty="0"/>
              <a:t>L'accès des ressortissants d'un Etat membre de la Communauté européenne ou d'un autre Etat partie à l'accord sur l'Espace économique européen se fait dorénavant dans les mêmes conditions que celles applicables aux ressortissants nationaux</a:t>
            </a:r>
          </a:p>
          <a:p>
            <a:pPr>
              <a:buFont typeface="Arial" panose="020B0604020202020204" pitchFamily="34" charset="0"/>
              <a:buNone/>
              <a:defRPr/>
            </a:pPr>
            <a:r>
              <a:rPr lang="fr-FR" dirty="0"/>
              <a:t> à l'exception de l'accès aux emplois dits de « souveraineté ».</a:t>
            </a:r>
          </a:p>
          <a:p>
            <a:pPr>
              <a:buFont typeface="Arial" panose="020B0604020202020204" pitchFamily="34" charset="0"/>
              <a:buNone/>
              <a:defRPr/>
            </a:pPr>
            <a:r>
              <a:rPr lang="fr-FR" altLang="fr-FR" dirty="0">
                <a:ea typeface="ＭＳ Ｐゴシック" panose="020B0600070205080204" pitchFamily="34" charset="-128"/>
              </a:rPr>
              <a:t>ITRF: </a:t>
            </a:r>
            <a:r>
              <a:rPr lang="fr-FR" altLang="fr-FR" dirty="0" err="1">
                <a:ea typeface="ＭＳ Ｐゴシック" panose="020B0600070205080204" pitchFamily="34" charset="-128"/>
              </a:rPr>
              <a:t>Cat.A</a:t>
            </a:r>
            <a:r>
              <a:rPr lang="fr-FR" altLang="fr-FR" dirty="0">
                <a:ea typeface="ＭＳ Ｐゴシック" panose="020B0600070205080204" pitchFamily="34" charset="-128"/>
              </a:rPr>
              <a:t> </a:t>
            </a:r>
            <a:r>
              <a:rPr lang="fr-FR" dirty="0"/>
              <a:t>Pas de condition de nationalité. </a:t>
            </a:r>
            <a:r>
              <a:rPr lang="fr-FR" dirty="0" err="1"/>
              <a:t>Cat.B</a:t>
            </a:r>
            <a:r>
              <a:rPr lang="fr-FR" dirty="0"/>
              <a:t> et C.: Posséder la nationalité française ou être ressortissant d'un autre État membre de la Communauté européenne ou partie à l'espace économique européen. </a:t>
            </a:r>
          </a:p>
          <a:p>
            <a:pPr marL="171450" indent="-171450">
              <a:buFont typeface="Arial" panose="020B0604020202020204" pitchFamily="34" charset="0"/>
              <a:buChar char="•"/>
              <a:defRPr/>
            </a:pPr>
            <a:r>
              <a:rPr lang="fr-FR" dirty="0"/>
              <a:t>Les limites d’âge ont été supprimées pour l’accès aux concours de la fonction publique depuis le 1er novembre 2005 sauf pour les corps classés en service actif (police nationale, pompiers, personnels de surveillance de l’administration pénitentiaire…)</a:t>
            </a:r>
          </a:p>
          <a:p>
            <a:pPr>
              <a:buFont typeface="Arial" panose="020B0604020202020204" pitchFamily="34" charset="0"/>
              <a:buNone/>
              <a:defRPr/>
            </a:pPr>
            <a:endParaRPr lang="fr-FR" altLang="fr-FR" dirty="0">
              <a:ea typeface="ＭＳ Ｐゴシック" panose="020B0600070205080204" pitchFamily="34" charset="-128"/>
            </a:endParaRPr>
          </a:p>
          <a:p>
            <a:pPr marL="171450" indent="-171450">
              <a:buFont typeface="Arial" panose="020B0604020202020204" pitchFamily="34" charset="0"/>
              <a:buChar char="•"/>
              <a:defRPr/>
            </a:pPr>
            <a:r>
              <a:rPr lang="fr-FR" altLang="fr-FR" dirty="0">
                <a:ea typeface="ＭＳ Ｐゴシック" panose="020B0600070205080204" pitchFamily="34" charset="-128"/>
              </a:rPr>
              <a:t>Diplôme européen (ENIC-NARIC) reconnaissance des diplôme étrangers en France. </a:t>
            </a:r>
            <a:r>
              <a:rPr lang="fr-FR" dirty="0"/>
              <a:t>Evalue un diplôme étranger par rapport à la nomenclature française des niveaux de formation et au cadre européen des certifications.</a:t>
            </a:r>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10</a:t>
            </a:fld>
            <a:endParaRPr lang="fr-FR"/>
          </a:p>
        </p:txBody>
      </p:sp>
    </p:spTree>
    <p:extLst>
      <p:ext uri="{BB962C8B-B14F-4D97-AF65-F5344CB8AC3E}">
        <p14:creationId xmlns:p14="http://schemas.microsoft.com/office/powerpoint/2010/main" val="189408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11</a:t>
            </a:fld>
            <a:endParaRPr lang="fr-FR"/>
          </a:p>
        </p:txBody>
      </p:sp>
    </p:spTree>
    <p:extLst>
      <p:ext uri="{BB962C8B-B14F-4D97-AF65-F5344CB8AC3E}">
        <p14:creationId xmlns:p14="http://schemas.microsoft.com/office/powerpoint/2010/main" val="33184809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defRPr/>
            </a:pPr>
            <a:r>
              <a:rPr lang="fr-FR" sz="900" b="1" dirty="0"/>
              <a:t>Concours externes ETRE TITULAIRE DU DIPLÔME LE JOUR DE LA 1</a:t>
            </a:r>
            <a:r>
              <a:rPr lang="fr-FR" sz="900" b="1" baseline="30000" dirty="0"/>
              <a:t>ère</a:t>
            </a:r>
            <a:r>
              <a:rPr lang="fr-FR" sz="900" b="1" dirty="0"/>
              <a:t> EPREUVE</a:t>
            </a:r>
          </a:p>
          <a:p>
            <a:pPr>
              <a:defRPr/>
            </a:pPr>
            <a:r>
              <a:rPr lang="fr-FR" sz="900" dirty="0"/>
              <a:t>Un candidat peut passer un concours externe s'il a un certain niveau d'études :</a:t>
            </a:r>
          </a:p>
          <a:p>
            <a:pPr>
              <a:defRPr/>
            </a:pPr>
            <a:r>
              <a:rPr lang="fr-FR" sz="900" dirty="0"/>
              <a:t>un concours de catégorie A est accessible à un candidat ayant un diplôme de niveau bac + 3 minimum</a:t>
            </a:r>
          </a:p>
          <a:p>
            <a:pPr>
              <a:defRPr/>
            </a:pPr>
            <a:r>
              <a:rPr lang="fr-FR" sz="900" dirty="0"/>
              <a:t>Un concours de catégorie B est accessible à un candidat ayant au minimum le bac niveau IV,</a:t>
            </a:r>
          </a:p>
          <a:p>
            <a:pPr>
              <a:defRPr/>
            </a:pPr>
            <a:r>
              <a:rPr lang="fr-FR" sz="900" dirty="0"/>
              <a:t>Un concours de catégorie C est accessible à un candidat ayant un diplôme de niveau V ou VI (CAP, BEP, brevet des collèges).</a:t>
            </a:r>
          </a:p>
          <a:p>
            <a:pPr>
              <a:defRPr/>
            </a:pPr>
            <a:r>
              <a:rPr lang="fr-FR" sz="900" dirty="0"/>
              <a:t>Un candidat n'ayant pas le diplôme national requis peut, sous certaines conditions, se présenter au concours s'il justifie de qualifications équivalentes à celles sanctionnées par le diplôme requis. </a:t>
            </a:r>
          </a:p>
          <a:p>
            <a:pPr>
              <a:defRPr/>
            </a:pPr>
            <a:r>
              <a:rPr lang="fr-FR" sz="900" b="1" dirty="0"/>
              <a:t>Concours internes ETRE EN POSITION D’ACTIVITE AU 1</a:t>
            </a:r>
            <a:r>
              <a:rPr lang="fr-FR" sz="900" b="1" baseline="30000" dirty="0"/>
              <a:t>er</a:t>
            </a:r>
            <a:r>
              <a:rPr lang="fr-FR" sz="900" b="1" dirty="0"/>
              <a:t> JOUR DES EPREUVES ET CALCUL ANCIENNETE AU 1</a:t>
            </a:r>
            <a:r>
              <a:rPr lang="fr-FR" sz="900" b="1" baseline="30000" dirty="0"/>
              <a:t>er</a:t>
            </a:r>
            <a:r>
              <a:rPr lang="fr-FR" sz="900" b="1" dirty="0"/>
              <a:t> JANVIER DE L’ANNEE DU CONCOURS.</a:t>
            </a:r>
          </a:p>
          <a:p>
            <a:pPr>
              <a:defRPr/>
            </a:pPr>
            <a:r>
              <a:rPr lang="fr-FR" sz="900" dirty="0"/>
              <a:t>Un candidat peut passer un concours interne s'il appartient déjà :</a:t>
            </a:r>
          </a:p>
          <a:p>
            <a:pPr>
              <a:defRPr/>
            </a:pPr>
            <a:r>
              <a:rPr lang="fr-FR" sz="900" dirty="0"/>
              <a:t>à la fonction publique française (en tant que fonctionnaire ou contractuel) en activité, en détachement ou en </a:t>
            </a:r>
            <a:r>
              <a:rPr lang="fr-FR" sz="900" dirty="0">
                <a:hlinkClick r:id="rId3"/>
              </a:rPr>
              <a:t>congé parental</a:t>
            </a:r>
            <a:r>
              <a:rPr lang="fr-FR" sz="900" dirty="0"/>
              <a:t>, ou à une organisation internationale intergouvernementale, ou à une administration, un organisme ou un établissement d'un autre pays membre de l'</a:t>
            </a:r>
            <a:r>
              <a:rPr lang="fr-FR" sz="900" i="1" dirty="0">
                <a:hlinkClick r:id="rId4" tooltip="Allemagne, Autriche, Belgique, Bulgarie, Chypre, Croatie, Danemark, Espagne, Estonie, Finlande, France, Grèce, Hongrie, Irlande, Islande, Italie, Lettonie, Liechtenstein, Lituanie, Luxembourg, Malte, Norvège, Pays-Bas, Pologne, Portugal, République tchèque, Roumanie, Royaume-Uni, Slovaquie, Slovénie, Suède."/>
              </a:rPr>
              <a:t>EEE</a:t>
            </a:r>
            <a:r>
              <a:rPr lang="fr-FR" sz="900" dirty="0"/>
              <a:t> dont les missions sont comparables à celles des administrations françaises.</a:t>
            </a:r>
          </a:p>
          <a:p>
            <a:pPr>
              <a:defRPr/>
            </a:pPr>
            <a:r>
              <a:rPr lang="fr-FR" sz="900" dirty="0"/>
              <a:t>Le candidat doit justifier d’une durée de services et, d’un diplôme ou d’une formation définis par les </a:t>
            </a:r>
            <a:r>
              <a:rPr lang="fr-FR" sz="900" i="1" dirty="0">
                <a:hlinkClick r:id="rId5" tooltip="Ensemble des règles applicables en matière de recrutement, d'avancement, de promotion, de rémunération, etc., à tous les fonctionnaires membres d'un même corps ou cadre d'emplois"/>
              </a:rPr>
              <a:t>statuts particuliers</a:t>
            </a:r>
            <a:r>
              <a:rPr lang="fr-FR" sz="900" dirty="0"/>
              <a:t> des corps ou cadres d’emplois visés. </a:t>
            </a:r>
          </a:p>
          <a:p>
            <a:pPr>
              <a:defRPr/>
            </a:pPr>
            <a:r>
              <a:rPr lang="fr-FR" sz="900" b="1" dirty="0"/>
              <a:t>Troisièmes concours</a:t>
            </a:r>
          </a:p>
          <a:p>
            <a:pPr>
              <a:defRPr/>
            </a:pPr>
            <a:r>
              <a:rPr lang="fr-FR" sz="900" dirty="0"/>
              <a:t>Pour passer par la voie des "3</a:t>
            </a:r>
            <a:r>
              <a:rPr lang="fr-FR" sz="900" baseline="30000" dirty="0"/>
              <a:t>è</a:t>
            </a:r>
            <a:r>
              <a:rPr lang="fr-FR" sz="900" dirty="0"/>
              <a:t> concours", le candidat doit justifier :</a:t>
            </a:r>
          </a:p>
          <a:p>
            <a:pPr>
              <a:defRPr/>
            </a:pPr>
            <a:r>
              <a:rPr lang="fr-FR" sz="900" dirty="0"/>
              <a:t>de l'exercice, pendant un certain nombre d'années, d'une ou plusieurs activités professionnelles (en tant que salarié ou travailleur indépendant), ou d'un ou plusieurs mandats de membre d'une assemblée délibérante d'une collectivité territoriale, ou d'une expérience de responsable, y compris bénévole, d’une association.</a:t>
            </a:r>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12</a:t>
            </a:fld>
            <a:endParaRPr lang="fr-FR"/>
          </a:p>
        </p:txBody>
      </p:sp>
    </p:spTree>
    <p:extLst>
      <p:ext uri="{BB962C8B-B14F-4D97-AF65-F5344CB8AC3E}">
        <p14:creationId xmlns:p14="http://schemas.microsoft.com/office/powerpoint/2010/main" val="3678634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13</a:t>
            </a:fld>
            <a:endParaRPr lang="fr-FR"/>
          </a:p>
        </p:txBody>
      </p:sp>
    </p:spTree>
    <p:extLst>
      <p:ext uri="{BB962C8B-B14F-4D97-AF65-F5344CB8AC3E}">
        <p14:creationId xmlns:p14="http://schemas.microsoft.com/office/powerpoint/2010/main" val="19721919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14</a:t>
            </a:fld>
            <a:endParaRPr lang="fr-FR"/>
          </a:p>
        </p:txBody>
      </p:sp>
    </p:spTree>
    <p:extLst>
      <p:ext uri="{BB962C8B-B14F-4D97-AF65-F5344CB8AC3E}">
        <p14:creationId xmlns:p14="http://schemas.microsoft.com/office/powerpoint/2010/main" val="390371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15</a:t>
            </a:fld>
            <a:endParaRPr lang="fr-FR"/>
          </a:p>
        </p:txBody>
      </p:sp>
    </p:spTree>
    <p:extLst>
      <p:ext uri="{BB962C8B-B14F-4D97-AF65-F5344CB8AC3E}">
        <p14:creationId xmlns:p14="http://schemas.microsoft.com/office/powerpoint/2010/main" val="20636745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16</a:t>
            </a:fld>
            <a:endParaRPr lang="fr-FR"/>
          </a:p>
        </p:txBody>
      </p:sp>
    </p:spTree>
    <p:extLst>
      <p:ext uri="{BB962C8B-B14F-4D97-AF65-F5344CB8AC3E}">
        <p14:creationId xmlns:p14="http://schemas.microsoft.com/office/powerpoint/2010/main" val="3698630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dirty="0"/>
              <a:t>Recrutement</a:t>
            </a:r>
            <a:r>
              <a:rPr lang="fr-FR" baseline="0" dirty="0"/>
              <a:t> </a:t>
            </a:r>
            <a:r>
              <a:rPr lang="fr-FR" baseline="0" dirty="0" err="1"/>
              <a:t>cat.B</a:t>
            </a:r>
            <a:r>
              <a:rPr lang="fr-FR" baseline="0" dirty="0"/>
              <a:t> classe exceptionnelle</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17</a:t>
            </a:fld>
            <a:endParaRPr lang="fr-FR"/>
          </a:p>
        </p:txBody>
      </p:sp>
    </p:spTree>
    <p:extLst>
      <p:ext uri="{BB962C8B-B14F-4D97-AF65-F5344CB8AC3E}">
        <p14:creationId xmlns:p14="http://schemas.microsoft.com/office/powerpoint/2010/main" val="25827149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dirty="0"/>
              <a:t>Recrutement</a:t>
            </a:r>
            <a:r>
              <a:rPr lang="fr-FR" baseline="0" dirty="0"/>
              <a:t> </a:t>
            </a:r>
            <a:r>
              <a:rPr lang="fr-FR" baseline="0" dirty="0" err="1"/>
              <a:t>cat.B</a:t>
            </a:r>
            <a:r>
              <a:rPr lang="fr-FR" baseline="0" dirty="0"/>
              <a:t> classe exceptionnelle</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18</a:t>
            </a:fld>
            <a:endParaRPr lang="fr-FR"/>
          </a:p>
        </p:txBody>
      </p:sp>
    </p:spTree>
    <p:extLst>
      <p:ext uri="{BB962C8B-B14F-4D97-AF65-F5344CB8AC3E}">
        <p14:creationId xmlns:p14="http://schemas.microsoft.com/office/powerpoint/2010/main" val="19897973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19</a:t>
            </a:fld>
            <a:endParaRPr lang="fr-FR"/>
          </a:p>
        </p:txBody>
      </p:sp>
    </p:spTree>
    <p:extLst>
      <p:ext uri="{BB962C8B-B14F-4D97-AF65-F5344CB8AC3E}">
        <p14:creationId xmlns:p14="http://schemas.microsoft.com/office/powerpoint/2010/main" val="2891285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2</a:t>
            </a:fld>
            <a:endParaRPr lang="fr-FR"/>
          </a:p>
        </p:txBody>
      </p:sp>
    </p:spTree>
    <p:extLst>
      <p:ext uri="{BB962C8B-B14F-4D97-AF65-F5344CB8AC3E}">
        <p14:creationId xmlns:p14="http://schemas.microsoft.com/office/powerpoint/2010/main" val="33836844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20</a:t>
            </a:fld>
            <a:endParaRPr lang="fr-FR"/>
          </a:p>
        </p:txBody>
      </p:sp>
    </p:spTree>
    <p:extLst>
      <p:ext uri="{BB962C8B-B14F-4D97-AF65-F5344CB8AC3E}">
        <p14:creationId xmlns:p14="http://schemas.microsoft.com/office/powerpoint/2010/main" val="18106119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ltLang="fr-FR" sz="900" dirty="0">
                <a:ea typeface="ＭＳ Ｐゴシック" panose="020B0600070205080204" pitchFamily="34" charset="-128"/>
              </a:rPr>
              <a:t>Les personnels I.T.R.F. exercent leurs fonctions dans :</a:t>
            </a:r>
          </a:p>
          <a:p>
            <a:endParaRPr lang="fr-FR" altLang="fr-FR" sz="900" dirty="0">
              <a:ea typeface="ＭＳ Ｐゴシック" panose="020B0600070205080204" pitchFamily="34" charset="-128"/>
            </a:endParaRPr>
          </a:p>
          <a:p>
            <a:r>
              <a:rPr lang="fr-FR" altLang="fr-FR" sz="900" dirty="0">
                <a:ea typeface="ＭＳ Ｐゴシック" panose="020B0600070205080204" pitchFamily="34" charset="-128"/>
              </a:rPr>
              <a:t>    Les établissements d'enseignement supérieur (universités, instituts nationaux polytechniques, écoles d'ingénieurs) et les établissements publics de recherche ou d'enseignement supérieur et de recherche ;</a:t>
            </a:r>
          </a:p>
          <a:p>
            <a:r>
              <a:rPr lang="fr-FR" altLang="fr-FR" sz="900" dirty="0">
                <a:ea typeface="ＭＳ Ｐゴシック" panose="020B0600070205080204" pitchFamily="34" charset="-128"/>
              </a:rPr>
              <a:t>    Les grands établissements (Collège de France, Institut de France, Conservatoire National des Arts et Métiers, Muséum national d'histoire naturelle, Observatoire de Paris) ;</a:t>
            </a:r>
          </a:p>
          <a:p>
            <a:r>
              <a:rPr lang="fr-FR" altLang="fr-FR" sz="900" dirty="0">
                <a:ea typeface="ＭＳ Ｐゴシック" panose="020B0600070205080204" pitchFamily="34" charset="-128"/>
              </a:rPr>
              <a:t>    Les établissements sous tutelle du ministère de l'Éducation nationale (I.N.R.P., C.N.D.P., C.N.E.D., O.N.I.S.E.P., C.E.R.E.Q.) ;     Les rectorats d'académie ;  Les lycées</a:t>
            </a:r>
          </a:p>
          <a:p>
            <a:endParaRPr lang="fr-FR" altLang="fr-FR" sz="900" dirty="0">
              <a:ea typeface="ＭＳ Ｐゴシック" panose="020B0600070205080204" pitchFamily="34" charset="-128"/>
            </a:endParaRPr>
          </a:p>
          <a:p>
            <a:r>
              <a:rPr lang="fr-FR" altLang="fr-FR" sz="900" dirty="0">
                <a:ea typeface="ＭＳ Ｐゴシック" panose="020B0600070205080204" pitchFamily="34" charset="-128"/>
              </a:rPr>
              <a:t>Les métiers de la recherche et de la formation, ce sont 242 emplois-types répartis en 8 branches d'activité professionnelle.</a:t>
            </a:r>
          </a:p>
          <a:p>
            <a:r>
              <a:rPr lang="fr-FR" altLang="fr-FR" sz="900" dirty="0">
                <a:ea typeface="ＭＳ Ｐゴシック" panose="020B0600070205080204" pitchFamily="34" charset="-128"/>
              </a:rPr>
              <a:t>BAP A : Sciences du vivant, de la terre et de l'environnement ;</a:t>
            </a:r>
          </a:p>
          <a:p>
            <a:r>
              <a:rPr lang="fr-FR" altLang="fr-FR" sz="900" dirty="0">
                <a:ea typeface="ＭＳ Ｐゴシック" panose="020B0600070205080204" pitchFamily="34" charset="-128"/>
              </a:rPr>
              <a:t>BAP B : Sciences chimiques et Sciences des matériaux ;</a:t>
            </a:r>
          </a:p>
          <a:p>
            <a:r>
              <a:rPr lang="fr-FR" altLang="fr-FR" sz="900" dirty="0">
                <a:ea typeface="ＭＳ Ｐゴシック" panose="020B0600070205080204" pitchFamily="34" charset="-128"/>
              </a:rPr>
              <a:t>BAP C : Sciences de l'ingénieur et instrumentation scientifique ;</a:t>
            </a:r>
          </a:p>
          <a:p>
            <a:r>
              <a:rPr lang="fr-FR" altLang="fr-FR" sz="900" dirty="0">
                <a:ea typeface="ＭＳ Ｐゴシック" panose="020B0600070205080204" pitchFamily="34" charset="-128"/>
              </a:rPr>
              <a:t>BAP D : Sciences Humaines et Sociales ;</a:t>
            </a:r>
          </a:p>
          <a:p>
            <a:r>
              <a:rPr lang="fr-FR" altLang="fr-FR" sz="900" dirty="0">
                <a:ea typeface="ＭＳ Ｐゴシック" panose="020B0600070205080204" pitchFamily="34" charset="-128"/>
              </a:rPr>
              <a:t>BAP E : Informatique, Statistiques et Calcul scientifique ;</a:t>
            </a:r>
          </a:p>
          <a:p>
            <a:r>
              <a:rPr lang="fr-FR" altLang="fr-FR" sz="900" dirty="0">
                <a:ea typeface="ＭＳ Ｐゴシック" panose="020B0600070205080204" pitchFamily="34" charset="-128"/>
              </a:rPr>
              <a:t>BAP F : Culture, Communication, Production et diffusion des savoirs ;</a:t>
            </a:r>
          </a:p>
          <a:p>
            <a:r>
              <a:rPr lang="fr-FR" altLang="fr-FR" sz="900" dirty="0">
                <a:ea typeface="ＭＳ Ｐゴシック" panose="020B0600070205080204" pitchFamily="34" charset="-128"/>
              </a:rPr>
              <a:t>BAP G : Patrimoine immobilier, Logistique, Restauration et Prévention ;</a:t>
            </a:r>
          </a:p>
          <a:p>
            <a:r>
              <a:rPr lang="fr-FR" altLang="fr-FR" sz="900" dirty="0">
                <a:ea typeface="ＭＳ Ｐゴシック" panose="020B0600070205080204" pitchFamily="34" charset="-128"/>
              </a:rPr>
              <a:t>BAP J : Gestion et Pilotage</a:t>
            </a:r>
          </a:p>
          <a:p>
            <a:pPr eaLnBrk="1" hangingPunct="1">
              <a:spcBef>
                <a:spcPct val="0"/>
              </a:spcBef>
            </a:pPr>
            <a:r>
              <a:rPr lang="fr-FR" altLang="fr-FR" sz="900" dirty="0">
                <a:ea typeface="ＭＳ Ｐゴシック" panose="020B0600070205080204" pitchFamily="34" charset="-128"/>
              </a:rPr>
              <a:t>Les nouveautés de REFERENS : un contenu clarifié et enrichi</a:t>
            </a:r>
          </a:p>
          <a:p>
            <a:pPr eaLnBrk="1" hangingPunct="1">
              <a:spcBef>
                <a:spcPct val="0"/>
              </a:spcBef>
            </a:pPr>
            <a:endParaRPr lang="fr-FR" altLang="fr-FR" dirty="0">
              <a:ea typeface="ＭＳ Ｐゴシック" panose="020B0600070205080204" pitchFamily="34" charset="-128"/>
            </a:endParaRPr>
          </a:p>
          <a:p>
            <a:pPr eaLnBrk="1" hangingPunct="1">
              <a:spcBef>
                <a:spcPct val="0"/>
              </a:spcBef>
            </a:pPr>
            <a:r>
              <a:rPr lang="fr-FR" altLang="fr-FR" sz="900" dirty="0">
                <a:ea typeface="ＭＳ Ｐゴシック" panose="020B0600070205080204" pitchFamily="34" charset="-128"/>
              </a:rPr>
              <a:t>La nouvelle application propose un contenu clarifié et enrichi avec, notamment, la possibilité de télécharger les programmes des concours associés, ou encore de rebondir grâce à des passerelles entre emplois...</a:t>
            </a:r>
          </a:p>
          <a:p>
            <a:pPr eaLnBrk="1" hangingPunct="1">
              <a:spcBef>
                <a:spcPct val="0"/>
              </a:spcBef>
            </a:pPr>
            <a:endParaRPr lang="fr-FR" altLang="fr-FR" sz="900" dirty="0">
              <a:ea typeface="ＭＳ Ｐゴシック" panose="020B0600070205080204" pitchFamily="34" charset="-128"/>
            </a:endParaRPr>
          </a:p>
          <a:p>
            <a:pPr eaLnBrk="1" hangingPunct="1">
              <a:spcBef>
                <a:spcPct val="0"/>
              </a:spcBef>
            </a:pPr>
            <a:r>
              <a:rPr lang="fr-FR" altLang="fr-FR" sz="900" dirty="0">
                <a:ea typeface="ＭＳ Ｐゴシック" panose="020B0600070205080204" pitchFamily="34" charset="-128"/>
              </a:rPr>
              <a:t>Un dictionnaire des compétences présente les compétences requises et en explicite le contenu.  La structure de description des compétences retenue s’appuie sur une approche en trois catégories : connaissances, compétences opérationnelles, compétences comportementales.</a:t>
            </a:r>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21</a:t>
            </a:fld>
            <a:endParaRPr lang="fr-FR"/>
          </a:p>
        </p:txBody>
      </p:sp>
    </p:spTree>
    <p:extLst>
      <p:ext uri="{BB962C8B-B14F-4D97-AF65-F5344CB8AC3E}">
        <p14:creationId xmlns:p14="http://schemas.microsoft.com/office/powerpoint/2010/main" val="4530145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spcBef>
                <a:spcPct val="0"/>
              </a:spcBef>
            </a:pPr>
            <a:r>
              <a:rPr lang="fr-FR" altLang="fr-FR" dirty="0">
                <a:ea typeface="ＭＳ Ｐゴシック" panose="020B0600070205080204" pitchFamily="34" charset="-128"/>
              </a:rPr>
              <a:t>Insister sur le code concours qui permet d’identifier le concours en cas d’inscription multiple. </a:t>
            </a:r>
          </a:p>
          <a:p>
            <a:pPr eaLnBrk="1" hangingPunct="1">
              <a:spcBef>
                <a:spcPct val="0"/>
              </a:spcBef>
            </a:pPr>
            <a:r>
              <a:rPr lang="fr-FR" altLang="fr-FR" dirty="0">
                <a:ea typeface="ＭＳ Ｐゴシック" panose="020B0600070205080204" pitchFamily="34" charset="-128"/>
              </a:rPr>
              <a:t>Figure sur les pages du dossier des candidats.</a:t>
            </a:r>
          </a:p>
          <a:p>
            <a:pPr eaLnBrk="1" hangingPunct="1">
              <a:spcBef>
                <a:spcPct val="0"/>
              </a:spcBef>
            </a:pPr>
            <a:r>
              <a:rPr lang="fr-FR" altLang="fr-FR" dirty="0">
                <a:ea typeface="ＭＳ Ｐゴシック" panose="020B0600070205080204" pitchFamily="34" charset="-128"/>
              </a:rPr>
              <a:t>Exemple: J5X41ADTET1016 (</a:t>
            </a:r>
            <a:r>
              <a:rPr lang="fr-FR" altLang="fr-FR" dirty="0" err="1">
                <a:ea typeface="ＭＳ Ｐゴシック" panose="020B0600070205080204" pitchFamily="34" charset="-128"/>
              </a:rPr>
              <a:t>Bap+corps+famille</a:t>
            </a:r>
            <a:r>
              <a:rPr lang="fr-FR" altLang="fr-FR" dirty="0">
                <a:ea typeface="ＭＳ Ｐゴシック" panose="020B0600070205080204" pitchFamily="34" charset="-128"/>
              </a:rPr>
              <a:t> </a:t>
            </a:r>
            <a:r>
              <a:rPr lang="fr-FR" altLang="fr-FR" dirty="0" err="1">
                <a:ea typeface="ＭＳ Ｐゴシック" panose="020B0600070205080204" pitchFamily="34" charset="-128"/>
              </a:rPr>
              <a:t>professionnelle+emploi</a:t>
            </a:r>
            <a:r>
              <a:rPr lang="fr-FR" altLang="fr-FR" dirty="0">
                <a:ea typeface="ＭＳ Ｐゴシック" panose="020B0600070205080204" pitchFamily="34" charset="-128"/>
              </a:rPr>
              <a:t> type (41)+</a:t>
            </a:r>
            <a:r>
              <a:rPr lang="fr-FR" altLang="fr-FR" dirty="0" err="1">
                <a:ea typeface="ＭＳ Ｐゴシック" panose="020B0600070205080204" pitchFamily="34" charset="-128"/>
              </a:rPr>
              <a:t>grade+nature+CO</a:t>
            </a:r>
            <a:r>
              <a:rPr lang="fr-FR" altLang="fr-FR" dirty="0">
                <a:ea typeface="ＭＳ Ｐゴシック" panose="020B0600070205080204" pitchFamily="34" charset="-128"/>
              </a:rPr>
              <a:t> (T1)+Académie</a:t>
            </a:r>
          </a:p>
          <a:p>
            <a:endParaRPr lang="fr-FR" dirty="0"/>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22</a:t>
            </a:fld>
            <a:endParaRPr lang="fr-FR"/>
          </a:p>
        </p:txBody>
      </p:sp>
    </p:spTree>
    <p:extLst>
      <p:ext uri="{BB962C8B-B14F-4D97-AF65-F5344CB8AC3E}">
        <p14:creationId xmlns:p14="http://schemas.microsoft.com/office/powerpoint/2010/main" val="9342548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23</a:t>
            </a:fld>
            <a:endParaRPr lang="fr-FR"/>
          </a:p>
        </p:txBody>
      </p:sp>
    </p:spTree>
    <p:extLst>
      <p:ext uri="{BB962C8B-B14F-4D97-AF65-F5344CB8AC3E}">
        <p14:creationId xmlns:p14="http://schemas.microsoft.com/office/powerpoint/2010/main" val="22616607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24</a:t>
            </a:fld>
            <a:endParaRPr lang="fr-FR"/>
          </a:p>
        </p:txBody>
      </p:sp>
    </p:spTree>
    <p:extLst>
      <p:ext uri="{BB962C8B-B14F-4D97-AF65-F5344CB8AC3E}">
        <p14:creationId xmlns:p14="http://schemas.microsoft.com/office/powerpoint/2010/main" val="31840461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25</a:t>
            </a:fld>
            <a:endParaRPr lang="fr-FR"/>
          </a:p>
        </p:txBody>
      </p:sp>
    </p:spTree>
    <p:extLst>
      <p:ext uri="{BB962C8B-B14F-4D97-AF65-F5344CB8AC3E}">
        <p14:creationId xmlns:p14="http://schemas.microsoft.com/office/powerpoint/2010/main" val="25493065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26</a:t>
            </a:fld>
            <a:endParaRPr lang="fr-FR"/>
          </a:p>
        </p:txBody>
      </p:sp>
    </p:spTree>
    <p:extLst>
      <p:ext uri="{BB962C8B-B14F-4D97-AF65-F5344CB8AC3E}">
        <p14:creationId xmlns:p14="http://schemas.microsoft.com/office/powerpoint/2010/main" val="31735289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27</a:t>
            </a:fld>
            <a:endParaRPr lang="fr-FR"/>
          </a:p>
        </p:txBody>
      </p:sp>
    </p:spTree>
    <p:extLst>
      <p:ext uri="{BB962C8B-B14F-4D97-AF65-F5344CB8AC3E}">
        <p14:creationId xmlns:p14="http://schemas.microsoft.com/office/powerpoint/2010/main" val="10669471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ltLang="fr-FR" dirty="0">
                <a:ea typeface="ＭＳ Ｐゴシック" panose="020B0600070205080204" pitchFamily="34" charset="-128"/>
              </a:rPr>
              <a:t>Catégorie A:</a:t>
            </a:r>
          </a:p>
          <a:p>
            <a:r>
              <a:rPr lang="fr-FR" altLang="fr-FR" dirty="0">
                <a:ea typeface="ＭＳ Ｐゴシック" panose="020B0600070205080204" pitchFamily="34" charset="-128"/>
              </a:rPr>
              <a:t>- une affectation par le Ministère</a:t>
            </a:r>
          </a:p>
          <a:p>
            <a:r>
              <a:rPr lang="fr-FR" altLang="fr-FR" dirty="0">
                <a:ea typeface="ＭＳ Ｐゴシック" panose="020B0600070205080204" pitchFamily="34" charset="-128"/>
              </a:rPr>
              <a:t>- une nomination par le Ministère</a:t>
            </a:r>
          </a:p>
          <a:p>
            <a:endParaRPr lang="fr-FR" altLang="fr-FR" dirty="0">
              <a:ea typeface="ＭＳ Ｐゴシック" panose="020B0600070205080204" pitchFamily="34" charset="-128"/>
            </a:endParaRPr>
          </a:p>
          <a:p>
            <a:r>
              <a:rPr lang="fr-FR" altLang="fr-FR" dirty="0">
                <a:ea typeface="ＭＳ Ｐゴシック" panose="020B0600070205080204" pitchFamily="34" charset="-128"/>
              </a:rPr>
              <a:t>Catégorie B ou C :</a:t>
            </a:r>
          </a:p>
          <a:p>
            <a:r>
              <a:rPr lang="fr-FR" altLang="fr-FR" dirty="0">
                <a:ea typeface="ＭＳ Ｐゴシック" panose="020B0600070205080204" pitchFamily="34" charset="-128"/>
              </a:rPr>
              <a:t>- une affectation par le centre organisateur + une nomination par le Ministère, pour les cat B</a:t>
            </a:r>
          </a:p>
          <a:p>
            <a:r>
              <a:rPr lang="fr-FR" altLang="fr-FR" dirty="0">
                <a:ea typeface="ＭＳ Ｐゴシック" panose="020B0600070205080204" pitchFamily="34" charset="-128"/>
              </a:rPr>
              <a:t>- une affectation + une nomination par le Rectorat, pour les cat C</a:t>
            </a:r>
          </a:p>
          <a:p>
            <a:pPr eaLnBrk="1" hangingPunct="1">
              <a:spcBef>
                <a:spcPct val="0"/>
              </a:spcBef>
            </a:pPr>
            <a:endParaRPr lang="fr-FR" altLang="fr-FR" dirty="0">
              <a:ea typeface="ＭＳ Ｐゴシック" panose="020B0600070205080204" pitchFamily="34" charset="-128"/>
            </a:endParaRPr>
          </a:p>
          <a:p>
            <a:pPr eaLnBrk="1" hangingPunct="1">
              <a:spcBef>
                <a:spcPct val="0"/>
              </a:spcBef>
            </a:pPr>
            <a:r>
              <a:rPr lang="fr-FR" altLang="fr-FR" dirty="0">
                <a:ea typeface="ＭＳ Ｐゴシック" panose="020B0600070205080204" pitchFamily="34" charset="-128"/>
              </a:rPr>
              <a:t>CAT A S'ils sont lauréats à un ou plusieurs concours de catégorie A (sur liste principale et/ou sur liste complémentaire), ils devront classer le(s) poste(s) offert(s) à ce(s) concours par ordre de préférence, sur Internet aux dates communiquées en temps utile par le centre organisateur.</a:t>
            </a:r>
          </a:p>
          <a:p>
            <a:pPr eaLnBrk="1" hangingPunct="1">
              <a:spcBef>
                <a:spcPct val="0"/>
              </a:spcBef>
            </a:pPr>
            <a:r>
              <a:rPr lang="fr-FR" altLang="fr-FR" dirty="0">
                <a:ea typeface="ＭＳ Ｐゴシック" panose="020B0600070205080204" pitchFamily="34" charset="-128"/>
              </a:rPr>
              <a:t>La saisie des </a:t>
            </a:r>
            <a:r>
              <a:rPr lang="fr-FR" altLang="fr-FR" dirty="0" err="1">
                <a:ea typeface="ＭＳ Ｐゴシック" panose="020B0600070205080204" pitchFamily="34" charset="-128"/>
              </a:rPr>
              <a:t>voeux</a:t>
            </a:r>
            <a:r>
              <a:rPr lang="fr-FR" altLang="fr-FR" dirty="0">
                <a:ea typeface="ＭＳ Ｐゴシック" panose="020B0600070205080204" pitchFamily="34" charset="-128"/>
              </a:rPr>
              <a:t> sur Internet est impérative pour pouvoir être affecté.</a:t>
            </a:r>
          </a:p>
          <a:p>
            <a:pPr eaLnBrk="1" hangingPunct="1">
              <a:spcBef>
                <a:spcPct val="0"/>
              </a:spcBef>
            </a:pPr>
            <a:r>
              <a:rPr lang="fr-FR" altLang="fr-FR" dirty="0">
                <a:ea typeface="ＭＳ Ｐゴシック" panose="020B0600070205080204" pitchFamily="34" charset="-128"/>
              </a:rPr>
              <a:t>L'administration les affectera en fonction des </a:t>
            </a:r>
            <a:r>
              <a:rPr lang="fr-FR" altLang="fr-FR" dirty="0" err="1">
                <a:ea typeface="ＭＳ Ｐゴシック" panose="020B0600070205080204" pitchFamily="34" charset="-128"/>
              </a:rPr>
              <a:t>voeux</a:t>
            </a:r>
            <a:r>
              <a:rPr lang="fr-FR" altLang="fr-FR" dirty="0">
                <a:ea typeface="ＭＳ Ｐゴシック" panose="020B0600070205080204" pitchFamily="34" charset="-128"/>
              </a:rPr>
              <a:t> qu'ils ont indiqués et de leur rang de classement obtenu à chacun des concours concernés.</a:t>
            </a:r>
          </a:p>
          <a:p>
            <a:pPr eaLnBrk="1" hangingPunct="1">
              <a:spcBef>
                <a:spcPct val="0"/>
              </a:spcBef>
            </a:pPr>
            <a:r>
              <a:rPr lang="fr-FR" altLang="fr-FR" dirty="0">
                <a:ea typeface="ＭＳ Ｐゴシック" panose="020B0600070205080204" pitchFamily="34" charset="-128"/>
              </a:rPr>
              <a:t>Le candidat qui refuse l'affectation qui lui est proposée, perd le bénéfice du concours auquel il s'est présenté.</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28</a:t>
            </a:fld>
            <a:endParaRPr lang="fr-FR"/>
          </a:p>
        </p:txBody>
      </p:sp>
    </p:spTree>
    <p:extLst>
      <p:ext uri="{BB962C8B-B14F-4D97-AF65-F5344CB8AC3E}">
        <p14:creationId xmlns:p14="http://schemas.microsoft.com/office/powerpoint/2010/main" val="27939686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ltLang="fr-FR" dirty="0">
                <a:ea typeface="ＭＳ Ｐゴシック" panose="020B0600070205080204" pitchFamily="34" charset="-128"/>
              </a:rPr>
              <a:t>Catégorie A:</a:t>
            </a:r>
          </a:p>
          <a:p>
            <a:r>
              <a:rPr lang="fr-FR" altLang="fr-FR" dirty="0">
                <a:ea typeface="ＭＳ Ｐゴシック" panose="020B0600070205080204" pitchFamily="34" charset="-128"/>
              </a:rPr>
              <a:t>- une affectation par le Ministère</a:t>
            </a:r>
          </a:p>
          <a:p>
            <a:r>
              <a:rPr lang="fr-FR" altLang="fr-FR" dirty="0">
                <a:ea typeface="ＭＳ Ｐゴシック" panose="020B0600070205080204" pitchFamily="34" charset="-128"/>
              </a:rPr>
              <a:t>- une nomination par le Ministère</a:t>
            </a:r>
          </a:p>
          <a:p>
            <a:endParaRPr lang="fr-FR" altLang="fr-FR" dirty="0">
              <a:ea typeface="ＭＳ Ｐゴシック" panose="020B0600070205080204" pitchFamily="34" charset="-128"/>
            </a:endParaRPr>
          </a:p>
          <a:p>
            <a:r>
              <a:rPr lang="fr-FR" altLang="fr-FR" dirty="0">
                <a:ea typeface="ＭＳ Ｐゴシック" panose="020B0600070205080204" pitchFamily="34" charset="-128"/>
              </a:rPr>
              <a:t>Catégorie B ou C :</a:t>
            </a:r>
          </a:p>
          <a:p>
            <a:r>
              <a:rPr lang="fr-FR" altLang="fr-FR" dirty="0">
                <a:ea typeface="ＭＳ Ｐゴシック" panose="020B0600070205080204" pitchFamily="34" charset="-128"/>
              </a:rPr>
              <a:t>- une affectation par le centre organisateur + une nomination par le Ministère, pour les cat B</a:t>
            </a:r>
          </a:p>
          <a:p>
            <a:r>
              <a:rPr lang="fr-FR" altLang="fr-FR" dirty="0">
                <a:ea typeface="ＭＳ Ｐゴシック" panose="020B0600070205080204" pitchFamily="34" charset="-128"/>
              </a:rPr>
              <a:t>- une affectation + une nomination par le Rectorat, pour les cat C</a:t>
            </a:r>
          </a:p>
          <a:p>
            <a:pPr eaLnBrk="1" hangingPunct="1">
              <a:spcBef>
                <a:spcPct val="0"/>
              </a:spcBef>
            </a:pPr>
            <a:endParaRPr lang="fr-FR" altLang="fr-FR" dirty="0">
              <a:ea typeface="ＭＳ Ｐゴシック" panose="020B0600070205080204" pitchFamily="34" charset="-128"/>
            </a:endParaRPr>
          </a:p>
          <a:p>
            <a:pPr eaLnBrk="1" hangingPunct="1">
              <a:spcBef>
                <a:spcPct val="0"/>
              </a:spcBef>
            </a:pPr>
            <a:r>
              <a:rPr lang="fr-FR" altLang="fr-FR" dirty="0">
                <a:ea typeface="ＭＳ Ｐゴシック" panose="020B0600070205080204" pitchFamily="34" charset="-128"/>
              </a:rPr>
              <a:t>CAT A S'ils sont lauréats à un ou plusieurs concours de catégorie A (sur liste principale et/ou sur liste complémentaire), ils devront classer le(s) poste(s) offert(s) à ce(s) concours par ordre de préférence, sur Internet aux dates communiquées en temps utile par le centre organisateur.</a:t>
            </a:r>
          </a:p>
          <a:p>
            <a:pPr eaLnBrk="1" hangingPunct="1">
              <a:spcBef>
                <a:spcPct val="0"/>
              </a:spcBef>
            </a:pPr>
            <a:r>
              <a:rPr lang="fr-FR" altLang="fr-FR" dirty="0">
                <a:ea typeface="ＭＳ Ｐゴシック" panose="020B0600070205080204" pitchFamily="34" charset="-128"/>
              </a:rPr>
              <a:t>La saisie des </a:t>
            </a:r>
            <a:r>
              <a:rPr lang="fr-FR" altLang="fr-FR" dirty="0" err="1">
                <a:ea typeface="ＭＳ Ｐゴシック" panose="020B0600070205080204" pitchFamily="34" charset="-128"/>
              </a:rPr>
              <a:t>voeux</a:t>
            </a:r>
            <a:r>
              <a:rPr lang="fr-FR" altLang="fr-FR" dirty="0">
                <a:ea typeface="ＭＳ Ｐゴシック" panose="020B0600070205080204" pitchFamily="34" charset="-128"/>
              </a:rPr>
              <a:t> sur Internet est impérative pour pouvoir être affecté.</a:t>
            </a:r>
          </a:p>
          <a:p>
            <a:pPr eaLnBrk="1" hangingPunct="1">
              <a:spcBef>
                <a:spcPct val="0"/>
              </a:spcBef>
            </a:pPr>
            <a:r>
              <a:rPr lang="fr-FR" altLang="fr-FR" dirty="0">
                <a:ea typeface="ＭＳ Ｐゴシック" panose="020B0600070205080204" pitchFamily="34" charset="-128"/>
              </a:rPr>
              <a:t>L'administration les affectera en fonction des </a:t>
            </a:r>
            <a:r>
              <a:rPr lang="fr-FR" altLang="fr-FR" dirty="0" err="1">
                <a:ea typeface="ＭＳ Ｐゴシック" panose="020B0600070205080204" pitchFamily="34" charset="-128"/>
              </a:rPr>
              <a:t>voeux</a:t>
            </a:r>
            <a:r>
              <a:rPr lang="fr-FR" altLang="fr-FR" dirty="0">
                <a:ea typeface="ＭＳ Ｐゴシック" panose="020B0600070205080204" pitchFamily="34" charset="-128"/>
              </a:rPr>
              <a:t> qu'ils ont indiqués et de leur rang de classement obtenu à chacun des concours concernés.</a:t>
            </a:r>
          </a:p>
          <a:p>
            <a:pPr eaLnBrk="1" hangingPunct="1">
              <a:spcBef>
                <a:spcPct val="0"/>
              </a:spcBef>
            </a:pPr>
            <a:r>
              <a:rPr lang="fr-FR" altLang="fr-FR" dirty="0">
                <a:ea typeface="ＭＳ Ｐゴシック" panose="020B0600070205080204" pitchFamily="34" charset="-128"/>
              </a:rPr>
              <a:t>Le candidat qui refuse l'affectation qui lui est proposée, perd le bénéfice du concours auquel il s'est présenté.</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29</a:t>
            </a:fld>
            <a:endParaRPr lang="fr-FR"/>
          </a:p>
        </p:txBody>
      </p:sp>
    </p:spTree>
    <p:extLst>
      <p:ext uri="{BB962C8B-B14F-4D97-AF65-F5344CB8AC3E}">
        <p14:creationId xmlns:p14="http://schemas.microsoft.com/office/powerpoint/2010/main" val="3655448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3</a:t>
            </a:fld>
            <a:endParaRPr lang="fr-FR"/>
          </a:p>
        </p:txBody>
      </p:sp>
    </p:spTree>
    <p:extLst>
      <p:ext uri="{BB962C8B-B14F-4D97-AF65-F5344CB8AC3E}">
        <p14:creationId xmlns:p14="http://schemas.microsoft.com/office/powerpoint/2010/main" val="37088561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spcBef>
                <a:spcPct val="0"/>
              </a:spcBef>
            </a:pPr>
            <a:r>
              <a:rPr lang="fr-FR" altLang="fr-FR" dirty="0">
                <a:ea typeface="ＭＳ Ｐゴシック" panose="020B0600070205080204" pitchFamily="34" charset="-128"/>
              </a:rPr>
              <a:t>CAT B Les centres organisateurs prendront contact avec les lauréats inscrits sur la liste principale des concours de recrutement externes et internes de technicien de classe normale et de technicien de classe supérieure pour les affecter.</a:t>
            </a:r>
          </a:p>
          <a:p>
            <a:pPr eaLnBrk="1" hangingPunct="1">
              <a:spcBef>
                <a:spcPct val="0"/>
              </a:spcBef>
            </a:pPr>
            <a:endParaRPr lang="fr-FR" altLang="fr-FR" dirty="0">
              <a:ea typeface="ＭＳ Ｐゴシック" panose="020B0600070205080204" pitchFamily="34" charset="-128"/>
            </a:endParaRPr>
          </a:p>
          <a:p>
            <a:pPr eaLnBrk="1" hangingPunct="1">
              <a:spcBef>
                <a:spcPct val="0"/>
              </a:spcBef>
            </a:pPr>
            <a:r>
              <a:rPr lang="fr-FR" altLang="fr-FR" dirty="0">
                <a:ea typeface="ＭＳ Ｐゴシック" panose="020B0600070205080204" pitchFamily="34" charset="-128"/>
              </a:rPr>
              <a:t>Ils prendront également contact avec les lauréats inscrits sur la liste principale des recrutements réservés de technicien de classe normale.</a:t>
            </a:r>
          </a:p>
          <a:p>
            <a:pPr eaLnBrk="1" hangingPunct="1">
              <a:spcBef>
                <a:spcPct val="0"/>
              </a:spcBef>
            </a:pPr>
            <a:endParaRPr lang="fr-FR" altLang="fr-FR" dirty="0">
              <a:ea typeface="ＭＳ Ｐゴシック" panose="020B0600070205080204" pitchFamily="34" charset="-128"/>
            </a:endParaRPr>
          </a:p>
          <a:p>
            <a:pPr eaLnBrk="1" hangingPunct="1">
              <a:spcBef>
                <a:spcPct val="0"/>
              </a:spcBef>
            </a:pPr>
            <a:r>
              <a:rPr lang="fr-FR" altLang="fr-FR" dirty="0">
                <a:ea typeface="ＭＳ Ｐゴシック" panose="020B0600070205080204" pitchFamily="34" charset="-128"/>
              </a:rPr>
              <a:t>Plusieurs semaines peuvent être nécessaires aux opérations d'affectation.</a:t>
            </a:r>
          </a:p>
          <a:p>
            <a:pPr eaLnBrk="1" hangingPunct="1">
              <a:spcBef>
                <a:spcPct val="0"/>
              </a:spcBef>
            </a:pPr>
            <a:endParaRPr lang="fr-FR" altLang="fr-FR" dirty="0">
              <a:ea typeface="ＭＳ Ｐゴシック" panose="020B0600070205080204" pitchFamily="34" charset="-128"/>
            </a:endParaRPr>
          </a:p>
          <a:p>
            <a:r>
              <a:rPr lang="fr-FR" altLang="fr-FR" dirty="0">
                <a:ea typeface="ＭＳ Ｐゴシック" panose="020B0600070205080204" pitchFamily="34" charset="-128"/>
              </a:rPr>
              <a:t>CAT C </a:t>
            </a:r>
            <a:r>
              <a:rPr lang="fr-FR" altLang="fr-FR" b="1" dirty="0">
                <a:ea typeface="ＭＳ Ｐゴシック" panose="020B0600070205080204" pitchFamily="34" charset="-128"/>
              </a:rPr>
              <a:t>Les services rectoraux prendront contact avec</a:t>
            </a:r>
            <a:r>
              <a:rPr lang="fr-FR" altLang="fr-FR" dirty="0">
                <a:ea typeface="ＭＳ Ｐゴシック" panose="020B0600070205080204" pitchFamily="34" charset="-128"/>
              </a:rPr>
              <a:t> l</a:t>
            </a:r>
            <a:r>
              <a:rPr lang="fr-FR" altLang="fr-FR" b="1" dirty="0">
                <a:ea typeface="ＭＳ Ｐゴシック" panose="020B0600070205080204" pitchFamily="34" charset="-128"/>
              </a:rPr>
              <a:t>es lauréats inscrits sur la liste principale des concours de recrutement externes et internes et des recrutements réservés d'adjoint technique pour les affecter.</a:t>
            </a:r>
            <a:br>
              <a:rPr lang="fr-FR" altLang="fr-FR" b="1" dirty="0">
                <a:ea typeface="ＭＳ Ｐゴシック" panose="020B0600070205080204" pitchFamily="34" charset="-128"/>
              </a:rPr>
            </a:br>
            <a:endParaRPr lang="fr-FR" altLang="fr-FR" dirty="0">
              <a:ea typeface="ＭＳ Ｐゴシック" panose="020B0600070205080204" pitchFamily="34" charset="-128"/>
            </a:endParaRPr>
          </a:p>
          <a:p>
            <a:r>
              <a:rPr lang="fr-FR" altLang="fr-FR" dirty="0">
                <a:ea typeface="ＭＳ Ｐゴシック" panose="020B0600070205080204" pitchFamily="34" charset="-128"/>
              </a:rPr>
              <a:t>Plusieurs semaines peuvent être nécessaires aux opérations d'affectation.</a:t>
            </a:r>
            <a:endParaRPr lang="fr-FR" dirty="0"/>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30</a:t>
            </a:fld>
            <a:endParaRPr lang="fr-FR"/>
          </a:p>
        </p:txBody>
      </p:sp>
    </p:spTree>
    <p:extLst>
      <p:ext uri="{BB962C8B-B14F-4D97-AF65-F5344CB8AC3E}">
        <p14:creationId xmlns:p14="http://schemas.microsoft.com/office/powerpoint/2010/main" val="30114986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31</a:t>
            </a:fld>
            <a:endParaRPr lang="fr-FR"/>
          </a:p>
        </p:txBody>
      </p:sp>
    </p:spTree>
    <p:extLst>
      <p:ext uri="{BB962C8B-B14F-4D97-AF65-F5344CB8AC3E}">
        <p14:creationId xmlns:p14="http://schemas.microsoft.com/office/powerpoint/2010/main" val="3415036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32</a:t>
            </a:fld>
            <a:endParaRPr lang="fr-FR"/>
          </a:p>
        </p:txBody>
      </p:sp>
    </p:spTree>
    <p:extLst>
      <p:ext uri="{BB962C8B-B14F-4D97-AF65-F5344CB8AC3E}">
        <p14:creationId xmlns:p14="http://schemas.microsoft.com/office/powerpoint/2010/main" val="91800381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33</a:t>
            </a:fld>
            <a:endParaRPr lang="fr-FR"/>
          </a:p>
        </p:txBody>
      </p:sp>
    </p:spTree>
    <p:extLst>
      <p:ext uri="{BB962C8B-B14F-4D97-AF65-F5344CB8AC3E}">
        <p14:creationId xmlns:p14="http://schemas.microsoft.com/office/powerpoint/2010/main" val="29017745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34</a:t>
            </a:fld>
            <a:endParaRPr lang="fr-FR"/>
          </a:p>
        </p:txBody>
      </p:sp>
    </p:spTree>
    <p:extLst>
      <p:ext uri="{BB962C8B-B14F-4D97-AF65-F5344CB8AC3E}">
        <p14:creationId xmlns:p14="http://schemas.microsoft.com/office/powerpoint/2010/main" val="296988958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ltLang="fr-FR" dirty="0">
                <a:ea typeface="ＭＳ Ｐゴシック" panose="020B0600070205080204" pitchFamily="34" charset="-128"/>
              </a:rPr>
              <a:t>Les annales sont mises à jour sur le site du ministère de l'Education Nationale pour l'AENES et sur le site de l'université de Lyon 1 via le site du ministère de l'enseignement supérieur et de la recherche. Liens actifs sur l'intranet.</a:t>
            </a:r>
          </a:p>
          <a:p>
            <a:endParaRPr lang="fr-FR" dirty="0"/>
          </a:p>
        </p:txBody>
      </p:sp>
      <p:sp>
        <p:nvSpPr>
          <p:cNvPr id="4" name="Espace réservé du numéro de diapositive 3"/>
          <p:cNvSpPr>
            <a:spLocks noGrp="1"/>
          </p:cNvSpPr>
          <p:nvPr>
            <p:ph type="sldNum" sz="quarter" idx="10"/>
          </p:nvPr>
        </p:nvSpPr>
        <p:spPr/>
        <p:txBody>
          <a:bodyPr/>
          <a:lstStyle/>
          <a:p>
            <a:fld id="{3C9425A6-5353-44E0-8AE8-CE386C6BAD74}" type="slidenum">
              <a:rPr lang="fr-FR" smtClean="0"/>
              <a:t>35</a:t>
            </a:fld>
            <a:endParaRPr lang="fr-FR"/>
          </a:p>
        </p:txBody>
      </p:sp>
    </p:spTree>
    <p:extLst>
      <p:ext uri="{BB962C8B-B14F-4D97-AF65-F5344CB8AC3E}">
        <p14:creationId xmlns:p14="http://schemas.microsoft.com/office/powerpoint/2010/main" val="25042463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36</a:t>
            </a:fld>
            <a:endParaRPr lang="fr-FR"/>
          </a:p>
        </p:txBody>
      </p:sp>
    </p:spTree>
    <p:extLst>
      <p:ext uri="{BB962C8B-B14F-4D97-AF65-F5344CB8AC3E}">
        <p14:creationId xmlns:p14="http://schemas.microsoft.com/office/powerpoint/2010/main" val="30591434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37</a:t>
            </a:fld>
            <a:endParaRPr lang="fr-FR"/>
          </a:p>
        </p:txBody>
      </p:sp>
    </p:spTree>
    <p:extLst>
      <p:ext uri="{BB962C8B-B14F-4D97-AF65-F5344CB8AC3E}">
        <p14:creationId xmlns:p14="http://schemas.microsoft.com/office/powerpoint/2010/main" val="201748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4</a:t>
            </a:fld>
            <a:endParaRPr lang="fr-FR"/>
          </a:p>
        </p:txBody>
      </p:sp>
    </p:spTree>
    <p:extLst>
      <p:ext uri="{BB962C8B-B14F-4D97-AF65-F5344CB8AC3E}">
        <p14:creationId xmlns:p14="http://schemas.microsoft.com/office/powerpoint/2010/main" val="2315802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5</a:t>
            </a:fld>
            <a:endParaRPr lang="fr-FR"/>
          </a:p>
        </p:txBody>
      </p:sp>
    </p:spTree>
    <p:extLst>
      <p:ext uri="{BB962C8B-B14F-4D97-AF65-F5344CB8AC3E}">
        <p14:creationId xmlns:p14="http://schemas.microsoft.com/office/powerpoint/2010/main" val="2730659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6</a:t>
            </a:fld>
            <a:endParaRPr lang="fr-FR"/>
          </a:p>
        </p:txBody>
      </p:sp>
    </p:spTree>
    <p:extLst>
      <p:ext uri="{BB962C8B-B14F-4D97-AF65-F5344CB8AC3E}">
        <p14:creationId xmlns:p14="http://schemas.microsoft.com/office/powerpoint/2010/main" val="3726955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7</a:t>
            </a:fld>
            <a:endParaRPr lang="fr-FR"/>
          </a:p>
        </p:txBody>
      </p:sp>
    </p:spTree>
    <p:extLst>
      <p:ext uri="{BB962C8B-B14F-4D97-AF65-F5344CB8AC3E}">
        <p14:creationId xmlns:p14="http://schemas.microsoft.com/office/powerpoint/2010/main" val="2014632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8</a:t>
            </a:fld>
            <a:endParaRPr lang="fr-FR"/>
          </a:p>
        </p:txBody>
      </p:sp>
    </p:spTree>
    <p:extLst>
      <p:ext uri="{BB962C8B-B14F-4D97-AF65-F5344CB8AC3E}">
        <p14:creationId xmlns:p14="http://schemas.microsoft.com/office/powerpoint/2010/main" val="2188202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C9425A6-5353-44E0-8AE8-CE386C6BAD74}" type="slidenum">
              <a:rPr lang="fr-FR" smtClean="0"/>
              <a:t>9</a:t>
            </a:fld>
            <a:endParaRPr lang="fr-FR"/>
          </a:p>
        </p:txBody>
      </p:sp>
    </p:spTree>
    <p:extLst>
      <p:ext uri="{BB962C8B-B14F-4D97-AF65-F5344CB8AC3E}">
        <p14:creationId xmlns:p14="http://schemas.microsoft.com/office/powerpoint/2010/main" val="15452997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41340"/>
            <a:ext cx="6270922" cy="1573670"/>
          </a:xfrm>
        </p:spPr>
        <p:txBody>
          <a:bodyPr anchor="b">
            <a:noAutofit/>
          </a:bodyPr>
          <a:lstStyle>
            <a:lvl1pPr algn="ctr">
              <a:defRPr sz="5400" cap="all" baseline="0">
                <a:solidFill>
                  <a:schemeClr val="tx2"/>
                </a:solidFill>
              </a:defRPr>
            </a:lvl1pPr>
          </a:lstStyle>
          <a:p>
            <a:r>
              <a:rPr lang="fr-FR" dirty="0"/>
              <a:t>Modifiez le texte du titre</a:t>
            </a:r>
            <a:endParaRPr lang="en-US" dirty="0"/>
          </a:p>
        </p:txBody>
      </p:sp>
      <p:sp>
        <p:nvSpPr>
          <p:cNvPr id="3" name="Subtitle 2"/>
          <p:cNvSpPr>
            <a:spLocks noGrp="1"/>
          </p:cNvSpPr>
          <p:nvPr>
            <p:ph type="subTitle" idx="1" hasCustomPrompt="1"/>
          </p:nvPr>
        </p:nvSpPr>
        <p:spPr>
          <a:xfrm>
            <a:off x="2009930" y="2967210"/>
            <a:ext cx="5123755" cy="814678"/>
          </a:xfrm>
          <a:prstGeom prst="rect">
            <a:avLst/>
          </a:prstGeo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dirty="0"/>
              <a:t>Modifier le texte des sous-titres</a:t>
            </a:r>
            <a:endParaRPr lang="en-US" dirty="0"/>
          </a:p>
        </p:txBody>
      </p:sp>
      <p:sp>
        <p:nvSpPr>
          <p:cNvPr id="4" name="Date Placeholder 3"/>
          <p:cNvSpPr>
            <a:spLocks noGrp="1"/>
          </p:cNvSpPr>
          <p:nvPr>
            <p:ph type="dt" sz="half" idx="10"/>
          </p:nvPr>
        </p:nvSpPr>
        <p:spPr>
          <a:xfrm>
            <a:off x="564644" y="4840039"/>
            <a:ext cx="1205958" cy="303461"/>
          </a:xfrm>
        </p:spPr>
        <p:txBody>
          <a:bodyPr/>
          <a:lstStyle>
            <a:lvl1pPr>
              <a:defRPr baseline="0">
                <a:solidFill>
                  <a:schemeClr val="tx2"/>
                </a:solidFill>
              </a:defRPr>
            </a:lvl1pPr>
          </a:lstStyle>
          <a:p>
            <a:fld id="{87DE6118-2437-4B30-8E3C-4D2BE6020583}" type="datetimeFigureOut">
              <a:rPr lang="en-US" smtClean="0"/>
              <a:pPr/>
              <a:t>4/1/2026</a:t>
            </a:fld>
            <a:endParaRPr lang="en-US" dirty="0"/>
          </a:p>
        </p:txBody>
      </p:sp>
      <p:sp>
        <p:nvSpPr>
          <p:cNvPr id="5" name="Footer Placeholder 4"/>
          <p:cNvSpPr>
            <a:spLocks noGrp="1"/>
          </p:cNvSpPr>
          <p:nvPr>
            <p:ph type="ftr" sz="quarter" idx="11"/>
          </p:nvPr>
        </p:nvSpPr>
        <p:spPr>
          <a:xfrm>
            <a:off x="1938041" y="4840039"/>
            <a:ext cx="5267533" cy="303461"/>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4840039"/>
            <a:ext cx="1197219" cy="303461"/>
          </a:xfrm>
        </p:spPr>
        <p:txBody>
          <a:bodyPr/>
          <a:lstStyle>
            <a:lvl1pPr>
              <a:defRPr baseline="0">
                <a:solidFill>
                  <a:schemeClr val="tx2"/>
                </a:solidFill>
              </a:defRPr>
            </a:lvl1pPr>
          </a:lstStyle>
          <a:p>
            <a:fld id="{69E57DC2-970A-4B3E-BB1C-7A09969E49DF}" type="slidenum">
              <a:rPr lang="en-US" smtClean="0"/>
              <a:pPr/>
              <a:t>‹N°›</a:t>
            </a:fld>
            <a:endParaRPr lang="en-US" dirty="0"/>
          </a:p>
        </p:txBody>
      </p:sp>
      <p:grpSp>
        <p:nvGrpSpPr>
          <p:cNvPr id="7" name="Group 6"/>
          <p:cNvGrpSpPr/>
          <p:nvPr/>
        </p:nvGrpSpPr>
        <p:grpSpPr>
          <a:xfrm>
            <a:off x="564644" y="558352"/>
            <a:ext cx="8005588" cy="4012253"/>
            <a:chOff x="752858" y="744469"/>
            <a:chExt cx="10674117" cy="5349671"/>
          </a:xfrm>
        </p:grpSpPr>
        <p:sp>
          <p:nvSpPr>
            <p:cNvPr id="11" name="Freeform 6"/>
            <p:cNvSpPr/>
            <p:nvPr/>
          </p:nvSpPr>
          <p:spPr bwMode="auto">
            <a:xfrm>
              <a:off x="8151962" y="2032000"/>
              <a:ext cx="3275013" cy="4062140"/>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DC0814"/>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DC0814"/>
            </a:solidFill>
            <a:ln w="0">
              <a:noFill/>
              <a:prstDash val="solid"/>
              <a:round/>
              <a:headEnd/>
              <a:tailEnd/>
            </a:ln>
          </p:spPr>
        </p:sp>
      </p:grpSp>
      <p:pic>
        <p:nvPicPr>
          <p:cNvPr id="10" name="Image 9"/>
          <p:cNvPicPr>
            <a:picLocks noChangeAspect="1"/>
          </p:cNvPicPr>
          <p:nvPr/>
        </p:nvPicPr>
        <p:blipFill>
          <a:blip r:embed="rId2"/>
          <a:srcRect/>
          <a:stretch/>
        </p:blipFill>
        <p:spPr>
          <a:xfrm>
            <a:off x="4228907" y="4071409"/>
            <a:ext cx="685800" cy="685800"/>
          </a:xfrm>
          <a:prstGeom prst="rect">
            <a:avLst/>
          </a:prstGeom>
        </p:spPr>
      </p:pic>
      <p:pic>
        <p:nvPicPr>
          <p:cNvPr id="12" name="Espace réservé du contenu 3"/>
          <p:cNvPicPr>
            <a:picLocks noChangeAspect="1"/>
          </p:cNvPicPr>
          <p:nvPr/>
        </p:nvPicPr>
        <p:blipFill>
          <a:blip r:embed="rId3">
            <a:lum bright="70000" contrast="-70000"/>
            <a:alphaModFix amt="50000"/>
            <a:extLst>
              <a:ext uri="{28A0092B-C50C-407E-A947-70E740481C1C}">
                <a14:useLocalDpi xmlns:a14="http://schemas.microsoft.com/office/drawing/2010/main" val="0"/>
              </a:ext>
            </a:extLst>
          </a:blip>
          <a:stretch>
            <a:fillRect/>
          </a:stretch>
        </p:blipFill>
        <p:spPr>
          <a:xfrm rot="810067">
            <a:off x="7727194" y="173686"/>
            <a:ext cx="1272590" cy="1273217"/>
          </a:xfrm>
          <a:prstGeom prst="rect">
            <a:avLst/>
          </a:prstGeom>
        </p:spPr>
      </p:pic>
    </p:spTree>
    <p:extLst>
      <p:ext uri="{BB962C8B-B14F-4D97-AF65-F5344CB8AC3E}">
        <p14:creationId xmlns:p14="http://schemas.microsoft.com/office/powerpoint/2010/main" val="106862962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41340"/>
            <a:ext cx="6270922" cy="1573670"/>
          </a:xfrm>
        </p:spPr>
        <p:txBody>
          <a:bodyPr anchor="b">
            <a:noAutofit/>
          </a:bodyPr>
          <a:lstStyle>
            <a:lvl1pPr algn="ctr">
              <a:defRPr sz="5400" cap="all" baseline="0">
                <a:solidFill>
                  <a:schemeClr val="tx2"/>
                </a:solidFill>
              </a:defRPr>
            </a:lvl1pPr>
          </a:lstStyle>
          <a:p>
            <a:r>
              <a:rPr lang="fr-FR" dirty="0"/>
              <a:t>Modifiez le texte du titre</a:t>
            </a:r>
            <a:endParaRPr lang="en-US" dirty="0"/>
          </a:p>
        </p:txBody>
      </p:sp>
      <p:sp>
        <p:nvSpPr>
          <p:cNvPr id="3" name="Subtitle 2"/>
          <p:cNvSpPr>
            <a:spLocks noGrp="1"/>
          </p:cNvSpPr>
          <p:nvPr>
            <p:ph type="subTitle" idx="1" hasCustomPrompt="1"/>
          </p:nvPr>
        </p:nvSpPr>
        <p:spPr>
          <a:xfrm>
            <a:off x="2009930" y="2967210"/>
            <a:ext cx="5123755" cy="814678"/>
          </a:xfrm>
          <a:prstGeom prst="rect">
            <a:avLst/>
          </a:prstGeo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dirty="0"/>
              <a:t>Modifier le texte des sous-titres</a:t>
            </a:r>
            <a:endParaRPr lang="en-US" dirty="0"/>
          </a:p>
        </p:txBody>
      </p:sp>
      <p:sp>
        <p:nvSpPr>
          <p:cNvPr id="4" name="Date Placeholder 3"/>
          <p:cNvSpPr>
            <a:spLocks noGrp="1"/>
          </p:cNvSpPr>
          <p:nvPr>
            <p:ph type="dt" sz="half" idx="10"/>
          </p:nvPr>
        </p:nvSpPr>
        <p:spPr>
          <a:xfrm>
            <a:off x="564644" y="4840039"/>
            <a:ext cx="1205958" cy="303461"/>
          </a:xfrm>
        </p:spPr>
        <p:txBody>
          <a:bodyPr/>
          <a:lstStyle>
            <a:lvl1pPr>
              <a:defRPr baseline="0">
                <a:solidFill>
                  <a:schemeClr val="tx2"/>
                </a:solidFill>
              </a:defRPr>
            </a:lvl1pPr>
          </a:lstStyle>
          <a:p>
            <a:fld id="{87DE6118-2437-4B30-8E3C-4D2BE6020583}" type="datetimeFigureOut">
              <a:rPr lang="en-US" smtClean="0"/>
              <a:pPr/>
              <a:t>4/1/2026</a:t>
            </a:fld>
            <a:endParaRPr lang="en-US" dirty="0"/>
          </a:p>
        </p:txBody>
      </p:sp>
      <p:sp>
        <p:nvSpPr>
          <p:cNvPr id="5" name="Footer Placeholder 4"/>
          <p:cNvSpPr>
            <a:spLocks noGrp="1"/>
          </p:cNvSpPr>
          <p:nvPr>
            <p:ph type="ftr" sz="quarter" idx="11"/>
          </p:nvPr>
        </p:nvSpPr>
        <p:spPr>
          <a:xfrm>
            <a:off x="1938041" y="4840039"/>
            <a:ext cx="5267533" cy="303461"/>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4840039"/>
            <a:ext cx="1197219" cy="303461"/>
          </a:xfrm>
        </p:spPr>
        <p:txBody>
          <a:bodyPr/>
          <a:lstStyle>
            <a:lvl1pPr>
              <a:defRPr baseline="0">
                <a:solidFill>
                  <a:schemeClr val="tx2"/>
                </a:solidFill>
              </a:defRPr>
            </a:lvl1pPr>
          </a:lstStyle>
          <a:p>
            <a:fld id="{69E57DC2-970A-4B3E-BB1C-7A09969E49DF}" type="slidenum">
              <a:rPr lang="en-US" smtClean="0"/>
              <a:pPr/>
              <a:t>‹N°›</a:t>
            </a:fld>
            <a:endParaRPr lang="en-US" dirty="0"/>
          </a:p>
        </p:txBody>
      </p:sp>
      <p:grpSp>
        <p:nvGrpSpPr>
          <p:cNvPr id="7" name="Group 6"/>
          <p:cNvGrpSpPr/>
          <p:nvPr/>
        </p:nvGrpSpPr>
        <p:grpSpPr>
          <a:xfrm>
            <a:off x="564644" y="558352"/>
            <a:ext cx="8005588" cy="4012253"/>
            <a:chOff x="752858" y="744469"/>
            <a:chExt cx="10674117" cy="5349671"/>
          </a:xfrm>
        </p:grpSpPr>
        <p:sp>
          <p:nvSpPr>
            <p:cNvPr id="11" name="Freeform 6"/>
            <p:cNvSpPr/>
            <p:nvPr/>
          </p:nvSpPr>
          <p:spPr bwMode="auto">
            <a:xfrm>
              <a:off x="8151962" y="2032000"/>
              <a:ext cx="3275013" cy="4062140"/>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DC0814"/>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DC0814"/>
            </a:solidFill>
            <a:ln w="0">
              <a:noFill/>
              <a:prstDash val="solid"/>
              <a:round/>
              <a:headEnd/>
              <a:tailEnd/>
            </a:ln>
          </p:spPr>
        </p:sp>
      </p:grpSp>
      <p:pic>
        <p:nvPicPr>
          <p:cNvPr id="10" name="Image 9"/>
          <p:cNvPicPr>
            <a:picLocks noChangeAspect="1"/>
          </p:cNvPicPr>
          <p:nvPr/>
        </p:nvPicPr>
        <p:blipFill>
          <a:blip r:embed="rId2"/>
          <a:srcRect/>
          <a:stretch/>
        </p:blipFill>
        <p:spPr>
          <a:xfrm>
            <a:off x="4228907" y="4071409"/>
            <a:ext cx="685800" cy="685800"/>
          </a:xfrm>
          <a:prstGeom prst="rect">
            <a:avLst/>
          </a:prstGeom>
        </p:spPr>
      </p:pic>
    </p:spTree>
    <p:extLst>
      <p:ext uri="{BB962C8B-B14F-4D97-AF65-F5344CB8AC3E}">
        <p14:creationId xmlns:p14="http://schemas.microsoft.com/office/powerpoint/2010/main" val="101331529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Contenu avec légende">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A1C4DC37-D636-FEC9-658F-B938DC6845B3}"/>
              </a:ext>
            </a:extLst>
          </p:cNvPr>
          <p:cNvPicPr>
            <a:picLocks noChangeAspect="1"/>
          </p:cNvPicPr>
          <p:nvPr userDrawn="1"/>
        </p:nvPicPr>
        <p:blipFill>
          <a:blip r:embed="rId2"/>
          <a:srcRect/>
          <a:stretch/>
        </p:blipFill>
        <p:spPr>
          <a:xfrm>
            <a:off x="10189" y="1387743"/>
            <a:ext cx="8151470" cy="3631933"/>
          </a:xfrm>
          <a:prstGeom prst="rect">
            <a:avLst/>
          </a:prstGeom>
        </p:spPr>
      </p:pic>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sp>
        <p:nvSpPr>
          <p:cNvPr id="6" name="Rectangle 5">
            <a:extLst>
              <a:ext uri="{FF2B5EF4-FFF2-40B4-BE49-F238E27FC236}">
                <a16:creationId xmlns:a16="http://schemas.microsoft.com/office/drawing/2014/main" id="{DF445DC1-8F0D-80A0-8A3F-5D5801844BB4}"/>
              </a:ext>
            </a:extLst>
          </p:cNvPr>
          <p:cNvSpPr>
            <a:spLocks noGrp="1" noChangeArrowheads="1"/>
          </p:cNvSpPr>
          <p:nvPr>
            <p:ph type="ctrTitle"/>
          </p:nvPr>
        </p:nvSpPr>
        <p:spPr>
          <a:xfrm>
            <a:off x="2343150" y="141685"/>
            <a:ext cx="5828699" cy="228719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3000"/>
            </a:lvl1pPr>
          </a:lstStyle>
          <a:p>
            <a:pPr lvl="0"/>
            <a:r>
              <a:rPr lang="fr-FR" altLang="fr-FR" noProof="0" dirty="0"/>
              <a:t>Modifiez le style du titre</a:t>
            </a:r>
          </a:p>
        </p:txBody>
      </p:sp>
      <p:sp>
        <p:nvSpPr>
          <p:cNvPr id="8" name="Rectangle 6">
            <a:extLst>
              <a:ext uri="{FF2B5EF4-FFF2-40B4-BE49-F238E27FC236}">
                <a16:creationId xmlns:a16="http://schemas.microsoft.com/office/drawing/2014/main" id="{843EF88E-8536-6792-E6CB-4BAA880957E5}"/>
              </a:ext>
            </a:extLst>
          </p:cNvPr>
          <p:cNvSpPr>
            <a:spLocks noGrp="1" noChangeArrowheads="1"/>
          </p:cNvSpPr>
          <p:nvPr>
            <p:ph type="subTitle" idx="1"/>
          </p:nvPr>
        </p:nvSpPr>
        <p:spPr>
          <a:xfrm>
            <a:off x="3217959" y="4079081"/>
            <a:ext cx="4953890" cy="781050"/>
          </a:xfrm>
          <a:prstGeom prst="rect">
            <a:avLst/>
          </a:prstGeom>
          <a:extLst>
            <a:ext uri="{91240B29-F687-4F45-9708-019B960494DF}">
              <a14:hiddenLine xmlns:a14="http://schemas.microsoft.com/office/drawing/2010/main" w="9525">
                <a:solidFill>
                  <a:schemeClr val="tx1"/>
                </a:solidFill>
                <a:miter lim="800000"/>
                <a:headEnd/>
                <a:tailEnd/>
              </a14:hiddenLine>
            </a:ext>
          </a:extLst>
        </p:spPr>
        <p:txBody>
          <a:bodyPr/>
          <a:lstStyle>
            <a:lvl1pPr marL="0" indent="0" algn="ctr">
              <a:buFont typeface="Wingdings" pitchFamily="2" charset="2"/>
              <a:buNone/>
              <a:defRPr sz="1500" b="1">
                <a:solidFill>
                  <a:srgbClr val="B2B2B2"/>
                </a:solidFill>
              </a:defRPr>
            </a:lvl1pPr>
          </a:lstStyle>
          <a:p>
            <a:pPr lvl="0"/>
            <a:r>
              <a:rPr lang="fr-FR" altLang="fr-FR" noProof="0" dirty="0"/>
              <a:t>Modifiez le style des sous-titres du masque</a:t>
            </a:r>
          </a:p>
        </p:txBody>
      </p:sp>
    </p:spTree>
    <p:extLst>
      <p:ext uri="{BB962C8B-B14F-4D97-AF65-F5344CB8AC3E}">
        <p14:creationId xmlns:p14="http://schemas.microsoft.com/office/powerpoint/2010/main" val="1759800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r-FR" dirty="0"/>
              <a:t>Modifiez le texte du titre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4/1/2026</a:t>
            </a:fld>
            <a:endParaRPr lang="en-US" dirty="0"/>
          </a:p>
        </p:txBody>
      </p:sp>
      <p:sp>
        <p:nvSpPr>
          <p:cNvPr id="5" name="Footer Placeholder 4"/>
          <p:cNvSpPr>
            <a:spLocks noGrp="1"/>
          </p:cNvSpPr>
          <p:nvPr>
            <p:ph type="ftr" sz="quarter" idx="11"/>
          </p:nvPr>
        </p:nvSpPr>
        <p:spPr>
          <a:xfrm>
            <a:off x="2170174" y="4840039"/>
            <a:ext cx="4153625" cy="303461"/>
          </a:xfrm>
        </p:spPr>
        <p:txBody>
          <a:bodyPr/>
          <a:lstStyle/>
          <a:p>
            <a:endParaRPr lang="en-US" dirty="0"/>
          </a:p>
        </p:txBody>
      </p:sp>
      <p:sp>
        <p:nvSpPr>
          <p:cNvPr id="6" name="Slide Number Placeholder 5"/>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8" name="Image 7">
            <a:extLst>
              <a:ext uri="{FF2B5EF4-FFF2-40B4-BE49-F238E27FC236}">
                <a16:creationId xmlns:a16="http://schemas.microsoft.com/office/drawing/2014/main" id="{7792C41D-0DD3-1946-3753-0170596E3702}"/>
              </a:ext>
            </a:extLst>
          </p:cNvPr>
          <p:cNvPicPr>
            <a:picLocks noChangeAspect="1"/>
          </p:cNvPicPr>
          <p:nvPr userDrawn="1"/>
        </p:nvPicPr>
        <p:blipFill>
          <a:blip r:embed="rId2"/>
          <a:srcRect/>
          <a:stretch/>
        </p:blipFill>
        <p:spPr>
          <a:xfrm>
            <a:off x="8280133" y="4305970"/>
            <a:ext cx="685800" cy="685800"/>
          </a:xfrm>
          <a:prstGeom prst="rect">
            <a:avLst/>
          </a:prstGeom>
        </p:spPr>
      </p:pic>
      <p:sp>
        <p:nvSpPr>
          <p:cNvPr id="9" name="Content Placeholder 2">
            <a:extLst>
              <a:ext uri="{FF2B5EF4-FFF2-40B4-BE49-F238E27FC236}">
                <a16:creationId xmlns:a16="http://schemas.microsoft.com/office/drawing/2014/main" id="{BC58FF9A-BC0D-3C90-221F-EB920A127A1A}"/>
              </a:ext>
            </a:extLst>
          </p:cNvPr>
          <p:cNvSpPr>
            <a:spLocks noGrp="1"/>
          </p:cNvSpPr>
          <p:nvPr>
            <p:ph idx="1" hasCustomPrompt="1"/>
          </p:nvPr>
        </p:nvSpPr>
        <p:spPr>
          <a:xfrm>
            <a:off x="1028700" y="1728259"/>
            <a:ext cx="7200900" cy="268605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701545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514350"/>
            <a:ext cx="7200900" cy="1114425"/>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028700" y="1744873"/>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dirty="0"/>
              <a:t>Cliquez pour modifier les styles du texte du masque</a:t>
            </a:r>
          </a:p>
        </p:txBody>
      </p:sp>
      <p:sp>
        <p:nvSpPr>
          <p:cNvPr id="5" name="Text Placeholder 4"/>
          <p:cNvSpPr>
            <a:spLocks noGrp="1"/>
          </p:cNvSpPr>
          <p:nvPr>
            <p:ph type="body" sz="quarter" idx="3"/>
          </p:nvPr>
        </p:nvSpPr>
        <p:spPr>
          <a:xfrm>
            <a:off x="4893761" y="1755648"/>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12" name="Content Placeholder 2">
            <a:extLst>
              <a:ext uri="{FF2B5EF4-FFF2-40B4-BE49-F238E27FC236}">
                <a16:creationId xmlns:a16="http://schemas.microsoft.com/office/drawing/2014/main" id="{656AEBCB-9565-95CB-46FE-F050511483EC}"/>
              </a:ext>
            </a:extLst>
          </p:cNvPr>
          <p:cNvSpPr>
            <a:spLocks noGrp="1"/>
          </p:cNvSpPr>
          <p:nvPr>
            <p:ph idx="13" hasCustomPrompt="1"/>
          </p:nvPr>
        </p:nvSpPr>
        <p:spPr>
          <a:xfrm>
            <a:off x="1028700"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13" name="Content Placeholder 2">
            <a:extLst>
              <a:ext uri="{FF2B5EF4-FFF2-40B4-BE49-F238E27FC236}">
                <a16:creationId xmlns:a16="http://schemas.microsoft.com/office/drawing/2014/main" id="{179CF9ED-219F-F280-00FC-C440FCA86BCD}"/>
              </a:ext>
            </a:extLst>
          </p:cNvPr>
          <p:cNvSpPr>
            <a:spLocks noGrp="1"/>
          </p:cNvSpPr>
          <p:nvPr>
            <p:ph idx="14" hasCustomPrompt="1"/>
          </p:nvPr>
        </p:nvSpPr>
        <p:spPr>
          <a:xfrm>
            <a:off x="4893761"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a:extLst>
              <a:ext uri="{FF2B5EF4-FFF2-40B4-BE49-F238E27FC236}">
                <a16:creationId xmlns:a16="http://schemas.microsoft.com/office/drawing/2014/main" id="{BBF3BF43-5001-A22F-64A7-1A47BCA75CE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4/1/2026</a:t>
            </a:fld>
            <a:endParaRPr lang="en-US" dirty="0"/>
          </a:p>
        </p:txBody>
      </p:sp>
      <p:sp>
        <p:nvSpPr>
          <p:cNvPr id="6" name="Footer Placeholder 4">
            <a:extLst>
              <a:ext uri="{FF2B5EF4-FFF2-40B4-BE49-F238E27FC236}">
                <a16:creationId xmlns:a16="http://schemas.microsoft.com/office/drawing/2014/main" id="{8EAB663F-075E-480A-6974-849558500F0B}"/>
              </a:ext>
            </a:extLst>
          </p:cNvPr>
          <p:cNvSpPr>
            <a:spLocks noGrp="1"/>
          </p:cNvSpPr>
          <p:nvPr>
            <p:ph type="ftr" sz="quarter" idx="11"/>
          </p:nvPr>
        </p:nvSpPr>
        <p:spPr>
          <a:xfrm>
            <a:off x="2170174" y="4840039"/>
            <a:ext cx="4153625" cy="303461"/>
          </a:xfrm>
        </p:spPr>
        <p:txBody>
          <a:bodyPr/>
          <a:lstStyle/>
          <a:p>
            <a:endParaRPr lang="en-US" dirty="0"/>
          </a:p>
        </p:txBody>
      </p:sp>
      <p:sp>
        <p:nvSpPr>
          <p:cNvPr id="14" name="Slide Number Placeholder 5">
            <a:extLst>
              <a:ext uri="{FF2B5EF4-FFF2-40B4-BE49-F238E27FC236}">
                <a16:creationId xmlns:a16="http://schemas.microsoft.com/office/drawing/2014/main" id="{62448889-66EB-AF5F-3797-1AAC6873CD4F}"/>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5" name="Image 14">
            <a:extLst>
              <a:ext uri="{FF2B5EF4-FFF2-40B4-BE49-F238E27FC236}">
                <a16:creationId xmlns:a16="http://schemas.microsoft.com/office/drawing/2014/main" id="{F944EDB3-BBCA-3A52-A725-18C4FD8C9893}"/>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3163808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
        <p:nvSpPr>
          <p:cNvPr id="5" name="Titre 1">
            <a:extLst>
              <a:ext uri="{FF2B5EF4-FFF2-40B4-BE49-F238E27FC236}">
                <a16:creationId xmlns:a16="http://schemas.microsoft.com/office/drawing/2014/main" id="{16066DC0-F1DF-8289-B94E-B31C8063966B}"/>
              </a:ext>
            </a:extLst>
          </p:cNvPr>
          <p:cNvSpPr>
            <a:spLocks noGrp="1"/>
          </p:cNvSpPr>
          <p:nvPr>
            <p:ph type="title" hasCustomPrompt="1"/>
          </p:nvPr>
        </p:nvSpPr>
        <p:spPr>
          <a:xfrm>
            <a:off x="1042988" y="925436"/>
            <a:ext cx="2949178" cy="802481"/>
          </a:xfrm>
        </p:spPr>
        <p:txBody>
          <a:bodyPr anchor="b"/>
          <a:lstStyle>
            <a:lvl1pPr>
              <a:defRPr sz="2400"/>
            </a:lvl1pPr>
          </a:lstStyle>
          <a:p>
            <a:r>
              <a:rPr lang="fr-FR" dirty="0"/>
              <a:t>Modifiez le texte </a:t>
            </a:r>
            <a:br>
              <a:rPr lang="fr-FR" dirty="0"/>
            </a:br>
            <a:r>
              <a:rPr lang="fr-FR" dirty="0"/>
              <a:t>du titre</a:t>
            </a:r>
          </a:p>
        </p:txBody>
      </p:sp>
      <p:sp>
        <p:nvSpPr>
          <p:cNvPr id="6" name="Espace réservé pour une image  2">
            <a:extLst>
              <a:ext uri="{FF2B5EF4-FFF2-40B4-BE49-F238E27FC236}">
                <a16:creationId xmlns:a16="http://schemas.microsoft.com/office/drawing/2014/main" id="{70D24D67-1935-BE34-0E40-7E07CE5D7002}"/>
              </a:ext>
            </a:extLst>
          </p:cNvPr>
          <p:cNvSpPr>
            <a:spLocks noGrp="1"/>
          </p:cNvSpPr>
          <p:nvPr>
            <p:ph type="pic" idx="1"/>
          </p:nvPr>
        </p:nvSpPr>
        <p:spPr>
          <a:xfrm>
            <a:off x="4300537" y="925437"/>
            <a:ext cx="4001234"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dirty="0"/>
          </a:p>
        </p:txBody>
      </p:sp>
      <p:sp>
        <p:nvSpPr>
          <p:cNvPr id="7" name="Espace réservé du texte 3">
            <a:extLst>
              <a:ext uri="{FF2B5EF4-FFF2-40B4-BE49-F238E27FC236}">
                <a16:creationId xmlns:a16="http://schemas.microsoft.com/office/drawing/2014/main" id="{F72F1419-14CA-F824-8A6A-3D2170D4F880}"/>
              </a:ext>
            </a:extLst>
          </p:cNvPr>
          <p:cNvSpPr>
            <a:spLocks noGrp="1"/>
          </p:cNvSpPr>
          <p:nvPr>
            <p:ph type="body" sz="half" idx="2" hasCustomPrompt="1"/>
          </p:nvPr>
        </p:nvSpPr>
        <p:spPr>
          <a:xfrm>
            <a:off x="1042988" y="1860605"/>
            <a:ext cx="2949178" cy="2726003"/>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texte du masque</a:t>
            </a:r>
          </a:p>
        </p:txBody>
      </p:sp>
    </p:spTree>
    <p:extLst>
      <p:ext uri="{BB962C8B-B14F-4D97-AF65-F5344CB8AC3E}">
        <p14:creationId xmlns:p14="http://schemas.microsoft.com/office/powerpoint/2010/main" val="31888645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282"/>
            <a:ext cx="3977640" cy="5143218"/>
          </a:xfrm>
          <a:prstGeom prst="rect">
            <a:avLst/>
          </a:prstGeom>
          <a:solidFill>
            <a:srgbClr val="DC081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42925" y="514350"/>
            <a:ext cx="2891790" cy="1618413"/>
          </a:xfrm>
        </p:spPr>
        <p:txBody>
          <a:bodyPr anchor="t">
            <a:noAutofit/>
          </a:bodyPr>
          <a:lstStyle>
            <a:lvl1pPr>
              <a:lnSpc>
                <a:spcPct val="84000"/>
              </a:lnSpc>
              <a:defRPr sz="3600" baseline="0">
                <a:solidFill>
                  <a:schemeClr val="bg1"/>
                </a:solidFill>
              </a:defRPr>
            </a:lvl1pPr>
          </a:lstStyle>
          <a:p>
            <a:r>
              <a:rPr lang="fr-FR" dirty="0"/>
              <a:t>Modifiez le texte du titre</a:t>
            </a:r>
            <a:endParaRPr lang="en-US" dirty="0"/>
          </a:p>
        </p:txBody>
      </p:sp>
      <p:sp>
        <p:nvSpPr>
          <p:cNvPr id="4" name="Text Placeholder 3"/>
          <p:cNvSpPr>
            <a:spLocks noGrp="1"/>
          </p:cNvSpPr>
          <p:nvPr>
            <p:ph type="body" sz="half" idx="2" hasCustomPrompt="1"/>
          </p:nvPr>
        </p:nvSpPr>
        <p:spPr>
          <a:xfrm>
            <a:off x="542925" y="2142258"/>
            <a:ext cx="2891790" cy="2258292"/>
          </a:xfrm>
          <a:prstGeom prst="rect">
            <a:avLst/>
          </a:prstGeom>
        </p:spPr>
        <p:txBody>
          <a:bodyPr/>
          <a:lstStyle>
            <a:lvl1pPr marL="0" indent="0">
              <a:lnSpc>
                <a:spcPct val="113000"/>
              </a:lnSpc>
              <a:spcBef>
                <a:spcPts val="0"/>
              </a:spcBef>
              <a:spcAft>
                <a:spcPts val="1125"/>
              </a:spcAft>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le texte du masque</a:t>
            </a:r>
          </a:p>
        </p:txBody>
      </p:sp>
      <p:sp>
        <p:nvSpPr>
          <p:cNvPr id="5" name="Date Placeholder 4"/>
          <p:cNvSpPr>
            <a:spLocks noGrp="1"/>
          </p:cNvSpPr>
          <p:nvPr>
            <p:ph type="dt" sz="half" idx="10"/>
          </p:nvPr>
        </p:nvSpPr>
        <p:spPr>
          <a:xfrm>
            <a:off x="542925" y="4840039"/>
            <a:ext cx="903429" cy="303461"/>
          </a:xfrm>
        </p:spPr>
        <p:txBody>
          <a:bodyPr/>
          <a:lstStyle>
            <a:lvl1pPr>
              <a:defRPr>
                <a:solidFill>
                  <a:schemeClr val="tx2"/>
                </a:solidFill>
              </a:defRPr>
            </a:lvl1pPr>
          </a:lstStyle>
          <a:p>
            <a:fld id="{87DE6118-2437-4B30-8E3C-4D2BE6020583}" type="datetimeFigureOut">
              <a:rPr lang="en-US" smtClean="0"/>
              <a:pPr/>
              <a:t>4/1/2026</a:t>
            </a:fld>
            <a:endParaRPr lang="en-US" dirty="0"/>
          </a:p>
        </p:txBody>
      </p:sp>
      <p:sp>
        <p:nvSpPr>
          <p:cNvPr id="6" name="Footer Placeholder 5"/>
          <p:cNvSpPr>
            <a:spLocks noGrp="1"/>
          </p:cNvSpPr>
          <p:nvPr>
            <p:ph type="ftr" sz="quarter" idx="11"/>
          </p:nvPr>
        </p:nvSpPr>
        <p:spPr>
          <a:xfrm>
            <a:off x="1654459" y="4840039"/>
            <a:ext cx="1780256" cy="303461"/>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9" name="Content Placeholder 2">
            <a:extLst>
              <a:ext uri="{FF2B5EF4-FFF2-40B4-BE49-F238E27FC236}">
                <a16:creationId xmlns:a16="http://schemas.microsoft.com/office/drawing/2014/main" id="{E14A7E6D-ACE3-0797-0442-4475AA562B4C}"/>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6523832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ontenu avec légend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2" name="Content Placeholder 2">
            <a:extLst>
              <a:ext uri="{FF2B5EF4-FFF2-40B4-BE49-F238E27FC236}">
                <a16:creationId xmlns:a16="http://schemas.microsoft.com/office/drawing/2014/main" id="{42B5618F-F2E2-B3EF-F2B3-9BECBD2D0FA8}"/>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Espace réservé pour une image  2">
            <a:extLst>
              <a:ext uri="{FF2B5EF4-FFF2-40B4-BE49-F238E27FC236}">
                <a16:creationId xmlns:a16="http://schemas.microsoft.com/office/drawing/2014/main" id="{D9D6E82B-6DBA-416A-49B3-0251499BB5F0}"/>
              </a:ext>
            </a:extLst>
          </p:cNvPr>
          <p:cNvSpPr>
            <a:spLocks noGrp="1"/>
          </p:cNvSpPr>
          <p:nvPr>
            <p:ph type="pic" idx="1"/>
          </p:nvPr>
        </p:nvSpPr>
        <p:spPr>
          <a:xfrm>
            <a:off x="0" y="0"/>
            <a:ext cx="4287741" cy="514350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dirty="0"/>
          </a:p>
        </p:txBody>
      </p:sp>
    </p:spTree>
    <p:extLst>
      <p:ext uri="{BB962C8B-B14F-4D97-AF65-F5344CB8AC3E}">
        <p14:creationId xmlns:p14="http://schemas.microsoft.com/office/powerpoint/2010/main" val="23187241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9E9DB50D-1898-841B-4B82-62CE771DD41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4/1/2026</a:t>
            </a:fld>
            <a:endParaRPr lang="en-US" dirty="0"/>
          </a:p>
        </p:txBody>
      </p:sp>
      <p:sp>
        <p:nvSpPr>
          <p:cNvPr id="8" name="Footer Placeholder 4">
            <a:extLst>
              <a:ext uri="{FF2B5EF4-FFF2-40B4-BE49-F238E27FC236}">
                <a16:creationId xmlns:a16="http://schemas.microsoft.com/office/drawing/2014/main" id="{31713492-8589-2E2A-528E-F2A6DD2084E3}"/>
              </a:ext>
            </a:extLst>
          </p:cNvPr>
          <p:cNvSpPr>
            <a:spLocks noGrp="1"/>
          </p:cNvSpPr>
          <p:nvPr>
            <p:ph type="ftr" sz="quarter" idx="11"/>
          </p:nvPr>
        </p:nvSpPr>
        <p:spPr>
          <a:xfrm>
            <a:off x="2170174" y="4840039"/>
            <a:ext cx="4153625" cy="303461"/>
          </a:xfrm>
        </p:spPr>
        <p:txBody>
          <a:bodyPr/>
          <a:lstStyle/>
          <a:p>
            <a:endParaRPr lang="en-US" dirty="0"/>
          </a:p>
        </p:txBody>
      </p:sp>
      <p:sp>
        <p:nvSpPr>
          <p:cNvPr id="9" name="Slide Number Placeholder 5">
            <a:extLst>
              <a:ext uri="{FF2B5EF4-FFF2-40B4-BE49-F238E27FC236}">
                <a16:creationId xmlns:a16="http://schemas.microsoft.com/office/drawing/2014/main" id="{0233401C-9A32-4960-ED21-9B9B6D23B2A8}"/>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0" name="Image 9">
            <a:extLst>
              <a:ext uri="{FF2B5EF4-FFF2-40B4-BE49-F238E27FC236}">
                <a16:creationId xmlns:a16="http://schemas.microsoft.com/office/drawing/2014/main" id="{357BB025-E303-4F98-669A-60DE8E826FBA}"/>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1354671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374950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Contenu avec légende">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A1C4DC37-D636-FEC9-658F-B938DC6845B3}"/>
              </a:ext>
            </a:extLst>
          </p:cNvPr>
          <p:cNvPicPr>
            <a:picLocks noChangeAspect="1"/>
          </p:cNvPicPr>
          <p:nvPr userDrawn="1"/>
        </p:nvPicPr>
        <p:blipFill>
          <a:blip r:embed="rId2"/>
          <a:srcRect/>
          <a:stretch/>
        </p:blipFill>
        <p:spPr>
          <a:xfrm>
            <a:off x="10189" y="1387743"/>
            <a:ext cx="8151470" cy="3631933"/>
          </a:xfrm>
          <a:prstGeom prst="rect">
            <a:avLst/>
          </a:prstGeom>
        </p:spPr>
      </p:pic>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sp>
        <p:nvSpPr>
          <p:cNvPr id="6" name="Rectangle 5">
            <a:extLst>
              <a:ext uri="{FF2B5EF4-FFF2-40B4-BE49-F238E27FC236}">
                <a16:creationId xmlns:a16="http://schemas.microsoft.com/office/drawing/2014/main" id="{DF445DC1-8F0D-80A0-8A3F-5D5801844BB4}"/>
              </a:ext>
            </a:extLst>
          </p:cNvPr>
          <p:cNvSpPr>
            <a:spLocks noGrp="1" noChangeArrowheads="1"/>
          </p:cNvSpPr>
          <p:nvPr>
            <p:ph type="ctrTitle"/>
          </p:nvPr>
        </p:nvSpPr>
        <p:spPr>
          <a:xfrm>
            <a:off x="2343150" y="141685"/>
            <a:ext cx="5828699" cy="228719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3000"/>
            </a:lvl1pPr>
          </a:lstStyle>
          <a:p>
            <a:pPr lvl="0"/>
            <a:r>
              <a:rPr lang="fr-FR" altLang="fr-FR" noProof="0"/>
              <a:t>Modifiez le style du titre</a:t>
            </a:r>
            <a:endParaRPr lang="fr-FR" altLang="fr-FR" noProof="0" dirty="0"/>
          </a:p>
        </p:txBody>
      </p:sp>
      <p:sp>
        <p:nvSpPr>
          <p:cNvPr id="8" name="Rectangle 6">
            <a:extLst>
              <a:ext uri="{FF2B5EF4-FFF2-40B4-BE49-F238E27FC236}">
                <a16:creationId xmlns:a16="http://schemas.microsoft.com/office/drawing/2014/main" id="{843EF88E-8536-6792-E6CB-4BAA880957E5}"/>
              </a:ext>
            </a:extLst>
          </p:cNvPr>
          <p:cNvSpPr>
            <a:spLocks noGrp="1" noChangeArrowheads="1"/>
          </p:cNvSpPr>
          <p:nvPr>
            <p:ph type="subTitle" idx="1"/>
          </p:nvPr>
        </p:nvSpPr>
        <p:spPr>
          <a:xfrm>
            <a:off x="3217959" y="4079081"/>
            <a:ext cx="4953890" cy="781050"/>
          </a:xfrm>
          <a:prstGeom prst="rect">
            <a:avLst/>
          </a:prstGeom>
          <a:extLst>
            <a:ext uri="{91240B29-F687-4F45-9708-019B960494DF}">
              <a14:hiddenLine xmlns:a14="http://schemas.microsoft.com/office/drawing/2010/main" w="9525">
                <a:solidFill>
                  <a:schemeClr val="tx1"/>
                </a:solidFill>
                <a:miter lim="800000"/>
                <a:headEnd/>
                <a:tailEnd/>
              </a14:hiddenLine>
            </a:ext>
          </a:extLst>
        </p:spPr>
        <p:txBody>
          <a:bodyPr/>
          <a:lstStyle>
            <a:lvl1pPr marL="0" indent="0" algn="ctr">
              <a:buFont typeface="Wingdings" pitchFamily="2" charset="2"/>
              <a:buNone/>
              <a:defRPr sz="1500" b="1">
                <a:solidFill>
                  <a:srgbClr val="B2B2B2"/>
                </a:solidFill>
              </a:defRPr>
            </a:lvl1pPr>
          </a:lstStyle>
          <a:p>
            <a:pPr lvl="0"/>
            <a:r>
              <a:rPr lang="fr-FR" altLang="fr-FR" noProof="0"/>
              <a:t>Modifier le style des sous-titres du masque</a:t>
            </a:r>
            <a:endParaRPr lang="fr-FR" altLang="fr-FR" noProof="0" dirty="0"/>
          </a:p>
        </p:txBody>
      </p:sp>
    </p:spTree>
    <p:extLst>
      <p:ext uri="{BB962C8B-B14F-4D97-AF65-F5344CB8AC3E}">
        <p14:creationId xmlns:p14="http://schemas.microsoft.com/office/powerpoint/2010/main" val="3426372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r-FR" dirty="0"/>
              <a:t>Modifiez le texte du titre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4/1/2026</a:t>
            </a:fld>
            <a:endParaRPr lang="en-US" dirty="0"/>
          </a:p>
        </p:txBody>
      </p:sp>
      <p:sp>
        <p:nvSpPr>
          <p:cNvPr id="5" name="Footer Placeholder 4"/>
          <p:cNvSpPr>
            <a:spLocks noGrp="1"/>
          </p:cNvSpPr>
          <p:nvPr>
            <p:ph type="ftr" sz="quarter" idx="11"/>
          </p:nvPr>
        </p:nvSpPr>
        <p:spPr>
          <a:xfrm>
            <a:off x="2170174" y="4840039"/>
            <a:ext cx="4153625" cy="303461"/>
          </a:xfrm>
        </p:spPr>
        <p:txBody>
          <a:bodyPr/>
          <a:lstStyle/>
          <a:p>
            <a:endParaRPr lang="en-US" dirty="0"/>
          </a:p>
        </p:txBody>
      </p:sp>
      <p:sp>
        <p:nvSpPr>
          <p:cNvPr id="6" name="Slide Number Placeholder 5"/>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8" name="Image 7">
            <a:extLst>
              <a:ext uri="{FF2B5EF4-FFF2-40B4-BE49-F238E27FC236}">
                <a16:creationId xmlns:a16="http://schemas.microsoft.com/office/drawing/2014/main" id="{7792C41D-0DD3-1946-3753-0170596E3702}"/>
              </a:ext>
            </a:extLst>
          </p:cNvPr>
          <p:cNvPicPr>
            <a:picLocks noChangeAspect="1"/>
          </p:cNvPicPr>
          <p:nvPr userDrawn="1"/>
        </p:nvPicPr>
        <p:blipFill>
          <a:blip r:embed="rId2"/>
          <a:srcRect/>
          <a:stretch/>
        </p:blipFill>
        <p:spPr>
          <a:xfrm>
            <a:off x="8280133" y="4305970"/>
            <a:ext cx="685800" cy="685800"/>
          </a:xfrm>
          <a:prstGeom prst="rect">
            <a:avLst/>
          </a:prstGeom>
        </p:spPr>
      </p:pic>
      <p:sp>
        <p:nvSpPr>
          <p:cNvPr id="9" name="Content Placeholder 2">
            <a:extLst>
              <a:ext uri="{FF2B5EF4-FFF2-40B4-BE49-F238E27FC236}">
                <a16:creationId xmlns:a16="http://schemas.microsoft.com/office/drawing/2014/main" id="{BC58FF9A-BC0D-3C90-221F-EB920A127A1A}"/>
              </a:ext>
            </a:extLst>
          </p:cNvPr>
          <p:cNvSpPr>
            <a:spLocks noGrp="1"/>
          </p:cNvSpPr>
          <p:nvPr>
            <p:ph idx="1" hasCustomPrompt="1"/>
          </p:nvPr>
        </p:nvSpPr>
        <p:spPr>
          <a:xfrm>
            <a:off x="1028700" y="1728259"/>
            <a:ext cx="7200900" cy="268605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741602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514350"/>
            <a:ext cx="7200900" cy="1114425"/>
          </a:xfrm>
        </p:spPr>
        <p:txBody>
          <a:bodyPr/>
          <a:lstStyle>
            <a:lvl1pPr>
              <a:defRPr>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1028700" y="1744873"/>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5" name="Text Placeholder 4"/>
          <p:cNvSpPr>
            <a:spLocks noGrp="1"/>
          </p:cNvSpPr>
          <p:nvPr>
            <p:ph type="body" sz="quarter" idx="3"/>
          </p:nvPr>
        </p:nvSpPr>
        <p:spPr>
          <a:xfrm>
            <a:off x="4893761" y="1755648"/>
            <a:ext cx="3332988" cy="617934"/>
          </a:xfrm>
          <a:prstGeom prst="rect">
            <a:avLst/>
          </a:prstGeo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12" name="Content Placeholder 2">
            <a:extLst>
              <a:ext uri="{FF2B5EF4-FFF2-40B4-BE49-F238E27FC236}">
                <a16:creationId xmlns:a16="http://schemas.microsoft.com/office/drawing/2014/main" id="{656AEBCB-9565-95CB-46FE-F050511483EC}"/>
              </a:ext>
            </a:extLst>
          </p:cNvPr>
          <p:cNvSpPr>
            <a:spLocks noGrp="1"/>
          </p:cNvSpPr>
          <p:nvPr>
            <p:ph idx="13" hasCustomPrompt="1"/>
          </p:nvPr>
        </p:nvSpPr>
        <p:spPr>
          <a:xfrm>
            <a:off x="1028700"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13" name="Content Placeholder 2">
            <a:extLst>
              <a:ext uri="{FF2B5EF4-FFF2-40B4-BE49-F238E27FC236}">
                <a16:creationId xmlns:a16="http://schemas.microsoft.com/office/drawing/2014/main" id="{179CF9ED-219F-F280-00FC-C440FCA86BCD}"/>
              </a:ext>
            </a:extLst>
          </p:cNvPr>
          <p:cNvSpPr>
            <a:spLocks noGrp="1"/>
          </p:cNvSpPr>
          <p:nvPr>
            <p:ph idx="14" hasCustomPrompt="1"/>
          </p:nvPr>
        </p:nvSpPr>
        <p:spPr>
          <a:xfrm>
            <a:off x="4893761" y="2478904"/>
            <a:ext cx="3332988" cy="1921646"/>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Date Placeholder 3">
            <a:extLst>
              <a:ext uri="{FF2B5EF4-FFF2-40B4-BE49-F238E27FC236}">
                <a16:creationId xmlns:a16="http://schemas.microsoft.com/office/drawing/2014/main" id="{BBF3BF43-5001-A22F-64A7-1A47BCA75CE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4/1/2026</a:t>
            </a:fld>
            <a:endParaRPr lang="en-US" dirty="0"/>
          </a:p>
        </p:txBody>
      </p:sp>
      <p:sp>
        <p:nvSpPr>
          <p:cNvPr id="6" name="Footer Placeholder 4">
            <a:extLst>
              <a:ext uri="{FF2B5EF4-FFF2-40B4-BE49-F238E27FC236}">
                <a16:creationId xmlns:a16="http://schemas.microsoft.com/office/drawing/2014/main" id="{8EAB663F-075E-480A-6974-849558500F0B}"/>
              </a:ext>
            </a:extLst>
          </p:cNvPr>
          <p:cNvSpPr>
            <a:spLocks noGrp="1"/>
          </p:cNvSpPr>
          <p:nvPr>
            <p:ph type="ftr" sz="quarter" idx="11"/>
          </p:nvPr>
        </p:nvSpPr>
        <p:spPr>
          <a:xfrm>
            <a:off x="2170174" y="4840039"/>
            <a:ext cx="4153625" cy="303461"/>
          </a:xfrm>
        </p:spPr>
        <p:txBody>
          <a:bodyPr/>
          <a:lstStyle/>
          <a:p>
            <a:endParaRPr lang="en-US" dirty="0"/>
          </a:p>
        </p:txBody>
      </p:sp>
      <p:sp>
        <p:nvSpPr>
          <p:cNvPr id="14" name="Slide Number Placeholder 5">
            <a:extLst>
              <a:ext uri="{FF2B5EF4-FFF2-40B4-BE49-F238E27FC236}">
                <a16:creationId xmlns:a16="http://schemas.microsoft.com/office/drawing/2014/main" id="{62448889-66EB-AF5F-3797-1AAC6873CD4F}"/>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5" name="Image 14">
            <a:extLst>
              <a:ext uri="{FF2B5EF4-FFF2-40B4-BE49-F238E27FC236}">
                <a16:creationId xmlns:a16="http://schemas.microsoft.com/office/drawing/2014/main" id="{F944EDB3-BBCA-3A52-A725-18C4FD8C9893}"/>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3575837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
        <p:nvSpPr>
          <p:cNvPr id="5" name="Titre 1">
            <a:extLst>
              <a:ext uri="{FF2B5EF4-FFF2-40B4-BE49-F238E27FC236}">
                <a16:creationId xmlns:a16="http://schemas.microsoft.com/office/drawing/2014/main" id="{16066DC0-F1DF-8289-B94E-B31C8063966B}"/>
              </a:ext>
            </a:extLst>
          </p:cNvPr>
          <p:cNvSpPr>
            <a:spLocks noGrp="1"/>
          </p:cNvSpPr>
          <p:nvPr>
            <p:ph type="title" hasCustomPrompt="1"/>
          </p:nvPr>
        </p:nvSpPr>
        <p:spPr>
          <a:xfrm>
            <a:off x="1042988" y="925436"/>
            <a:ext cx="2949178" cy="802481"/>
          </a:xfrm>
        </p:spPr>
        <p:txBody>
          <a:bodyPr anchor="b"/>
          <a:lstStyle>
            <a:lvl1pPr>
              <a:defRPr sz="2400"/>
            </a:lvl1pPr>
          </a:lstStyle>
          <a:p>
            <a:r>
              <a:rPr lang="fr-FR" dirty="0"/>
              <a:t>Modifiez le texte </a:t>
            </a:r>
            <a:br>
              <a:rPr lang="fr-FR" dirty="0"/>
            </a:br>
            <a:r>
              <a:rPr lang="fr-FR" dirty="0"/>
              <a:t>du titre</a:t>
            </a:r>
          </a:p>
        </p:txBody>
      </p:sp>
      <p:sp>
        <p:nvSpPr>
          <p:cNvPr id="6" name="Espace réservé pour une image  2">
            <a:extLst>
              <a:ext uri="{FF2B5EF4-FFF2-40B4-BE49-F238E27FC236}">
                <a16:creationId xmlns:a16="http://schemas.microsoft.com/office/drawing/2014/main" id="{70D24D67-1935-BE34-0E40-7E07CE5D7002}"/>
              </a:ext>
            </a:extLst>
          </p:cNvPr>
          <p:cNvSpPr>
            <a:spLocks noGrp="1"/>
          </p:cNvSpPr>
          <p:nvPr>
            <p:ph type="pic" idx="1"/>
          </p:nvPr>
        </p:nvSpPr>
        <p:spPr>
          <a:xfrm>
            <a:off x="4300537" y="925437"/>
            <a:ext cx="4001234" cy="3655219"/>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fr-FR" dirty="0"/>
          </a:p>
        </p:txBody>
      </p:sp>
      <p:sp>
        <p:nvSpPr>
          <p:cNvPr id="7" name="Espace réservé du texte 3">
            <a:extLst>
              <a:ext uri="{FF2B5EF4-FFF2-40B4-BE49-F238E27FC236}">
                <a16:creationId xmlns:a16="http://schemas.microsoft.com/office/drawing/2014/main" id="{F72F1419-14CA-F824-8A6A-3D2170D4F880}"/>
              </a:ext>
            </a:extLst>
          </p:cNvPr>
          <p:cNvSpPr>
            <a:spLocks noGrp="1"/>
          </p:cNvSpPr>
          <p:nvPr>
            <p:ph type="body" sz="half" idx="2" hasCustomPrompt="1"/>
          </p:nvPr>
        </p:nvSpPr>
        <p:spPr>
          <a:xfrm>
            <a:off x="1042988" y="1860605"/>
            <a:ext cx="2949178" cy="2726003"/>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texte du masque</a:t>
            </a:r>
          </a:p>
        </p:txBody>
      </p:sp>
    </p:spTree>
    <p:extLst>
      <p:ext uri="{BB962C8B-B14F-4D97-AF65-F5344CB8AC3E}">
        <p14:creationId xmlns:p14="http://schemas.microsoft.com/office/powerpoint/2010/main" val="344018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ontenu avec légende">
    <p:spTree>
      <p:nvGrpSpPr>
        <p:cNvPr id="1" name=""/>
        <p:cNvGrpSpPr/>
        <p:nvPr/>
      </p:nvGrpSpPr>
      <p:grpSpPr>
        <a:xfrm>
          <a:off x="0" y="0"/>
          <a:ext cx="0" cy="0"/>
          <a:chOff x="0" y="0"/>
          <a:chExt cx="0" cy="0"/>
        </a:xfrm>
      </p:grpSpPr>
      <p:sp>
        <p:nvSpPr>
          <p:cNvPr id="8" name="Rectangle 7" title="Background Shape"/>
          <p:cNvSpPr/>
          <p:nvPr/>
        </p:nvSpPr>
        <p:spPr>
          <a:xfrm>
            <a:off x="0" y="282"/>
            <a:ext cx="3977640" cy="5143218"/>
          </a:xfrm>
          <a:prstGeom prst="rect">
            <a:avLst/>
          </a:prstGeom>
          <a:solidFill>
            <a:srgbClr val="DC081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a:xfrm>
            <a:off x="542925" y="514350"/>
            <a:ext cx="2891790" cy="1618413"/>
          </a:xfrm>
        </p:spPr>
        <p:txBody>
          <a:bodyPr anchor="t">
            <a:noAutofit/>
          </a:bodyPr>
          <a:lstStyle>
            <a:lvl1pPr>
              <a:lnSpc>
                <a:spcPct val="84000"/>
              </a:lnSpc>
              <a:defRPr sz="3600" baseline="0">
                <a:solidFill>
                  <a:schemeClr val="bg1"/>
                </a:solidFill>
              </a:defRPr>
            </a:lvl1pPr>
          </a:lstStyle>
          <a:p>
            <a:r>
              <a:rPr lang="fr-FR" dirty="0"/>
              <a:t>Modifiez le texte du titre</a:t>
            </a:r>
            <a:endParaRPr lang="en-US" dirty="0"/>
          </a:p>
        </p:txBody>
      </p:sp>
      <p:sp>
        <p:nvSpPr>
          <p:cNvPr id="4" name="Text Placeholder 3"/>
          <p:cNvSpPr>
            <a:spLocks noGrp="1"/>
          </p:cNvSpPr>
          <p:nvPr>
            <p:ph type="body" sz="half" idx="2" hasCustomPrompt="1"/>
          </p:nvPr>
        </p:nvSpPr>
        <p:spPr>
          <a:xfrm>
            <a:off x="542925" y="2142258"/>
            <a:ext cx="2891790" cy="2258292"/>
          </a:xfrm>
          <a:prstGeom prst="rect">
            <a:avLst/>
          </a:prstGeom>
        </p:spPr>
        <p:txBody>
          <a:bodyPr/>
          <a:lstStyle>
            <a:lvl1pPr marL="0" indent="0">
              <a:lnSpc>
                <a:spcPct val="113000"/>
              </a:lnSpc>
              <a:spcBef>
                <a:spcPts val="0"/>
              </a:spcBef>
              <a:spcAft>
                <a:spcPts val="1125"/>
              </a:spcAft>
              <a:buNone/>
              <a:defRPr sz="120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dirty="0"/>
              <a:t>Cliquez pour modifier le texte du masque</a:t>
            </a:r>
          </a:p>
        </p:txBody>
      </p:sp>
      <p:sp>
        <p:nvSpPr>
          <p:cNvPr id="5" name="Date Placeholder 4"/>
          <p:cNvSpPr>
            <a:spLocks noGrp="1"/>
          </p:cNvSpPr>
          <p:nvPr>
            <p:ph type="dt" sz="half" idx="10"/>
          </p:nvPr>
        </p:nvSpPr>
        <p:spPr>
          <a:xfrm>
            <a:off x="542925" y="4840039"/>
            <a:ext cx="903429" cy="303461"/>
          </a:xfrm>
        </p:spPr>
        <p:txBody>
          <a:bodyPr/>
          <a:lstStyle>
            <a:lvl1pPr>
              <a:defRPr>
                <a:solidFill>
                  <a:schemeClr val="tx2"/>
                </a:solidFill>
              </a:defRPr>
            </a:lvl1pPr>
          </a:lstStyle>
          <a:p>
            <a:fld id="{87DE6118-2437-4B30-8E3C-4D2BE6020583}" type="datetimeFigureOut">
              <a:rPr lang="en-US" smtClean="0"/>
              <a:pPr/>
              <a:t>4/1/2026</a:t>
            </a:fld>
            <a:endParaRPr lang="en-US" dirty="0"/>
          </a:p>
        </p:txBody>
      </p:sp>
      <p:sp>
        <p:nvSpPr>
          <p:cNvPr id="6" name="Footer Placeholder 5"/>
          <p:cNvSpPr>
            <a:spLocks noGrp="1"/>
          </p:cNvSpPr>
          <p:nvPr>
            <p:ph type="ftr" sz="quarter" idx="11"/>
          </p:nvPr>
        </p:nvSpPr>
        <p:spPr>
          <a:xfrm>
            <a:off x="1654459" y="4840039"/>
            <a:ext cx="1780256" cy="303461"/>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9" name="Content Placeholder 2">
            <a:extLst>
              <a:ext uri="{FF2B5EF4-FFF2-40B4-BE49-F238E27FC236}">
                <a16:creationId xmlns:a16="http://schemas.microsoft.com/office/drawing/2014/main" id="{E14A7E6D-ACE3-0797-0442-4475AA562B4C}"/>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extLst>
      <p:ext uri="{BB962C8B-B14F-4D97-AF65-F5344CB8AC3E}">
        <p14:creationId xmlns:p14="http://schemas.microsoft.com/office/powerpoint/2010/main" val="187990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Contenu avec légende">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7412355" y="4840039"/>
            <a:ext cx="1197219" cy="303461"/>
          </a:xfrm>
        </p:spPr>
        <p:txBody>
          <a:bodyPr/>
          <a:lstStyle>
            <a:lvl1pPr>
              <a:defRPr>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p:nvPicPr>
        <p:blipFill>
          <a:blip r:embed="rId2">
            <a:lum bright="70000" contrast="-70000"/>
            <a:alphaModFix amt="40000"/>
            <a:extLst>
              <a:ext uri="{28A0092B-C50C-407E-A947-70E740481C1C}">
                <a14:useLocalDpi xmlns:a14="http://schemas.microsoft.com/office/drawing/2010/main" val="0"/>
              </a:ext>
            </a:extLst>
          </a:blip>
          <a:stretch>
            <a:fillRect/>
          </a:stretch>
        </p:blipFill>
        <p:spPr>
          <a:xfrm rot="810067">
            <a:off x="7240889" y="91174"/>
            <a:ext cx="1771683" cy="1772556"/>
          </a:xfrm>
          <a:prstGeom prst="rect">
            <a:avLst/>
          </a:prstGeom>
        </p:spPr>
      </p:pic>
      <p:sp>
        <p:nvSpPr>
          <p:cNvPr id="2" name="Content Placeholder 2">
            <a:extLst>
              <a:ext uri="{FF2B5EF4-FFF2-40B4-BE49-F238E27FC236}">
                <a16:creationId xmlns:a16="http://schemas.microsoft.com/office/drawing/2014/main" id="{42B5618F-F2E2-B3EF-F2B3-9BECBD2D0FA8}"/>
              </a:ext>
            </a:extLst>
          </p:cNvPr>
          <p:cNvSpPr>
            <a:spLocks noGrp="1"/>
          </p:cNvSpPr>
          <p:nvPr>
            <p:ph idx="13" hasCustomPrompt="1"/>
          </p:nvPr>
        </p:nvSpPr>
        <p:spPr>
          <a:xfrm>
            <a:off x="4677586" y="514350"/>
            <a:ext cx="3931988" cy="3886200"/>
          </a:xfrm>
          <a:prstGeom prst="rect">
            <a:avLst/>
          </a:prstGeom>
        </p:spPr>
        <p:txBody>
          <a:bodyPr/>
          <a:lstStyle>
            <a:lvl1pPr marL="288036" indent="-288036">
              <a:buFont typeface="Police système Courant"/>
              <a:buChar char="■"/>
              <a:defRPr b="1">
                <a:solidFill>
                  <a:srgbClr val="DC0814"/>
                </a:solidFill>
              </a:defRPr>
            </a:lvl1pPr>
            <a:lvl2pPr marL="654939" indent="-257175">
              <a:buClr>
                <a:srgbClr val="C00000"/>
              </a:buClr>
              <a:buFont typeface="Police système Courant"/>
              <a:buChar char="●"/>
              <a:defRPr i="0"/>
            </a:lvl2pPr>
            <a:lvl3pPr marL="954977" indent="-214313">
              <a:buClr>
                <a:srgbClr val="C00000"/>
              </a:buClr>
              <a:buFont typeface="Arial" panose="020B0604020202020204" pitchFamily="34" charset="0"/>
              <a:buChar char="•"/>
              <a:defRPr sz="1200" i="0"/>
            </a:lvl3pPr>
            <a:lvl4pPr marL="1297877" indent="-214313">
              <a:buClr>
                <a:srgbClr val="C00000"/>
              </a:buClr>
              <a:buFont typeface="Police système Courant"/>
              <a:buChar char="‣"/>
              <a:defRPr sz="1125" i="0" baseline="0"/>
            </a:lvl4pPr>
            <a:lvl5pPr marL="1426464" indent="0">
              <a:buClr>
                <a:srgbClr val="C00000"/>
              </a:buClr>
              <a:buFontTx/>
              <a:buNone/>
              <a:defRPr sz="1050" i="0"/>
            </a:lvl5pPr>
          </a:lstStyle>
          <a:p>
            <a:pPr lvl="0"/>
            <a:r>
              <a:rPr lang="fr-FR" dirty="0"/>
              <a:t>Premier niveau</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Espace réservé pour une image  2">
            <a:extLst>
              <a:ext uri="{FF2B5EF4-FFF2-40B4-BE49-F238E27FC236}">
                <a16:creationId xmlns:a16="http://schemas.microsoft.com/office/drawing/2014/main" id="{D9D6E82B-6DBA-416A-49B3-0251499BB5F0}"/>
              </a:ext>
            </a:extLst>
          </p:cNvPr>
          <p:cNvSpPr>
            <a:spLocks noGrp="1"/>
          </p:cNvSpPr>
          <p:nvPr>
            <p:ph type="pic" idx="1"/>
          </p:nvPr>
        </p:nvSpPr>
        <p:spPr>
          <a:xfrm>
            <a:off x="0" y="0"/>
            <a:ext cx="4287741" cy="514350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fr-FR" dirty="0"/>
          </a:p>
        </p:txBody>
      </p:sp>
    </p:spTree>
    <p:extLst>
      <p:ext uri="{BB962C8B-B14F-4D97-AF65-F5344CB8AC3E}">
        <p14:creationId xmlns:p14="http://schemas.microsoft.com/office/powerpoint/2010/main" val="3188192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Vide">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9E9DB50D-1898-841B-4B82-62CE771DD41E}"/>
              </a:ext>
            </a:extLst>
          </p:cNvPr>
          <p:cNvSpPr>
            <a:spLocks noGrp="1"/>
          </p:cNvSpPr>
          <p:nvPr>
            <p:ph type="dt" sz="half" idx="10"/>
          </p:nvPr>
        </p:nvSpPr>
        <p:spPr>
          <a:xfrm>
            <a:off x="1042987" y="4840039"/>
            <a:ext cx="903429" cy="303461"/>
          </a:xfrm>
        </p:spPr>
        <p:txBody>
          <a:bodyPr/>
          <a:lstStyle/>
          <a:p>
            <a:fld id="{87DE6118-2437-4B30-8E3C-4D2BE6020583}" type="datetimeFigureOut">
              <a:rPr lang="en-US" smtClean="0"/>
              <a:t>4/1/2026</a:t>
            </a:fld>
            <a:endParaRPr lang="en-US" dirty="0"/>
          </a:p>
        </p:txBody>
      </p:sp>
      <p:sp>
        <p:nvSpPr>
          <p:cNvPr id="8" name="Footer Placeholder 4">
            <a:extLst>
              <a:ext uri="{FF2B5EF4-FFF2-40B4-BE49-F238E27FC236}">
                <a16:creationId xmlns:a16="http://schemas.microsoft.com/office/drawing/2014/main" id="{31713492-8589-2E2A-528E-F2A6DD2084E3}"/>
              </a:ext>
            </a:extLst>
          </p:cNvPr>
          <p:cNvSpPr>
            <a:spLocks noGrp="1"/>
          </p:cNvSpPr>
          <p:nvPr>
            <p:ph type="ftr" sz="quarter" idx="11"/>
          </p:nvPr>
        </p:nvSpPr>
        <p:spPr>
          <a:xfrm>
            <a:off x="2170174" y="4840039"/>
            <a:ext cx="4153625" cy="303461"/>
          </a:xfrm>
        </p:spPr>
        <p:txBody>
          <a:bodyPr/>
          <a:lstStyle/>
          <a:p>
            <a:endParaRPr lang="en-US" dirty="0"/>
          </a:p>
        </p:txBody>
      </p:sp>
      <p:sp>
        <p:nvSpPr>
          <p:cNvPr id="9" name="Slide Number Placeholder 5">
            <a:extLst>
              <a:ext uri="{FF2B5EF4-FFF2-40B4-BE49-F238E27FC236}">
                <a16:creationId xmlns:a16="http://schemas.microsoft.com/office/drawing/2014/main" id="{0233401C-9A32-4960-ED21-9B9B6D23B2A8}"/>
              </a:ext>
            </a:extLst>
          </p:cNvPr>
          <p:cNvSpPr>
            <a:spLocks noGrp="1"/>
          </p:cNvSpPr>
          <p:nvPr>
            <p:ph type="sldNum" sz="quarter" idx="12"/>
          </p:nvPr>
        </p:nvSpPr>
        <p:spPr>
          <a:xfrm>
            <a:off x="6547555" y="4840039"/>
            <a:ext cx="707438" cy="303461"/>
          </a:xfrm>
        </p:spPr>
        <p:txBody>
          <a:bodyPr/>
          <a:lstStyle/>
          <a:p>
            <a:fld id="{69E57DC2-970A-4B3E-BB1C-7A09969E49DF}" type="slidenum">
              <a:rPr lang="en-US" smtClean="0"/>
              <a:t>‹N°›</a:t>
            </a:fld>
            <a:endParaRPr lang="en-US" dirty="0"/>
          </a:p>
        </p:txBody>
      </p:sp>
      <p:pic>
        <p:nvPicPr>
          <p:cNvPr id="10" name="Image 9">
            <a:extLst>
              <a:ext uri="{FF2B5EF4-FFF2-40B4-BE49-F238E27FC236}">
                <a16:creationId xmlns:a16="http://schemas.microsoft.com/office/drawing/2014/main" id="{357BB025-E303-4F98-669A-60DE8E826FBA}"/>
              </a:ext>
            </a:extLst>
          </p:cNvPr>
          <p:cNvPicPr>
            <a:picLocks noChangeAspect="1"/>
          </p:cNvPicPr>
          <p:nvPr userDrawn="1"/>
        </p:nvPicPr>
        <p:blipFill>
          <a:blip r:embed="rId2"/>
          <a:srcRect/>
          <a:stretch/>
        </p:blipFill>
        <p:spPr>
          <a:xfrm>
            <a:off x="8280133" y="4305970"/>
            <a:ext cx="685800" cy="685800"/>
          </a:xfrm>
          <a:prstGeom prst="rect">
            <a:avLst/>
          </a:prstGeom>
        </p:spPr>
      </p:pic>
    </p:spTree>
    <p:extLst>
      <p:ext uri="{BB962C8B-B14F-4D97-AF65-F5344CB8AC3E}">
        <p14:creationId xmlns:p14="http://schemas.microsoft.com/office/powerpoint/2010/main" val="419848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‹N°›</a:t>
            </a:fld>
            <a:endParaRPr lang="en-US" dirty="0"/>
          </a:p>
        </p:txBody>
      </p:sp>
    </p:spTree>
    <p:extLst>
      <p:ext uri="{BB962C8B-B14F-4D97-AF65-F5344CB8AC3E}">
        <p14:creationId xmlns:p14="http://schemas.microsoft.com/office/powerpoint/2010/main" val="400344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w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wmf"/><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514350"/>
            <a:ext cx="7200900" cy="1114425"/>
          </a:xfrm>
          <a:prstGeom prst="rect">
            <a:avLst/>
          </a:prstGeom>
        </p:spPr>
        <p:txBody>
          <a:bodyPr vert="horz" lIns="91440" tIns="45720" rIns="91440" bIns="45720" rtlCol="0" anchor="t">
            <a:normAutofit/>
          </a:bodyPr>
          <a:lstStyle/>
          <a:p>
            <a:r>
              <a:rPr lang="fr-FR" dirty="0"/>
              <a:t>Modifiez le style du titre</a:t>
            </a:r>
            <a:endParaRPr lang="en-US" dirty="0"/>
          </a:p>
        </p:txBody>
      </p:sp>
      <p:sp>
        <p:nvSpPr>
          <p:cNvPr id="4" name="Date Placeholder 3"/>
          <p:cNvSpPr>
            <a:spLocks noGrp="1"/>
          </p:cNvSpPr>
          <p:nvPr>
            <p:ph type="dt" sz="half" idx="2"/>
          </p:nvPr>
        </p:nvSpPr>
        <p:spPr>
          <a:xfrm>
            <a:off x="1042987" y="4840039"/>
            <a:ext cx="903429" cy="303461"/>
          </a:xfrm>
          <a:prstGeom prst="rect">
            <a:avLst/>
          </a:prstGeom>
        </p:spPr>
        <p:txBody>
          <a:bodyPr vert="horz" lIns="91440" tIns="45720" rIns="91440" bIns="45720" rtlCol="0" anchor="ctr"/>
          <a:lstStyle>
            <a:lvl1pPr algn="l">
              <a:defRPr sz="900" baseline="0">
                <a:solidFill>
                  <a:schemeClr val="tx2"/>
                </a:solidFill>
              </a:defRPr>
            </a:lvl1pPr>
          </a:lstStyle>
          <a:p>
            <a:fld id="{87DE6118-2437-4B30-8E3C-4D2BE6020583}" type="datetimeFigureOut">
              <a:rPr lang="en-US" smtClean="0"/>
              <a:pPr/>
              <a:t>4/1/2026</a:t>
            </a:fld>
            <a:endParaRPr lang="en-US" dirty="0"/>
          </a:p>
        </p:txBody>
      </p:sp>
      <p:sp>
        <p:nvSpPr>
          <p:cNvPr id="5" name="Footer Placeholder 4"/>
          <p:cNvSpPr>
            <a:spLocks noGrp="1"/>
          </p:cNvSpPr>
          <p:nvPr>
            <p:ph type="ftr" sz="quarter" idx="3"/>
          </p:nvPr>
        </p:nvSpPr>
        <p:spPr>
          <a:xfrm>
            <a:off x="2170173" y="4840039"/>
            <a:ext cx="4710623" cy="303461"/>
          </a:xfrm>
          <a:prstGeom prst="rect">
            <a:avLst/>
          </a:prstGeom>
        </p:spPr>
        <p:txBody>
          <a:bodyPr vert="horz" lIns="91440" tIns="45720" rIns="91440" bIns="45720" rtlCol="0" anchor="ctr"/>
          <a:lstStyle>
            <a:lvl1pPr algn="l">
              <a:defRPr sz="9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4840039"/>
            <a:ext cx="1197219" cy="303461"/>
          </a:xfrm>
          <a:prstGeom prst="rect">
            <a:avLst/>
          </a:prstGeom>
        </p:spPr>
        <p:txBody>
          <a:bodyPr vert="horz" lIns="91440" tIns="45720" rIns="91440" bIns="45720" rtlCol="0" anchor="ctr"/>
          <a:lstStyle>
            <a:lvl1pPr algn="r">
              <a:defRPr sz="900" baseline="0">
                <a:solidFill>
                  <a:schemeClr val="tx2"/>
                </a:solidFill>
              </a:defRPr>
            </a:lvl1pPr>
          </a:lstStyle>
          <a:p>
            <a:fld id="{69E57DC2-970A-4B3E-BB1C-7A09969E49DF}" type="slidenum">
              <a:rPr lang="en-US" smtClean="0"/>
              <a:pPr/>
              <a:t>‹N°›</a:t>
            </a:fld>
            <a:endParaRPr lang="en-US" dirty="0"/>
          </a:p>
        </p:txBody>
      </p:sp>
      <p:sp>
        <p:nvSpPr>
          <p:cNvPr id="9" name="Rectangle 8" title="Side bar"/>
          <p:cNvSpPr/>
          <p:nvPr/>
        </p:nvSpPr>
        <p:spPr>
          <a:xfrm>
            <a:off x="1" y="0"/>
            <a:ext cx="530021" cy="5143500"/>
          </a:xfrm>
          <a:prstGeom prst="rect">
            <a:avLst/>
          </a:prstGeom>
          <a:solidFill>
            <a:srgbClr val="DC081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Espace réservé du contenu 3"/>
          <p:cNvPicPr>
            <a:picLocks noChangeAspect="1"/>
          </p:cNvPicPr>
          <p:nvPr/>
        </p:nvPicPr>
        <p:blipFill>
          <a:blip r:embed="rId11">
            <a:lum bright="70000" contrast="-70000"/>
            <a:alphaModFix amt="55000"/>
            <a:extLst>
              <a:ext uri="{28A0092B-C50C-407E-A947-70E740481C1C}">
                <a14:useLocalDpi xmlns:a14="http://schemas.microsoft.com/office/drawing/2010/main" val="0"/>
              </a:ext>
            </a:extLst>
          </a:blip>
          <a:stretch>
            <a:fillRect/>
          </a:stretch>
        </p:blipFill>
        <p:spPr>
          <a:xfrm rot="810067">
            <a:off x="7286987" y="210932"/>
            <a:ext cx="1771683" cy="1772556"/>
          </a:xfrm>
          <a:prstGeom prst="rect">
            <a:avLst/>
          </a:prstGeom>
        </p:spPr>
      </p:pic>
    </p:spTree>
    <p:extLst>
      <p:ext uri="{BB962C8B-B14F-4D97-AF65-F5344CB8AC3E}">
        <p14:creationId xmlns:p14="http://schemas.microsoft.com/office/powerpoint/2010/main" val="1104125500"/>
      </p:ext>
    </p:extLst>
  </p:cSld>
  <p:clrMap bg1="lt1" tx1="dk1" bg2="lt2" tx2="dk2" accent1="accent1" accent2="accent2" accent3="accent3" accent4="accent4" accent5="accent5" accent6="accent6" hlink="hlink" folHlink="folHlink"/>
  <p:sldLayoutIdLst>
    <p:sldLayoutId id="2147483675" r:id="rId1"/>
    <p:sldLayoutId id="2147483692" r:id="rId2"/>
    <p:sldLayoutId id="2147483676" r:id="rId3"/>
    <p:sldLayoutId id="2147483677" r:id="rId4"/>
    <p:sldLayoutId id="2147483682" r:id="rId5"/>
    <p:sldLayoutId id="2147483680" r:id="rId6"/>
    <p:sldLayoutId id="2147483681" r:id="rId7"/>
    <p:sldLayoutId id="2147483679" r:id="rId8"/>
    <p:sldLayoutId id="2147483678" r:id="rId9"/>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68580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026" userDrawn="1">
          <p15:clr>
            <a:srgbClr val="F26B43"/>
          </p15:clr>
        </p15:guide>
        <p15:guide id="4" orient="horz" pos="1080" userDrawn="1">
          <p15:clr>
            <a:srgbClr val="F26B43"/>
          </p15:clr>
        </p15:guide>
        <p15:guide id="6" orient="horz" pos="2772" userDrawn="1">
          <p15:clr>
            <a:srgbClr val="F26B43"/>
          </p15:clr>
        </p15:guide>
        <p15:guide id="7" orient="horz" pos="324" userDrawn="1">
          <p15:clr>
            <a:srgbClr val="F26B43"/>
          </p15:clr>
        </p15:guide>
        <p15:guide id="8" orient="horz" pos="1134" userDrawn="1">
          <p15:clr>
            <a:srgbClr val="F26B43"/>
          </p15:clr>
        </p15:guide>
        <p15:guide id="9" pos="5184" userDrawn="1">
          <p15:clr>
            <a:srgbClr val="F26B43"/>
          </p15:clr>
        </p15:guide>
        <p15:guide id="10" pos="702" userDrawn="1">
          <p15:clr>
            <a:srgbClr val="F26B43"/>
          </p15:clr>
        </p15:guide>
        <p15:guide id="11" pos="6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514350"/>
            <a:ext cx="7200900" cy="1114425"/>
          </a:xfrm>
          <a:prstGeom prst="rect">
            <a:avLst/>
          </a:prstGeom>
        </p:spPr>
        <p:txBody>
          <a:bodyPr vert="horz" lIns="91440" tIns="45720" rIns="91440" bIns="45720" rtlCol="0" anchor="t">
            <a:normAutofit/>
          </a:bodyPr>
          <a:lstStyle/>
          <a:p>
            <a:r>
              <a:rPr lang="fr-FR" dirty="0"/>
              <a:t>Modifiez le style du titre</a:t>
            </a:r>
            <a:endParaRPr lang="en-US" dirty="0"/>
          </a:p>
        </p:txBody>
      </p:sp>
      <p:sp>
        <p:nvSpPr>
          <p:cNvPr id="4" name="Date Placeholder 3"/>
          <p:cNvSpPr>
            <a:spLocks noGrp="1"/>
          </p:cNvSpPr>
          <p:nvPr>
            <p:ph type="dt" sz="half" idx="2"/>
          </p:nvPr>
        </p:nvSpPr>
        <p:spPr>
          <a:xfrm>
            <a:off x="1042987" y="4840039"/>
            <a:ext cx="903429" cy="303461"/>
          </a:xfrm>
          <a:prstGeom prst="rect">
            <a:avLst/>
          </a:prstGeom>
        </p:spPr>
        <p:txBody>
          <a:bodyPr vert="horz" lIns="91440" tIns="45720" rIns="91440" bIns="45720" rtlCol="0" anchor="ctr"/>
          <a:lstStyle>
            <a:lvl1pPr algn="l">
              <a:defRPr sz="900" baseline="0">
                <a:solidFill>
                  <a:schemeClr val="tx2"/>
                </a:solidFill>
              </a:defRPr>
            </a:lvl1pPr>
          </a:lstStyle>
          <a:p>
            <a:fld id="{87DE6118-2437-4B30-8E3C-4D2BE6020583}" type="datetimeFigureOut">
              <a:rPr lang="en-US" smtClean="0"/>
              <a:pPr/>
              <a:t>4/1/2026</a:t>
            </a:fld>
            <a:endParaRPr lang="en-US" dirty="0"/>
          </a:p>
        </p:txBody>
      </p:sp>
      <p:sp>
        <p:nvSpPr>
          <p:cNvPr id="5" name="Footer Placeholder 4"/>
          <p:cNvSpPr>
            <a:spLocks noGrp="1"/>
          </p:cNvSpPr>
          <p:nvPr>
            <p:ph type="ftr" sz="quarter" idx="3"/>
          </p:nvPr>
        </p:nvSpPr>
        <p:spPr>
          <a:xfrm>
            <a:off x="2170173" y="4840039"/>
            <a:ext cx="4710623" cy="303461"/>
          </a:xfrm>
          <a:prstGeom prst="rect">
            <a:avLst/>
          </a:prstGeom>
        </p:spPr>
        <p:txBody>
          <a:bodyPr vert="horz" lIns="91440" tIns="45720" rIns="91440" bIns="45720" rtlCol="0" anchor="ctr"/>
          <a:lstStyle>
            <a:lvl1pPr algn="l">
              <a:defRPr sz="9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7104552" y="4840039"/>
            <a:ext cx="1197219" cy="303461"/>
          </a:xfrm>
          <a:prstGeom prst="rect">
            <a:avLst/>
          </a:prstGeom>
        </p:spPr>
        <p:txBody>
          <a:bodyPr vert="horz" lIns="91440" tIns="45720" rIns="91440" bIns="45720" rtlCol="0" anchor="ctr"/>
          <a:lstStyle>
            <a:lvl1pPr algn="r">
              <a:defRPr sz="900" baseline="0">
                <a:solidFill>
                  <a:schemeClr val="tx2"/>
                </a:solidFill>
              </a:defRPr>
            </a:lvl1pPr>
          </a:lstStyle>
          <a:p>
            <a:fld id="{69E57DC2-970A-4B3E-BB1C-7A09969E49DF}" type="slidenum">
              <a:rPr lang="en-US" smtClean="0"/>
              <a:pPr/>
              <a:t>‹N°›</a:t>
            </a:fld>
            <a:endParaRPr lang="en-US" dirty="0"/>
          </a:p>
        </p:txBody>
      </p:sp>
      <p:pic>
        <p:nvPicPr>
          <p:cNvPr id="10" name="Espace réservé du contenu 3"/>
          <p:cNvPicPr>
            <a:picLocks noChangeAspect="1"/>
          </p:cNvPicPr>
          <p:nvPr userDrawn="1"/>
        </p:nvPicPr>
        <p:blipFill>
          <a:blip r:embed="rId11">
            <a:lum bright="70000" contrast="-70000"/>
            <a:alphaModFix amt="55000"/>
            <a:extLst>
              <a:ext uri="{28A0092B-C50C-407E-A947-70E740481C1C}">
                <a14:useLocalDpi xmlns:a14="http://schemas.microsoft.com/office/drawing/2010/main" val="0"/>
              </a:ext>
            </a:extLst>
          </a:blip>
          <a:stretch>
            <a:fillRect/>
          </a:stretch>
        </p:blipFill>
        <p:spPr>
          <a:xfrm rot="810067">
            <a:off x="7286987" y="210932"/>
            <a:ext cx="1771683" cy="1772556"/>
          </a:xfrm>
          <a:prstGeom prst="rect">
            <a:avLst/>
          </a:prstGeom>
        </p:spPr>
      </p:pic>
    </p:spTree>
    <p:extLst>
      <p:ext uri="{BB962C8B-B14F-4D97-AF65-F5344CB8AC3E}">
        <p14:creationId xmlns:p14="http://schemas.microsoft.com/office/powerpoint/2010/main" val="4047424580"/>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88036" indent="-288036" algn="l" defTabSz="685800" rtl="0" eaLnBrk="1" latinLnBrk="0" hangingPunct="1">
        <a:lnSpc>
          <a:spcPct val="94000"/>
        </a:lnSpc>
        <a:spcBef>
          <a:spcPts val="750"/>
        </a:spcBef>
        <a:spcAft>
          <a:spcPts val="150"/>
        </a:spcAft>
        <a:buFont typeface="Franklin Gothic Book" panose="020B0503020102020204" pitchFamily="34" charset="0"/>
        <a:buChar char="■"/>
        <a:defRPr sz="1500" kern="1200" baseline="0">
          <a:solidFill>
            <a:schemeClr val="tx2"/>
          </a:solidFill>
          <a:latin typeface="+mn-lt"/>
          <a:ea typeface="+mn-ea"/>
          <a:cs typeface="+mn-cs"/>
        </a:defRPr>
      </a:lvl1pPr>
      <a:lvl2pPr marL="6858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500" i="1" kern="1200" baseline="0">
          <a:solidFill>
            <a:schemeClr val="tx2"/>
          </a:solidFill>
          <a:latin typeface="+mn-lt"/>
          <a:ea typeface="+mn-ea"/>
          <a:cs typeface="+mn-cs"/>
        </a:defRPr>
      </a:lvl2pPr>
      <a:lvl3pPr marL="10287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kern="1200" baseline="0">
          <a:solidFill>
            <a:schemeClr val="tx2"/>
          </a:solidFill>
          <a:latin typeface="+mn-lt"/>
          <a:ea typeface="+mn-ea"/>
          <a:cs typeface="+mn-cs"/>
        </a:defRPr>
      </a:lvl3pPr>
      <a:lvl4pPr marL="13716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350" i="1" kern="1200" baseline="0">
          <a:solidFill>
            <a:schemeClr val="tx2"/>
          </a:solidFill>
          <a:latin typeface="+mn-lt"/>
          <a:ea typeface="+mn-ea"/>
          <a:cs typeface="+mn-cs"/>
        </a:defRPr>
      </a:lvl4pPr>
      <a:lvl5pPr marL="17145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026" userDrawn="1">
          <p15:clr>
            <a:srgbClr val="F26B43"/>
          </p15:clr>
        </p15:guide>
        <p15:guide id="4" orient="horz" pos="1080" userDrawn="1">
          <p15:clr>
            <a:srgbClr val="F26B43"/>
          </p15:clr>
        </p15:guide>
        <p15:guide id="6" orient="horz" pos="2772" userDrawn="1">
          <p15:clr>
            <a:srgbClr val="F26B43"/>
          </p15:clr>
        </p15:guide>
        <p15:guide id="7" orient="horz" pos="324" userDrawn="1">
          <p15:clr>
            <a:srgbClr val="F26B43"/>
          </p15:clr>
        </p15:guide>
        <p15:guide id="8" orient="horz" pos="1134" userDrawn="1">
          <p15:clr>
            <a:srgbClr val="F26B43"/>
          </p15:clr>
        </p15:guide>
        <p15:guide id="9" pos="5184" userDrawn="1">
          <p15:clr>
            <a:srgbClr val="F26B43"/>
          </p15:clr>
        </p15:guide>
        <p15:guide id="10" pos="702" userDrawn="1">
          <p15:clr>
            <a:srgbClr val="F26B43"/>
          </p15:clr>
        </p15:guide>
        <p15:guide id="11" pos="6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3" Type="http://schemas.openxmlformats.org/officeDocument/2006/relationships/hyperlink" Target="https://data.enseignementsup-recherche.gouv.fr/pages/referens/?flg=fr-fr" TargetMode="External"/><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s://intranet.ut-capitole.fr/gestion-des-personnels/concours/" TargetMode="External"/><Relationship Id="rId2" Type="http://schemas.openxmlformats.org/officeDocument/2006/relationships/notesSlide" Target="../notesSlides/notesSlide24.xml"/><Relationship Id="rId1" Type="http://schemas.openxmlformats.org/officeDocument/2006/relationships/slideLayout" Target="../slideLayouts/slideLayout12.xml"/><Relationship Id="rId4" Type="http://schemas.openxmlformats.org/officeDocument/2006/relationships/hyperlink" Target="https://www.enseignementsup-recherche.gouv.fr/fr/recrutements/itrf"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3" Type="http://schemas.openxmlformats.org/officeDocument/2006/relationships/hyperlink" Target="http://www.itrf.education.gouv.fr/itrf/menuaccueil.do" TargetMode="External"/><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hyperlink" Target="https://itarf.adc.education.fr/itarf/persitrf" TargetMode="External"/><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hyperlink" Target="https://ics.utc.fr/parfaire/guide/co/guide.html" TargetMode="External"/><Relationship Id="rId2" Type="http://schemas.openxmlformats.org/officeDocument/2006/relationships/notesSlide" Target="../notesSlides/notesSlide35.xml"/><Relationship Id="rId1" Type="http://schemas.openxmlformats.org/officeDocument/2006/relationships/slideLayout" Target="../slideLayouts/slideLayout12.xml"/><Relationship Id="rId4" Type="http://schemas.openxmlformats.org/officeDocument/2006/relationships/hyperlink" Target="https://data.enseignementsup-recherche.gouv.fr/pages/referens/"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hyperlink" Target="https://www.fonction-publique.gouv.fr/devenir-agent-public/calendrier-general-concours"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hyperlink" Target="http://www.fonction-publique.gouv.fr/score"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s://choisirleservicepublic.gouv.fr/"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hyperlink" Target="https://www.emploipublic.fr/"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hyperlink" Target="https://www.education.gouv.fr/"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hyperlink" Target="http://www.journal-officiel.gouv.fr/" TargetMode="External"/><Relationship Id="rId5" Type="http://schemas.openxmlformats.org/officeDocument/2006/relationships/hyperlink" Target="http://www.ac-toulouse.fr/" TargetMode="External"/><Relationship Id="rId4" Type="http://schemas.openxmlformats.org/officeDocument/2006/relationships/hyperlink" Target="https://www.enseignementsup-recherche.gouv.fr/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E467E7-7DE4-F128-E803-D3F07E9039BA}"/>
              </a:ext>
            </a:extLst>
          </p:cNvPr>
          <p:cNvSpPr>
            <a:spLocks noGrp="1"/>
          </p:cNvSpPr>
          <p:nvPr>
            <p:ph type="ctrTitle"/>
          </p:nvPr>
        </p:nvSpPr>
        <p:spPr/>
        <p:txBody>
          <a:bodyPr>
            <a:normAutofit fontScale="90000"/>
          </a:bodyPr>
          <a:lstStyle/>
          <a:p>
            <a:r>
              <a:rPr lang="fr-FR" sz="4000" dirty="0"/>
              <a:t>Présentation des </a:t>
            </a:r>
            <a:br>
              <a:rPr lang="fr-FR" sz="4000" dirty="0"/>
            </a:br>
            <a:r>
              <a:rPr lang="fr-FR" sz="4000" dirty="0"/>
              <a:t>principaux concours </a:t>
            </a:r>
            <a:br>
              <a:rPr lang="fr-FR" sz="4000" dirty="0"/>
            </a:br>
            <a:r>
              <a:rPr lang="fr-FR" sz="4000" dirty="0"/>
              <a:t>de l’Enseignement supérieur et de la Recherche (ITRF)</a:t>
            </a:r>
          </a:p>
        </p:txBody>
      </p:sp>
      <p:sp>
        <p:nvSpPr>
          <p:cNvPr id="3" name="Sous-titre 2">
            <a:extLst>
              <a:ext uri="{FF2B5EF4-FFF2-40B4-BE49-F238E27FC236}">
                <a16:creationId xmlns:a16="http://schemas.microsoft.com/office/drawing/2014/main" id="{223C5C23-49F1-D9A8-5D1A-E1415BF657BF}"/>
              </a:ext>
            </a:extLst>
          </p:cNvPr>
          <p:cNvSpPr>
            <a:spLocks noGrp="1"/>
          </p:cNvSpPr>
          <p:nvPr>
            <p:ph type="subTitle" idx="1"/>
          </p:nvPr>
        </p:nvSpPr>
        <p:spPr>
          <a:xfrm>
            <a:off x="3217959" y="4593101"/>
            <a:ext cx="4953890" cy="363577"/>
          </a:xfrm>
        </p:spPr>
        <p:txBody>
          <a:bodyPr/>
          <a:lstStyle/>
          <a:p>
            <a:pPr algn="r"/>
            <a:r>
              <a:rPr lang="fr-FR" dirty="0"/>
              <a:t>Mars 2026</a:t>
            </a:r>
          </a:p>
        </p:txBody>
      </p:sp>
    </p:spTree>
    <p:extLst>
      <p:ext uri="{BB962C8B-B14F-4D97-AF65-F5344CB8AC3E}">
        <p14:creationId xmlns:p14="http://schemas.microsoft.com/office/powerpoint/2010/main" val="2565554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 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638612"/>
            <a:ext cx="7455733" cy="3285175"/>
          </a:xfrm>
        </p:spPr>
        <p:txBody>
          <a:bodyPr/>
          <a:lstStyle/>
          <a:p>
            <a:pPr marL="514350" indent="-514350">
              <a:buFont typeface="+mj-lt"/>
              <a:buAutoNum type="romanUcPeriod" startAt="3"/>
            </a:pPr>
            <a:r>
              <a:rPr lang="fr-FR" altLang="fr-FR" dirty="0">
                <a:ea typeface="ＭＳ Ｐゴシック" panose="020B0600070205080204" pitchFamily="34" charset="-128"/>
              </a:rPr>
              <a:t>Les modalités de recrutement</a:t>
            </a:r>
          </a:p>
          <a:p>
            <a:pPr marL="0" indent="0">
              <a:buNone/>
            </a:pPr>
            <a:endParaRPr lang="fr-FR" altLang="fr-FR" dirty="0">
              <a:ea typeface="ＭＳ Ｐゴシック" panose="020B0600070205080204" pitchFamily="34" charset="-128"/>
            </a:endParaRPr>
          </a:p>
          <a:p>
            <a:pPr marL="360363" indent="-360363">
              <a:buFont typeface="Arial" panose="020B0604020202020204" pitchFamily="34" charset="0"/>
              <a:buNone/>
            </a:pPr>
            <a:r>
              <a:rPr lang="fr-FR" altLang="fr-FR" dirty="0">
                <a:solidFill>
                  <a:schemeClr val="tx2"/>
                </a:solidFill>
                <a:ea typeface="ＭＳ Ｐゴシック" panose="020B0600070205080204" pitchFamily="34" charset="-128"/>
              </a:rPr>
              <a:t>Les conditions générales pour concourir : </a:t>
            </a:r>
          </a:p>
          <a:p>
            <a:pPr marL="360363" indent="-360363"/>
            <a:r>
              <a:rPr lang="fr-FR" altLang="fr-FR" b="0" dirty="0">
                <a:solidFill>
                  <a:schemeClr val="tx2"/>
                </a:solidFill>
                <a:ea typeface="ＭＳ Ｐゴシック" panose="020B0600070205080204" pitchFamily="34" charset="-128"/>
              </a:rPr>
              <a:t>Avoir la nationalité française ou européenne (pour cat. B et C uniquement)</a:t>
            </a:r>
          </a:p>
          <a:p>
            <a:pPr marL="360363" indent="-360363"/>
            <a:r>
              <a:rPr lang="fr-FR" altLang="fr-FR" b="0" dirty="0">
                <a:solidFill>
                  <a:schemeClr val="tx2"/>
                </a:solidFill>
                <a:ea typeface="ＭＳ Ｐゴシック" panose="020B0600070205080204" pitchFamily="34" charset="-128"/>
              </a:rPr>
              <a:t>Jouir de ses droits civiques (droit de vote et éligibilité)</a:t>
            </a:r>
          </a:p>
          <a:p>
            <a:pPr marL="360363" indent="-360363"/>
            <a:r>
              <a:rPr lang="fr-FR" altLang="fr-FR" b="0" dirty="0">
                <a:solidFill>
                  <a:schemeClr val="tx2"/>
                </a:solidFill>
                <a:ea typeface="ＭＳ Ｐゴシック" panose="020B0600070205080204" pitchFamily="34" charset="-128"/>
              </a:rPr>
              <a:t>Ne pas avoir subi de condamnations figurant au bulletin n°2 du casier judiciaire incompatibles avec l'exercice des fonctions</a:t>
            </a:r>
          </a:p>
          <a:p>
            <a:pPr marL="360363" indent="-360363"/>
            <a:r>
              <a:rPr lang="fr-FR" altLang="fr-FR" b="0" dirty="0">
                <a:solidFill>
                  <a:schemeClr val="tx2"/>
                </a:solidFill>
                <a:ea typeface="ＭＳ Ｐゴシック" panose="020B0600070205080204" pitchFamily="34" charset="-128"/>
              </a:rPr>
              <a:t>Etre en situation régulière au regard du service national (journée défense et citoyenneté)</a:t>
            </a:r>
          </a:p>
          <a:p>
            <a:pPr marL="360363" indent="-360363"/>
            <a:r>
              <a:rPr lang="fr-FR" altLang="fr-FR" b="0" dirty="0">
                <a:solidFill>
                  <a:schemeClr val="tx2"/>
                </a:solidFill>
                <a:ea typeface="ＭＳ Ｐゴシック" panose="020B0600070205080204" pitchFamily="34" charset="-128"/>
              </a:rPr>
              <a:t>Avoir le niveau de diplôme ou ancienneté </a:t>
            </a:r>
          </a:p>
          <a:p>
            <a:pPr marL="360363" indent="-360363"/>
            <a:r>
              <a:rPr lang="fr-FR" altLang="fr-FR" b="0" dirty="0">
                <a:solidFill>
                  <a:schemeClr val="tx2"/>
                </a:solidFill>
                <a:ea typeface="ＭＳ Ｐゴシック" panose="020B0600070205080204" pitchFamily="34" charset="-128"/>
              </a:rPr>
              <a:t>Avoir l’aptitude physique</a:t>
            </a:r>
          </a:p>
          <a:p>
            <a:endParaRPr lang="fr-FR" b="0" dirty="0"/>
          </a:p>
        </p:txBody>
      </p:sp>
    </p:spTree>
    <p:extLst>
      <p:ext uri="{BB962C8B-B14F-4D97-AF65-F5344CB8AC3E}">
        <p14:creationId xmlns:p14="http://schemas.microsoft.com/office/powerpoint/2010/main" val="2821989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 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699" y="1728259"/>
            <a:ext cx="7653288" cy="2900892"/>
          </a:xfrm>
        </p:spPr>
        <p:txBody>
          <a:bodyPr/>
          <a:lstStyle/>
          <a:p>
            <a:pPr marL="0" indent="0">
              <a:buNone/>
            </a:pPr>
            <a:r>
              <a:rPr lang="fr-FR" altLang="fr-FR" dirty="0">
                <a:solidFill>
                  <a:schemeClr val="tx2"/>
                </a:solidFill>
                <a:ea typeface="ＭＳ Ｐゴシック" panose="020B0600070205080204" pitchFamily="34" charset="-128"/>
              </a:rPr>
              <a:t>Les conditions de diplômes ou d’expérience :</a:t>
            </a:r>
          </a:p>
          <a:p>
            <a:pPr marL="355600" indent="-355600"/>
            <a:r>
              <a:rPr lang="fr-FR" altLang="fr-FR" dirty="0">
                <a:solidFill>
                  <a:schemeClr val="tx2"/>
                </a:solidFill>
                <a:ea typeface="ＭＳ Ｐゴシック" panose="020B0600070205080204" pitchFamily="34" charset="-128"/>
              </a:rPr>
              <a:t>Concours externes : </a:t>
            </a:r>
          </a:p>
          <a:p>
            <a:pPr marL="0" indent="0">
              <a:buNone/>
              <a:tabLst>
                <a:tab pos="355600" algn="l"/>
              </a:tabLst>
            </a:pPr>
            <a:r>
              <a:rPr lang="fr-FR" altLang="fr-FR" b="0" dirty="0">
                <a:solidFill>
                  <a:schemeClr val="tx2"/>
                </a:solidFill>
                <a:ea typeface="ＭＳ Ｐゴシック" panose="020B0600070205080204" pitchFamily="34" charset="-128"/>
              </a:rPr>
              <a:t>	conditions de diplômes</a:t>
            </a:r>
          </a:p>
          <a:p>
            <a:pPr marL="355600" indent="-355600"/>
            <a:r>
              <a:rPr lang="fr-FR" altLang="fr-FR" dirty="0">
                <a:solidFill>
                  <a:schemeClr val="tx2"/>
                </a:solidFill>
                <a:ea typeface="ＭＳ Ｐゴシック" panose="020B0600070205080204" pitchFamily="34" charset="-128"/>
              </a:rPr>
              <a:t>Concours internes : </a:t>
            </a:r>
          </a:p>
          <a:p>
            <a:pPr marL="0" indent="0">
              <a:buNone/>
              <a:tabLst>
                <a:tab pos="355600" algn="l"/>
              </a:tabLst>
            </a:pPr>
            <a:r>
              <a:rPr lang="fr-FR" altLang="fr-FR" b="0" dirty="0">
                <a:solidFill>
                  <a:schemeClr val="tx2"/>
                </a:solidFill>
                <a:ea typeface="ＭＳ Ｐゴシック" panose="020B0600070205080204" pitchFamily="34" charset="-128"/>
              </a:rPr>
              <a:t>	conditions d’ancienneté de services publics</a:t>
            </a:r>
          </a:p>
          <a:p>
            <a:pPr marL="355600" indent="-355600"/>
            <a:r>
              <a:rPr lang="fr-FR" altLang="fr-FR" dirty="0">
                <a:solidFill>
                  <a:schemeClr val="tx2"/>
                </a:solidFill>
                <a:ea typeface="ＭＳ Ｐゴシック" panose="020B0600070205080204" pitchFamily="34" charset="-128"/>
              </a:rPr>
              <a:t>Troisième concours : </a:t>
            </a:r>
          </a:p>
          <a:p>
            <a:pPr marL="355600" indent="-355600">
              <a:buNone/>
              <a:tabLst>
                <a:tab pos="355600" algn="l"/>
              </a:tabLst>
            </a:pPr>
            <a:r>
              <a:rPr lang="fr-FR" altLang="fr-FR" b="0" dirty="0">
                <a:solidFill>
                  <a:schemeClr val="tx2"/>
                </a:solidFill>
                <a:ea typeface="ＭＳ Ｐゴシック" panose="020B0600070205080204" pitchFamily="34" charset="-128"/>
              </a:rPr>
              <a:t>	expérience professionnelle en dehors de l’administration (en tant que salarié de droit privé, travailleur indépendant, membre d’une assemblée élue d’une collectivité territoriale ou de responsable, y compris bénévole, d’une association.</a:t>
            </a:r>
          </a:p>
          <a:p>
            <a:pPr marL="0" indent="0">
              <a:buNone/>
            </a:pPr>
            <a:endParaRPr lang="fr-FR" b="0" dirty="0">
              <a:solidFill>
                <a:schemeClr val="tx2"/>
              </a:solidFill>
            </a:endParaRPr>
          </a:p>
        </p:txBody>
      </p:sp>
    </p:spTree>
    <p:extLst>
      <p:ext uri="{BB962C8B-B14F-4D97-AF65-F5344CB8AC3E}">
        <p14:creationId xmlns:p14="http://schemas.microsoft.com/office/powerpoint/2010/main" val="42425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 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728258"/>
            <a:ext cx="7200900" cy="2900891"/>
          </a:xfrm>
        </p:spPr>
        <p:txBody>
          <a:bodyPr/>
          <a:lstStyle/>
          <a:p>
            <a:pPr marL="0" indent="0">
              <a:buNone/>
            </a:pPr>
            <a:r>
              <a:rPr lang="fr-FR" altLang="fr-FR" dirty="0">
                <a:solidFill>
                  <a:schemeClr val="tx2"/>
                </a:solidFill>
                <a:ea typeface="ＭＳ Ｐゴシック" panose="020B0600070205080204" pitchFamily="34" charset="-128"/>
              </a:rPr>
              <a:t>Les conditions de diplômes par type de concours :</a:t>
            </a:r>
          </a:p>
          <a:p>
            <a:r>
              <a:rPr lang="fr-FR" dirty="0">
                <a:solidFill>
                  <a:schemeClr val="tx2"/>
                </a:solidFill>
              </a:rPr>
              <a:t>Concours externes</a:t>
            </a:r>
          </a:p>
          <a:p>
            <a:pPr marL="0" indent="0">
              <a:buNone/>
            </a:pPr>
            <a:r>
              <a:rPr lang="fr-FR" b="0" dirty="0">
                <a:solidFill>
                  <a:schemeClr val="tx2"/>
                </a:solidFill>
              </a:rPr>
              <a:t>Trois catégories de recrutement : A / B / C , en fonction du niveau d’études </a:t>
            </a:r>
          </a:p>
          <a:p>
            <a:pPr lvl="1">
              <a:buClrTx/>
              <a:buSzPct val="50000"/>
              <a:buFont typeface="Wingdings" panose="05000000000000000000" pitchFamily="2" charset="2"/>
              <a:buChar char="q"/>
            </a:pPr>
            <a:r>
              <a:rPr lang="fr-FR" dirty="0"/>
              <a:t>Catégorie A : niveau 6 BAC + 3 (sauf ASI niveau 5 BAC + 2)</a:t>
            </a:r>
          </a:p>
          <a:p>
            <a:pPr lvl="1">
              <a:buClrTx/>
              <a:buSzPct val="50000"/>
              <a:buFont typeface="Wingdings" panose="05000000000000000000" pitchFamily="2" charset="2"/>
              <a:buChar char="q"/>
            </a:pPr>
            <a:r>
              <a:rPr lang="fr-FR" dirty="0"/>
              <a:t>Catégorie B : niveau 4 BAC</a:t>
            </a:r>
          </a:p>
          <a:p>
            <a:pPr lvl="1">
              <a:buClrTx/>
              <a:buSzPct val="50000"/>
              <a:buFont typeface="Wingdings" panose="05000000000000000000" pitchFamily="2" charset="2"/>
              <a:buChar char="q"/>
            </a:pPr>
            <a:r>
              <a:rPr lang="fr-FR" dirty="0"/>
              <a:t>Catégorie C : sans condition de diplôme ou diplôme de niveau 3 BEPC</a:t>
            </a:r>
          </a:p>
          <a:p>
            <a:r>
              <a:rPr lang="fr-FR" dirty="0">
                <a:solidFill>
                  <a:schemeClr val="tx2"/>
                </a:solidFill>
              </a:rPr>
              <a:t>Concours internes</a:t>
            </a:r>
          </a:p>
          <a:p>
            <a:pPr marL="0" indent="0">
              <a:buNone/>
            </a:pPr>
            <a:r>
              <a:rPr lang="fr-FR" b="0" dirty="0">
                <a:solidFill>
                  <a:schemeClr val="tx2"/>
                </a:solidFill>
              </a:rPr>
              <a:t>Conditions d’ancienneté dans la fonction publique (titulaires ou non titulaires) : </a:t>
            </a:r>
          </a:p>
          <a:p>
            <a:pPr marL="0" indent="0">
              <a:buNone/>
            </a:pPr>
            <a:r>
              <a:rPr lang="fr-FR" b="0" dirty="0">
                <a:solidFill>
                  <a:schemeClr val="tx2"/>
                </a:solidFill>
              </a:rPr>
              <a:t>en fonction du concours</a:t>
            </a:r>
          </a:p>
          <a:p>
            <a:endParaRPr lang="fr-FR" dirty="0"/>
          </a:p>
        </p:txBody>
      </p:sp>
    </p:spTree>
    <p:extLst>
      <p:ext uri="{BB962C8B-B14F-4D97-AF65-F5344CB8AC3E}">
        <p14:creationId xmlns:p14="http://schemas.microsoft.com/office/powerpoint/2010/main" val="2654677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a:t>
            </a:r>
            <a:r>
              <a:rPr lang="fr-FR" altLang="fr-FR" dirty="0">
                <a:solidFill>
                  <a:schemeClr val="tx1"/>
                </a:solidFill>
                <a:ea typeface="ＭＳ Ｐゴシック" panose="020B0600070205080204" pitchFamily="34" charset="-128"/>
              </a:rPr>
              <a:t> </a:t>
            </a:r>
            <a:r>
              <a:rPr lang="fr-FR" altLang="fr-FR" dirty="0"/>
              <a:t>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971550" y="1628775"/>
            <a:ext cx="7200900" cy="2686050"/>
          </a:xfrm>
        </p:spPr>
        <p:txBody>
          <a:bodyPr/>
          <a:lstStyle/>
          <a:p>
            <a:pPr marL="355600" indent="-355600">
              <a:buFont typeface="+mj-lt"/>
              <a:buAutoNum type="romanUcPeriod" startAt="4"/>
            </a:pPr>
            <a:r>
              <a:rPr lang="fr-FR" altLang="fr-FR" dirty="0">
                <a:ea typeface="ＭＳ Ｐゴシック" panose="020B0600070205080204" pitchFamily="34" charset="-128"/>
              </a:rPr>
              <a:t>Les grandes phases des concours</a:t>
            </a:r>
          </a:p>
          <a:p>
            <a:pPr marL="0" indent="0">
              <a:buNone/>
            </a:pPr>
            <a:endParaRPr lang="fr-FR" altLang="fr-FR" dirty="0">
              <a:ea typeface="ＭＳ Ｐゴシック" panose="020B0600070205080204" pitchFamily="34" charset="-128"/>
            </a:endParaRPr>
          </a:p>
          <a:p>
            <a:pPr marL="714375" indent="-358775"/>
            <a:r>
              <a:rPr lang="fr-FR" altLang="fr-FR" b="0" dirty="0">
                <a:solidFill>
                  <a:schemeClr val="tx2"/>
                </a:solidFill>
                <a:ea typeface="ＭＳ Ｐゴシック" panose="020B0600070205080204" pitchFamily="34" charset="-128"/>
              </a:rPr>
              <a:t>La recevabilité</a:t>
            </a:r>
          </a:p>
          <a:p>
            <a:pPr marL="714375" indent="-358775"/>
            <a:r>
              <a:rPr lang="fr-FR" altLang="fr-FR" b="0" dirty="0">
                <a:solidFill>
                  <a:schemeClr val="tx2"/>
                </a:solidFill>
                <a:ea typeface="ＭＳ Ｐゴシック" panose="020B0600070205080204" pitchFamily="34" charset="-128"/>
              </a:rPr>
              <a:t>L’admissibilité</a:t>
            </a:r>
          </a:p>
          <a:p>
            <a:pPr marL="714375" indent="-358775"/>
            <a:r>
              <a:rPr lang="fr-FR" altLang="fr-FR" b="0" dirty="0">
                <a:solidFill>
                  <a:schemeClr val="tx2"/>
                </a:solidFill>
                <a:ea typeface="ＭＳ Ｐゴシック" panose="020B0600070205080204" pitchFamily="34" charset="-128"/>
              </a:rPr>
              <a:t>L’admission</a:t>
            </a:r>
          </a:p>
          <a:p>
            <a:pPr marL="714375" indent="-358775"/>
            <a:r>
              <a:rPr lang="fr-FR" altLang="fr-FR" b="0" dirty="0">
                <a:solidFill>
                  <a:schemeClr val="tx2"/>
                </a:solidFill>
                <a:ea typeface="ＭＳ Ｐゴシック" panose="020B0600070205080204" pitchFamily="34" charset="-128"/>
              </a:rPr>
              <a:t>L’affectation (durée de validité de la liste complémentaire)</a:t>
            </a:r>
          </a:p>
          <a:p>
            <a:endParaRPr lang="fr-FR" dirty="0">
              <a:solidFill>
                <a:schemeClr val="tx2"/>
              </a:solidFill>
            </a:endParaRPr>
          </a:p>
          <a:p>
            <a:endParaRPr lang="fr-FR" dirty="0">
              <a:solidFill>
                <a:schemeClr val="tx2"/>
              </a:solidFill>
            </a:endParaRPr>
          </a:p>
        </p:txBody>
      </p:sp>
    </p:spTree>
    <p:extLst>
      <p:ext uri="{BB962C8B-B14F-4D97-AF65-F5344CB8AC3E}">
        <p14:creationId xmlns:p14="http://schemas.microsoft.com/office/powerpoint/2010/main" val="141307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 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728258"/>
            <a:ext cx="7200900" cy="2900891"/>
          </a:xfrm>
        </p:spPr>
        <p:txBody>
          <a:bodyPr/>
          <a:lstStyle/>
          <a:p>
            <a:pPr marL="355600" indent="-355600"/>
            <a:r>
              <a:rPr lang="fr-FR" altLang="fr-FR" dirty="0">
                <a:solidFill>
                  <a:schemeClr val="tx2"/>
                </a:solidFill>
                <a:ea typeface="ＭＳ Ｐゴシック" panose="020B0600070205080204" pitchFamily="34" charset="-128"/>
              </a:rPr>
              <a:t>La recevabilité :</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C’est la phase de réception des dossiers des candidats.</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Un dossier doit être déposé pour chaque concours.</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Les dossiers comportent des éléments administratifs et des éléments techniques.</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Tout dossier incomplet sera refusé.</a:t>
            </a:r>
          </a:p>
          <a:p>
            <a:pPr marL="355600" indent="-355600"/>
            <a:r>
              <a:rPr lang="fr-FR" altLang="fr-FR" dirty="0">
                <a:solidFill>
                  <a:schemeClr val="tx2"/>
                </a:solidFill>
                <a:ea typeface="ＭＳ Ｐゴシック" panose="020B0600070205080204" pitchFamily="34" charset="-128"/>
              </a:rPr>
              <a:t>L’admissibilité :</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Cette phase concerne l’étude et la notation du dossier écrit (épreuves / rapport).</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Un seuil est déterminé, permettant d’accéder à la phase suivante d’admission.</a:t>
            </a:r>
          </a:p>
          <a:p>
            <a:pPr marL="355600" indent="-355600"/>
            <a:endParaRPr lang="fr-FR" altLang="fr-FR" b="0" dirty="0">
              <a:solidFill>
                <a:schemeClr val="tx2"/>
              </a:solidFill>
              <a:ea typeface="ＭＳ Ｐゴシック" panose="020B0600070205080204" pitchFamily="34" charset="-128"/>
            </a:endParaRPr>
          </a:p>
        </p:txBody>
      </p:sp>
    </p:spTree>
    <p:extLst>
      <p:ext uri="{BB962C8B-B14F-4D97-AF65-F5344CB8AC3E}">
        <p14:creationId xmlns:p14="http://schemas.microsoft.com/office/powerpoint/2010/main" val="356486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 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699" y="1728258"/>
            <a:ext cx="7422281" cy="3238378"/>
          </a:xfrm>
        </p:spPr>
        <p:txBody>
          <a:bodyPr/>
          <a:lstStyle/>
          <a:p>
            <a:pPr marL="355600" indent="-355600"/>
            <a:r>
              <a:rPr lang="fr-FR" altLang="fr-FR" dirty="0">
                <a:solidFill>
                  <a:schemeClr val="tx2"/>
                </a:solidFill>
                <a:ea typeface="ＭＳ Ｐゴシック" panose="020B0600070205080204" pitchFamily="34" charset="-128"/>
              </a:rPr>
              <a:t>L’admission :</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Cette phase concerne l ’audition des candidats (oral). Elle peut être accompagnée d’une épreuve technique écrite.</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Un seuil est déterminé, permettant de classer les lauréats (liste principale et éventuellement liste complémentaire).</a:t>
            </a:r>
          </a:p>
          <a:p>
            <a:pPr marL="355600" indent="-355600">
              <a:defRPr/>
            </a:pPr>
            <a:r>
              <a:rPr lang="fr-FR" altLang="fr-FR" dirty="0">
                <a:solidFill>
                  <a:schemeClr val="tx2"/>
                </a:solidFill>
                <a:ea typeface="ＭＳ Ｐゴシック" panose="020B0600070205080204" pitchFamily="34" charset="-128"/>
              </a:rPr>
              <a:t>L’affectation :</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La réussite à un concours sur liste principale donne accès à une proposition d’affectation.</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Le lauréat doit valider l’affectation. Le refus fait perdre le bénéfice du concours et déclenche l’ouverture de la liste complémentaire éventuelle.</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L’appel à la liste complémentaire est possible jusqu’à la date de l’ouverture de la session de concours suivante.</a:t>
            </a:r>
          </a:p>
        </p:txBody>
      </p:sp>
    </p:spTree>
    <p:extLst>
      <p:ext uri="{BB962C8B-B14F-4D97-AF65-F5344CB8AC3E}">
        <p14:creationId xmlns:p14="http://schemas.microsoft.com/office/powerpoint/2010/main" val="3295970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spect="1"/>
          </p:cNvSpPr>
          <p:nvPr/>
        </p:nvSpPr>
        <p:spPr>
          <a:xfrm>
            <a:off x="828000" y="2268000"/>
            <a:ext cx="6480000" cy="432000"/>
          </a:xfrm>
          <a:prstGeom prst="rect">
            <a:avLst/>
          </a:prstGeom>
        </p:spPr>
        <p:txBody>
          <a:bodyPr wrap="none">
            <a:noAutofit/>
          </a:bodyPr>
          <a:lstStyle/>
          <a:p>
            <a:pPr marL="360363" indent="-360363">
              <a:buFont typeface="+mj-lt"/>
              <a:buAutoNum type="romanUcPeriod" startAt="2"/>
            </a:pPr>
            <a:r>
              <a:rPr lang="fr-FR" altLang="fr-FR" sz="2000" b="1" dirty="0">
                <a:ea typeface="ＭＳ Ｐゴシック" panose="020B0600070205080204" pitchFamily="34" charset="-128"/>
              </a:rPr>
              <a:t>Les corps administratifs de l’université</a:t>
            </a:r>
          </a:p>
        </p:txBody>
      </p:sp>
    </p:spTree>
    <p:extLst>
      <p:ext uri="{BB962C8B-B14F-4D97-AF65-F5344CB8AC3E}">
        <p14:creationId xmlns:p14="http://schemas.microsoft.com/office/powerpoint/2010/main" val="3191054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0917" y="262190"/>
            <a:ext cx="7200900" cy="614735"/>
          </a:xfrm>
        </p:spPr>
        <p:txBody>
          <a:bodyPr/>
          <a:lstStyle/>
          <a:p>
            <a:pPr algn="ctr"/>
            <a:r>
              <a:rPr lang="fr-FR" altLang="fr-FR" dirty="0"/>
              <a:t>Les</a:t>
            </a:r>
            <a:r>
              <a:rPr lang="fr-FR" altLang="fr-FR" dirty="0">
                <a:solidFill>
                  <a:schemeClr val="tx1"/>
                </a:solidFill>
                <a:ea typeface="ＭＳ Ｐゴシック" panose="020B0600070205080204" pitchFamily="34" charset="-128"/>
              </a:rPr>
              <a:t> </a:t>
            </a:r>
            <a:r>
              <a:rPr lang="fr-FR" altLang="fr-FR" dirty="0"/>
              <a:t>corps administratifs de l’université</a:t>
            </a:r>
            <a:endParaRPr lang="fr-FR" dirty="0"/>
          </a:p>
        </p:txBody>
      </p:sp>
      <p:sp>
        <p:nvSpPr>
          <p:cNvPr id="3" name="Espace réservé du contenu 2"/>
          <p:cNvSpPr>
            <a:spLocks noGrp="1"/>
          </p:cNvSpPr>
          <p:nvPr>
            <p:ph idx="1"/>
          </p:nvPr>
        </p:nvSpPr>
        <p:spPr>
          <a:xfrm>
            <a:off x="741145" y="1051074"/>
            <a:ext cx="7500672" cy="3241793"/>
          </a:xfrm>
        </p:spPr>
        <p:txBody>
          <a:bodyPr/>
          <a:lstStyle/>
          <a:p>
            <a:pPr marL="0" lvl="1" indent="0">
              <a:buNone/>
              <a:tabLst>
                <a:tab pos="355600" algn="l"/>
              </a:tabLst>
            </a:pPr>
            <a:r>
              <a:rPr lang="fr-FR" b="1" dirty="0">
                <a:solidFill>
                  <a:srgbClr val="DC0814"/>
                </a:solidFill>
                <a:ea typeface="ＭＳ Ｐゴシック" panose="020B0600070205080204" pitchFamily="34" charset="-128"/>
              </a:rPr>
              <a:t>I.	Des corps de métiers différents</a:t>
            </a:r>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830676511"/>
              </p:ext>
            </p:extLst>
          </p:nvPr>
        </p:nvGraphicFramePr>
        <p:xfrm>
          <a:off x="375386" y="1374885"/>
          <a:ext cx="8393228" cy="2880360"/>
        </p:xfrm>
        <a:graphic>
          <a:graphicData uri="http://schemas.openxmlformats.org/drawingml/2006/table">
            <a:tbl>
              <a:tblPr firstRow="1" bandRow="1">
                <a:tableStyleId>{5C22544A-7EE6-4342-B048-85BDC9FD1C3A}</a:tableStyleId>
              </a:tblPr>
              <a:tblGrid>
                <a:gridCol w="4562374">
                  <a:extLst>
                    <a:ext uri="{9D8B030D-6E8A-4147-A177-3AD203B41FA5}">
                      <a16:colId xmlns:a16="http://schemas.microsoft.com/office/drawing/2014/main" val="2463740062"/>
                    </a:ext>
                  </a:extLst>
                </a:gridCol>
                <a:gridCol w="3830854">
                  <a:extLst>
                    <a:ext uri="{9D8B030D-6E8A-4147-A177-3AD203B41FA5}">
                      <a16:colId xmlns:a16="http://schemas.microsoft.com/office/drawing/2014/main" val="2021581882"/>
                    </a:ext>
                  </a:extLst>
                </a:gridCol>
              </a:tblGrid>
              <a:tr h="2831355">
                <a:tc>
                  <a:txBody>
                    <a:bodyPr/>
                    <a:lstStyle/>
                    <a:p>
                      <a:pPr algn="ctr"/>
                      <a:r>
                        <a:rPr lang="fr-FR" sz="1500" u="sng" dirty="0">
                          <a:solidFill>
                            <a:schemeClr val="tx2"/>
                          </a:solidFill>
                        </a:rPr>
                        <a:t>AENES</a:t>
                      </a:r>
                    </a:p>
                    <a:p>
                      <a:pPr algn="l"/>
                      <a:r>
                        <a:rPr lang="fr-FR" sz="1500" b="1" dirty="0">
                          <a:solidFill>
                            <a:schemeClr val="tx2"/>
                          </a:solidFill>
                        </a:rPr>
                        <a:t>Personnels de l’Administration de l’Education Nationale </a:t>
                      </a:r>
                    </a:p>
                    <a:p>
                      <a:pPr algn="l"/>
                      <a:r>
                        <a:rPr lang="fr-FR" sz="1500" b="1" dirty="0">
                          <a:solidFill>
                            <a:schemeClr val="tx2"/>
                          </a:solidFill>
                        </a:rPr>
                        <a:t>et de l’Enseignement Supérieur</a:t>
                      </a:r>
                      <a:endParaRPr lang="fr-FR" sz="1500" dirty="0">
                        <a:solidFill>
                          <a:schemeClr val="tx2"/>
                        </a:solidFill>
                      </a:endParaRPr>
                    </a:p>
                    <a:p>
                      <a:pPr algn="l"/>
                      <a:endParaRPr lang="fr-FR" sz="1500" dirty="0">
                        <a:solidFill>
                          <a:schemeClr val="tx2"/>
                        </a:solidFill>
                      </a:endParaRPr>
                    </a:p>
                    <a:p>
                      <a:pPr algn="l"/>
                      <a:r>
                        <a:rPr lang="fr-FR" sz="1500" dirty="0">
                          <a:solidFill>
                            <a:schemeClr val="tx2"/>
                          </a:solidFill>
                        </a:rPr>
                        <a:t>Catégorie</a:t>
                      </a:r>
                      <a:r>
                        <a:rPr lang="fr-FR" sz="1500" baseline="0" dirty="0">
                          <a:solidFill>
                            <a:schemeClr val="tx2"/>
                          </a:solidFill>
                        </a:rPr>
                        <a:t> A</a:t>
                      </a:r>
                    </a:p>
                    <a:p>
                      <a:pPr marL="0" indent="0" algn="l">
                        <a:buFont typeface="Arial" panose="020B0604020202020204" pitchFamily="34" charset="0"/>
                        <a:buNone/>
                      </a:pPr>
                      <a:r>
                        <a:rPr lang="fr-FR" sz="1600" b="0" dirty="0">
                          <a:solidFill>
                            <a:schemeClr val="tx2"/>
                          </a:solidFill>
                        </a:rPr>
                        <a:t>Administrateur</a:t>
                      </a:r>
                    </a:p>
                    <a:p>
                      <a:pPr marL="0" indent="0" algn="l">
                        <a:buFont typeface="Arial" panose="020B0604020202020204" pitchFamily="34" charset="0"/>
                        <a:buNone/>
                      </a:pPr>
                      <a:r>
                        <a:rPr lang="fr-FR" sz="1600" b="0" baseline="0" dirty="0">
                          <a:solidFill>
                            <a:schemeClr val="tx2"/>
                          </a:solidFill>
                        </a:rPr>
                        <a:t>Attaché (ADAENES)</a:t>
                      </a:r>
                    </a:p>
                    <a:p>
                      <a:pPr marL="0" indent="0" algn="l">
                        <a:buFont typeface="Arial" panose="020B0604020202020204" pitchFamily="34" charset="0"/>
                        <a:buNone/>
                      </a:pPr>
                      <a:endParaRPr lang="fr-FR" sz="1600" b="0" baseline="0" dirty="0">
                        <a:solidFill>
                          <a:schemeClr val="tx2"/>
                        </a:solidFill>
                      </a:endParaRPr>
                    </a:p>
                    <a:p>
                      <a:pPr marL="0" indent="0" algn="l">
                        <a:buFont typeface="Arial" panose="020B0604020202020204" pitchFamily="34" charset="0"/>
                        <a:buNone/>
                      </a:pPr>
                      <a:r>
                        <a:rPr lang="fr-FR" sz="1500" b="1" baseline="0" dirty="0">
                          <a:solidFill>
                            <a:schemeClr val="tx2"/>
                          </a:solidFill>
                        </a:rPr>
                        <a:t>Catégorie B</a:t>
                      </a:r>
                    </a:p>
                    <a:p>
                      <a:pPr marL="0" indent="0" algn="l">
                        <a:buFont typeface="Arial" panose="020B0604020202020204" pitchFamily="34" charset="0"/>
                        <a:buNone/>
                      </a:pPr>
                      <a:r>
                        <a:rPr lang="fr-FR" sz="1500" b="0" baseline="0" dirty="0">
                          <a:solidFill>
                            <a:schemeClr val="tx2"/>
                          </a:solidFill>
                        </a:rPr>
                        <a:t>Secrétaire administratif(SAENES)</a:t>
                      </a:r>
                    </a:p>
                    <a:p>
                      <a:pPr marL="0" indent="0" algn="l">
                        <a:buFont typeface="Arial" panose="020B0604020202020204" pitchFamily="34" charset="0"/>
                        <a:buNone/>
                      </a:pPr>
                      <a:r>
                        <a:rPr lang="fr-FR" sz="1500" b="1" baseline="0" dirty="0">
                          <a:solidFill>
                            <a:schemeClr val="tx2"/>
                          </a:solidFill>
                        </a:rPr>
                        <a:t>Catégorie C</a:t>
                      </a:r>
                    </a:p>
                    <a:p>
                      <a:pPr marL="0" indent="0" algn="l">
                        <a:buFont typeface="Arial" panose="020B0604020202020204" pitchFamily="34" charset="0"/>
                        <a:buNone/>
                      </a:pPr>
                      <a:r>
                        <a:rPr lang="fr-FR" sz="1500" b="0" baseline="0" dirty="0">
                          <a:solidFill>
                            <a:schemeClr val="tx2"/>
                          </a:solidFill>
                        </a:rPr>
                        <a:t>Adjoint administratif (ADJAENES)</a:t>
                      </a:r>
                    </a:p>
                  </a:txBody>
                  <a:tcPr>
                    <a:solidFill>
                      <a:schemeClr val="bg2"/>
                    </a:solidFill>
                  </a:tcPr>
                </a:tc>
                <a:tc>
                  <a:txBody>
                    <a:bodyPr/>
                    <a:lstStyle/>
                    <a:p>
                      <a:pPr algn="ctr"/>
                      <a:r>
                        <a:rPr lang="fr-FR" sz="1500" u="sng" dirty="0">
                          <a:solidFill>
                            <a:schemeClr val="tx2"/>
                          </a:solidFill>
                        </a:rPr>
                        <a:t>ITRF</a:t>
                      </a:r>
                    </a:p>
                    <a:p>
                      <a:pPr algn="l"/>
                      <a:r>
                        <a:rPr lang="fr-FR" sz="1500" b="1" dirty="0">
                          <a:solidFill>
                            <a:schemeClr val="tx2"/>
                          </a:solidFill>
                        </a:rPr>
                        <a:t>Personnels Ingénieurs et Techniciens</a:t>
                      </a:r>
                    </a:p>
                    <a:p>
                      <a:pPr algn="l"/>
                      <a:r>
                        <a:rPr lang="fr-FR" sz="1500" b="1" dirty="0">
                          <a:solidFill>
                            <a:schemeClr val="tx2"/>
                          </a:solidFill>
                        </a:rPr>
                        <a:t>de Recherche et de Formation</a:t>
                      </a:r>
                      <a:endParaRPr lang="fr-FR" sz="1500" dirty="0">
                        <a:solidFill>
                          <a:schemeClr val="tx2"/>
                        </a:solidFill>
                      </a:endParaRPr>
                    </a:p>
                    <a:p>
                      <a:pPr algn="l"/>
                      <a:endParaRPr lang="fr-FR" sz="1500" dirty="0">
                        <a:solidFill>
                          <a:schemeClr val="tx2"/>
                        </a:solidFill>
                      </a:endParaRPr>
                    </a:p>
                    <a:p>
                      <a:pPr algn="l"/>
                      <a:r>
                        <a:rPr lang="fr-FR" sz="1500" dirty="0">
                          <a:solidFill>
                            <a:schemeClr val="tx2"/>
                          </a:solidFill>
                        </a:rPr>
                        <a:t>Catégorie</a:t>
                      </a:r>
                      <a:r>
                        <a:rPr lang="fr-FR" sz="1500" baseline="0" dirty="0">
                          <a:solidFill>
                            <a:schemeClr val="tx2"/>
                          </a:solidFill>
                        </a:rPr>
                        <a:t> A</a:t>
                      </a:r>
                    </a:p>
                    <a:p>
                      <a:pPr marL="0" indent="0" algn="l">
                        <a:buFont typeface="Arial" panose="020B0604020202020204" pitchFamily="34" charset="0"/>
                        <a:buNone/>
                      </a:pPr>
                      <a:r>
                        <a:rPr lang="fr-FR" sz="1500" b="0" baseline="0" dirty="0">
                          <a:solidFill>
                            <a:schemeClr val="tx2"/>
                          </a:solidFill>
                        </a:rPr>
                        <a:t>Ingénieur de recherche (IGR)</a:t>
                      </a:r>
                    </a:p>
                    <a:p>
                      <a:pPr marL="0" indent="0" algn="l">
                        <a:buFont typeface="Arial" panose="020B0604020202020204" pitchFamily="34" charset="0"/>
                        <a:buNone/>
                      </a:pPr>
                      <a:r>
                        <a:rPr lang="fr-FR" sz="1500" b="0" baseline="0" dirty="0">
                          <a:solidFill>
                            <a:schemeClr val="tx2"/>
                          </a:solidFill>
                        </a:rPr>
                        <a:t>Ingénieur d’études (IGE)</a:t>
                      </a:r>
                    </a:p>
                    <a:p>
                      <a:pPr marL="0" indent="0" algn="l">
                        <a:buFont typeface="Arial" panose="020B0604020202020204" pitchFamily="34" charset="0"/>
                        <a:buNone/>
                      </a:pPr>
                      <a:r>
                        <a:rPr lang="fr-FR" sz="1500" b="0" baseline="0" dirty="0">
                          <a:solidFill>
                            <a:schemeClr val="tx2"/>
                          </a:solidFill>
                        </a:rPr>
                        <a:t>Assistant-ingénieur (ASI)</a:t>
                      </a:r>
                    </a:p>
                    <a:p>
                      <a:pPr marL="0" indent="0" algn="l">
                        <a:buFont typeface="Arial" panose="020B0604020202020204" pitchFamily="34" charset="0"/>
                        <a:buNone/>
                      </a:pPr>
                      <a:r>
                        <a:rPr lang="fr-FR" sz="1500" b="1" baseline="0" dirty="0">
                          <a:solidFill>
                            <a:schemeClr val="tx2"/>
                          </a:solidFill>
                        </a:rPr>
                        <a:t>Catégorie B</a:t>
                      </a:r>
                    </a:p>
                    <a:p>
                      <a:pPr marL="0" indent="0" algn="l">
                        <a:buFont typeface="Arial" panose="020B0604020202020204" pitchFamily="34" charset="0"/>
                        <a:buNone/>
                      </a:pPr>
                      <a:r>
                        <a:rPr lang="fr-FR" sz="1500" b="0" baseline="0" dirty="0">
                          <a:solidFill>
                            <a:schemeClr val="tx2"/>
                          </a:solidFill>
                        </a:rPr>
                        <a:t>Technicien (TECH)</a:t>
                      </a:r>
                    </a:p>
                    <a:p>
                      <a:pPr marL="0" indent="0" algn="l">
                        <a:buFont typeface="Arial" panose="020B0604020202020204" pitchFamily="34" charset="0"/>
                        <a:buNone/>
                      </a:pPr>
                      <a:r>
                        <a:rPr lang="fr-FR" sz="1500" b="1" baseline="0" dirty="0">
                          <a:solidFill>
                            <a:schemeClr val="tx2"/>
                          </a:solidFill>
                        </a:rPr>
                        <a:t>Catégorie C</a:t>
                      </a:r>
                    </a:p>
                    <a:p>
                      <a:pPr marL="0" indent="0" algn="l">
                        <a:buFont typeface="Arial" panose="020B0604020202020204" pitchFamily="34" charset="0"/>
                        <a:buNone/>
                      </a:pPr>
                      <a:r>
                        <a:rPr lang="fr-FR" sz="1500" b="0" baseline="0" dirty="0">
                          <a:solidFill>
                            <a:schemeClr val="tx2"/>
                          </a:solidFill>
                        </a:rPr>
                        <a:t>Adjoint technique (ADJ)</a:t>
                      </a:r>
                    </a:p>
                  </a:txBody>
                  <a:tcPr>
                    <a:solidFill>
                      <a:schemeClr val="bg2"/>
                    </a:solidFill>
                  </a:tcPr>
                </a:tc>
                <a:extLst>
                  <a:ext uri="{0D108BD9-81ED-4DB2-BD59-A6C34878D82A}">
                    <a16:rowId xmlns:a16="http://schemas.microsoft.com/office/drawing/2014/main" val="2411034196"/>
                  </a:ext>
                </a:extLst>
              </a:tr>
            </a:tbl>
          </a:graphicData>
        </a:graphic>
      </p:graphicFrame>
    </p:spTree>
    <p:extLst>
      <p:ext uri="{BB962C8B-B14F-4D97-AF65-F5344CB8AC3E}">
        <p14:creationId xmlns:p14="http://schemas.microsoft.com/office/powerpoint/2010/main" val="3422557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0917" y="262190"/>
            <a:ext cx="7200900" cy="614735"/>
          </a:xfrm>
        </p:spPr>
        <p:txBody>
          <a:bodyPr/>
          <a:lstStyle/>
          <a:p>
            <a:pPr algn="ctr"/>
            <a:r>
              <a:rPr lang="fr-FR" altLang="fr-FR" dirty="0"/>
              <a:t>Les</a:t>
            </a:r>
            <a:r>
              <a:rPr lang="fr-FR" altLang="fr-FR" dirty="0">
                <a:solidFill>
                  <a:schemeClr val="tx1"/>
                </a:solidFill>
                <a:ea typeface="ＭＳ Ｐゴシック" panose="020B0600070205080204" pitchFamily="34" charset="-128"/>
              </a:rPr>
              <a:t> </a:t>
            </a:r>
            <a:r>
              <a:rPr lang="fr-FR" altLang="fr-FR" dirty="0"/>
              <a:t>corps administratifs de l’université</a:t>
            </a:r>
            <a:endParaRPr lang="fr-FR" dirty="0"/>
          </a:p>
        </p:txBody>
      </p:sp>
      <p:sp>
        <p:nvSpPr>
          <p:cNvPr id="3" name="Espace réservé du contenu 2"/>
          <p:cNvSpPr>
            <a:spLocks noGrp="1"/>
          </p:cNvSpPr>
          <p:nvPr>
            <p:ph idx="1"/>
          </p:nvPr>
        </p:nvSpPr>
        <p:spPr>
          <a:xfrm>
            <a:off x="741145" y="1051074"/>
            <a:ext cx="7500672" cy="3241793"/>
          </a:xfrm>
        </p:spPr>
        <p:txBody>
          <a:bodyPr/>
          <a:lstStyle/>
          <a:p>
            <a:pPr marL="0" lvl="1" indent="0">
              <a:buNone/>
              <a:tabLst>
                <a:tab pos="355600" algn="l"/>
              </a:tabLst>
            </a:pPr>
            <a:r>
              <a:rPr lang="fr-FR" b="1" dirty="0">
                <a:solidFill>
                  <a:srgbClr val="DC0814"/>
                </a:solidFill>
                <a:ea typeface="ＭＳ Ｐゴシック" panose="020B0600070205080204" pitchFamily="34" charset="-128"/>
              </a:rPr>
              <a:t>II.	Des modalités d’organisation différentes</a:t>
            </a:r>
          </a:p>
          <a:p>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4097683744"/>
              </p:ext>
            </p:extLst>
          </p:nvPr>
        </p:nvGraphicFramePr>
        <p:xfrm>
          <a:off x="375386" y="1374885"/>
          <a:ext cx="8393228" cy="2834640"/>
        </p:xfrm>
        <a:graphic>
          <a:graphicData uri="http://schemas.openxmlformats.org/drawingml/2006/table">
            <a:tbl>
              <a:tblPr firstRow="1" bandRow="1">
                <a:tableStyleId>{5C22544A-7EE6-4342-B048-85BDC9FD1C3A}</a:tableStyleId>
              </a:tblPr>
              <a:tblGrid>
                <a:gridCol w="3896515">
                  <a:extLst>
                    <a:ext uri="{9D8B030D-6E8A-4147-A177-3AD203B41FA5}">
                      <a16:colId xmlns:a16="http://schemas.microsoft.com/office/drawing/2014/main" val="2463740062"/>
                    </a:ext>
                  </a:extLst>
                </a:gridCol>
                <a:gridCol w="4496713">
                  <a:extLst>
                    <a:ext uri="{9D8B030D-6E8A-4147-A177-3AD203B41FA5}">
                      <a16:colId xmlns:a16="http://schemas.microsoft.com/office/drawing/2014/main" val="2021581882"/>
                    </a:ext>
                  </a:extLst>
                </a:gridCol>
              </a:tblGrid>
              <a:tr h="2831355">
                <a:tc>
                  <a:txBody>
                    <a:bodyPr/>
                    <a:lstStyle/>
                    <a:p>
                      <a:pPr algn="ctr"/>
                      <a:r>
                        <a:rPr lang="fr-FR" sz="1500" u="sng" dirty="0">
                          <a:solidFill>
                            <a:schemeClr val="tx2"/>
                          </a:solidFill>
                        </a:rPr>
                        <a:t>AENES</a:t>
                      </a:r>
                    </a:p>
                    <a:p>
                      <a:pPr algn="l"/>
                      <a:r>
                        <a:rPr lang="fr-FR" sz="1500" dirty="0">
                          <a:solidFill>
                            <a:schemeClr val="tx2"/>
                          </a:solidFill>
                        </a:rPr>
                        <a:t>Catégorie A</a:t>
                      </a:r>
                    </a:p>
                    <a:p>
                      <a:pPr marL="0" indent="0" algn="l">
                        <a:buFont typeface="Arial" panose="020B0604020202020204" pitchFamily="34" charset="0"/>
                        <a:buNone/>
                      </a:pPr>
                      <a:r>
                        <a:rPr lang="fr-FR" sz="1500" b="0" dirty="0">
                          <a:solidFill>
                            <a:schemeClr val="tx2"/>
                          </a:solidFill>
                        </a:rPr>
                        <a:t>Organisation nationale</a:t>
                      </a:r>
                    </a:p>
                    <a:p>
                      <a:pPr marL="182563" indent="-182563" algn="l">
                        <a:buFont typeface="Arial" panose="020B0604020202020204" pitchFamily="34" charset="0"/>
                        <a:buChar char="•"/>
                      </a:pPr>
                      <a:r>
                        <a:rPr lang="fr-FR" sz="1500" b="0" dirty="0">
                          <a:solidFill>
                            <a:schemeClr val="tx2"/>
                          </a:solidFill>
                        </a:rPr>
                        <a:t>Concours externes : </a:t>
                      </a:r>
                    </a:p>
                    <a:p>
                      <a:pPr marL="0" indent="0" algn="l">
                        <a:buFont typeface="Arial" panose="020B0604020202020204" pitchFamily="34" charset="0"/>
                        <a:buNone/>
                      </a:pPr>
                      <a:r>
                        <a:rPr lang="fr-FR" sz="1500" b="0" dirty="0">
                          <a:solidFill>
                            <a:schemeClr val="tx2"/>
                          </a:solidFill>
                        </a:rPr>
                        <a:t>Recrutement par la voie des IRA</a:t>
                      </a:r>
                    </a:p>
                    <a:p>
                      <a:pPr marL="182563" indent="-182563" algn="l">
                        <a:buFont typeface="Arial" panose="020B0604020202020204" pitchFamily="34" charset="0"/>
                        <a:buChar char="•"/>
                      </a:pPr>
                      <a:r>
                        <a:rPr lang="fr-FR" sz="1500" b="0" dirty="0">
                          <a:solidFill>
                            <a:schemeClr val="tx2"/>
                          </a:solidFill>
                        </a:rPr>
                        <a:t>Concours internes : </a:t>
                      </a:r>
                    </a:p>
                    <a:p>
                      <a:pPr marL="0" indent="0" algn="l">
                        <a:buFontTx/>
                        <a:buNone/>
                      </a:pPr>
                      <a:r>
                        <a:rPr lang="fr-FR" sz="1500" b="0" dirty="0">
                          <a:solidFill>
                            <a:schemeClr val="tx2"/>
                          </a:solidFill>
                        </a:rPr>
                        <a:t>Admissibilité : Centre d’examen au niveau académique </a:t>
                      </a:r>
                    </a:p>
                    <a:p>
                      <a:pPr marL="0" indent="0" algn="l">
                        <a:buFontTx/>
                        <a:buNone/>
                      </a:pPr>
                      <a:r>
                        <a:rPr lang="fr-FR" sz="1500" b="0" dirty="0">
                          <a:solidFill>
                            <a:schemeClr val="tx2"/>
                          </a:solidFill>
                        </a:rPr>
                        <a:t>Admission : Centre d’examen au niveau national </a:t>
                      </a:r>
                    </a:p>
                    <a:p>
                      <a:pPr marL="0" indent="0" algn="l">
                        <a:buFont typeface="Arial" panose="020B0604020202020204" pitchFamily="34" charset="0"/>
                        <a:buNone/>
                      </a:pPr>
                      <a:r>
                        <a:rPr lang="fr-FR" sz="1500" b="1" dirty="0">
                          <a:solidFill>
                            <a:schemeClr val="tx2"/>
                          </a:solidFill>
                        </a:rPr>
                        <a:t>Catégorie B et C</a:t>
                      </a:r>
                    </a:p>
                    <a:p>
                      <a:pPr marL="0" indent="0" algn="l">
                        <a:buFont typeface="Arial" panose="020B0604020202020204" pitchFamily="34" charset="0"/>
                        <a:buNone/>
                      </a:pPr>
                      <a:r>
                        <a:rPr lang="fr-FR" sz="1500" b="0" dirty="0">
                          <a:solidFill>
                            <a:schemeClr val="tx2"/>
                          </a:solidFill>
                        </a:rPr>
                        <a:t>Organisation au niveau académique </a:t>
                      </a:r>
                    </a:p>
                    <a:p>
                      <a:pPr marL="0" indent="0" algn="l">
                        <a:buFont typeface="Arial" panose="020B0604020202020204" pitchFamily="34" charset="0"/>
                        <a:buNone/>
                      </a:pPr>
                      <a:r>
                        <a:rPr lang="fr-FR" sz="1500" b="0" dirty="0">
                          <a:solidFill>
                            <a:schemeClr val="tx2"/>
                          </a:solidFill>
                        </a:rPr>
                        <a:t>par les services du</a:t>
                      </a:r>
                      <a:r>
                        <a:rPr lang="fr-FR" sz="1500" b="0" baseline="0" dirty="0">
                          <a:solidFill>
                            <a:schemeClr val="tx2"/>
                          </a:solidFill>
                        </a:rPr>
                        <a:t> Rectorat</a:t>
                      </a:r>
                      <a:endParaRPr lang="fr-FR" sz="1500" b="0" dirty="0">
                        <a:solidFill>
                          <a:schemeClr val="tx2"/>
                        </a:solidFill>
                      </a:endParaRPr>
                    </a:p>
                  </a:txBody>
                  <a:tcPr>
                    <a:solidFill>
                      <a:schemeClr val="bg2"/>
                    </a:solidFill>
                  </a:tcPr>
                </a:tc>
                <a:tc>
                  <a:txBody>
                    <a:bodyPr/>
                    <a:lstStyle/>
                    <a:p>
                      <a:pPr algn="ctr"/>
                      <a:r>
                        <a:rPr lang="fr-FR" sz="1500" u="sng" dirty="0">
                          <a:solidFill>
                            <a:schemeClr val="tx2"/>
                          </a:solidFill>
                        </a:rPr>
                        <a:t>ITRF</a:t>
                      </a:r>
                    </a:p>
                    <a:p>
                      <a:pPr algn="l"/>
                      <a:r>
                        <a:rPr lang="fr-FR" sz="1500" dirty="0">
                          <a:solidFill>
                            <a:schemeClr val="tx2"/>
                          </a:solidFill>
                        </a:rPr>
                        <a:t>Catégorie</a:t>
                      </a:r>
                      <a:r>
                        <a:rPr lang="fr-FR" sz="1500" baseline="0" dirty="0">
                          <a:solidFill>
                            <a:schemeClr val="tx2"/>
                          </a:solidFill>
                        </a:rPr>
                        <a:t> A</a:t>
                      </a:r>
                    </a:p>
                    <a:p>
                      <a:pPr marL="0" indent="0" algn="l">
                        <a:buFont typeface="Arial" panose="020B0604020202020204" pitchFamily="34" charset="0"/>
                        <a:buNone/>
                      </a:pPr>
                      <a:r>
                        <a:rPr lang="fr-FR" sz="1500" b="0" baseline="0" dirty="0">
                          <a:solidFill>
                            <a:schemeClr val="tx2"/>
                          </a:solidFill>
                        </a:rPr>
                        <a:t>Organisation nationale</a:t>
                      </a:r>
                    </a:p>
                    <a:p>
                      <a:pPr marL="182563" indent="-182563" algn="l">
                        <a:buFont typeface="Arial" panose="020B0604020202020204" pitchFamily="34" charset="0"/>
                        <a:buChar char="•"/>
                      </a:pPr>
                      <a:r>
                        <a:rPr lang="fr-FR" sz="1500" b="0" baseline="0" dirty="0">
                          <a:solidFill>
                            <a:schemeClr val="tx2"/>
                          </a:solidFill>
                        </a:rPr>
                        <a:t>Admissibilité : 1 organisateur national</a:t>
                      </a:r>
                    </a:p>
                    <a:p>
                      <a:pPr marL="182563" indent="-182563" algn="l">
                        <a:buFont typeface="Arial" panose="020B0604020202020204" pitchFamily="34" charset="0"/>
                        <a:buChar char="•"/>
                      </a:pPr>
                      <a:r>
                        <a:rPr lang="fr-FR" sz="1500" b="0" baseline="0" dirty="0">
                          <a:solidFill>
                            <a:schemeClr val="tx2"/>
                          </a:solidFill>
                        </a:rPr>
                        <a:t>Admission : organisation par chaque affectataire local</a:t>
                      </a:r>
                    </a:p>
                    <a:p>
                      <a:pPr marL="0" indent="0" algn="l">
                        <a:buFontTx/>
                        <a:buNone/>
                      </a:pPr>
                      <a:r>
                        <a:rPr lang="fr-FR" sz="1500" b="1" baseline="0" dirty="0">
                          <a:solidFill>
                            <a:schemeClr val="tx2"/>
                          </a:solidFill>
                        </a:rPr>
                        <a:t>Catégorie B et C</a:t>
                      </a:r>
                    </a:p>
                    <a:p>
                      <a:pPr marL="0" indent="0" algn="l">
                        <a:buFont typeface="Arial" panose="020B0604020202020204" pitchFamily="34" charset="0"/>
                        <a:buNone/>
                        <a:tabLst>
                          <a:tab pos="182563" algn="l"/>
                        </a:tabLst>
                      </a:pPr>
                      <a:r>
                        <a:rPr lang="fr-FR" sz="1500" b="0" baseline="0" dirty="0">
                          <a:solidFill>
                            <a:schemeClr val="tx2"/>
                          </a:solidFill>
                        </a:rPr>
                        <a:t>Organisation au niveau académique</a:t>
                      </a:r>
                    </a:p>
                    <a:p>
                      <a:pPr marL="0" indent="0" algn="l">
                        <a:buFont typeface="Arial" panose="020B0604020202020204" pitchFamily="34" charset="0"/>
                        <a:buNone/>
                        <a:tabLst>
                          <a:tab pos="182563" algn="l"/>
                        </a:tabLst>
                      </a:pPr>
                      <a:r>
                        <a:rPr lang="fr-FR" sz="1500" b="0" baseline="0" dirty="0">
                          <a:solidFill>
                            <a:schemeClr val="tx2"/>
                          </a:solidFill>
                        </a:rPr>
                        <a:t>Mutualisation </a:t>
                      </a:r>
                      <a:r>
                        <a:rPr lang="fr-FR" sz="1500" b="0" u="none" baseline="0" dirty="0">
                          <a:solidFill>
                            <a:schemeClr val="tx2"/>
                          </a:solidFill>
                        </a:rPr>
                        <a:t>de l’organisation </a:t>
                      </a:r>
                      <a:r>
                        <a:rPr lang="fr-FR" sz="1500" b="0" baseline="0" dirty="0">
                          <a:solidFill>
                            <a:schemeClr val="tx2"/>
                          </a:solidFill>
                        </a:rPr>
                        <a:t>par grande région </a:t>
                      </a:r>
                    </a:p>
                    <a:p>
                      <a:pPr marL="0" indent="0" algn="l">
                        <a:buFont typeface="Arial" panose="020B0604020202020204" pitchFamily="34" charset="0"/>
                        <a:buNone/>
                        <a:tabLst>
                          <a:tab pos="182563" algn="l"/>
                        </a:tabLst>
                      </a:pPr>
                      <a:r>
                        <a:rPr lang="fr-FR" sz="1500" b="0" baseline="0" dirty="0">
                          <a:solidFill>
                            <a:schemeClr val="tx2"/>
                          </a:solidFill>
                        </a:rPr>
                        <a:t>(Zone Sud-Ouest = Bordeaux, Montpellier et Toulouse)</a:t>
                      </a:r>
                    </a:p>
                    <a:p>
                      <a:pPr marL="0" indent="0" algn="l">
                        <a:buFont typeface="Arial" panose="020B0604020202020204" pitchFamily="34" charset="0"/>
                        <a:buNone/>
                        <a:tabLst>
                          <a:tab pos="182563" algn="l"/>
                        </a:tabLst>
                      </a:pPr>
                      <a:r>
                        <a:rPr lang="fr-FR" sz="1500" b="0" baseline="0" dirty="0">
                          <a:solidFill>
                            <a:schemeClr val="tx2"/>
                          </a:solidFill>
                        </a:rPr>
                        <a:t>1 même organisateur pour l’admissibilité et l’admission</a:t>
                      </a:r>
                    </a:p>
                    <a:p>
                      <a:pPr marL="355600" indent="-355600" algn="l">
                        <a:buFont typeface="Wingdings" panose="05000000000000000000" pitchFamily="2" charset="2"/>
                        <a:buChar char="Ø"/>
                        <a:tabLst>
                          <a:tab pos="355600" algn="l"/>
                        </a:tabLst>
                      </a:pPr>
                      <a:r>
                        <a:rPr lang="fr-FR" sz="1500" b="0" i="1" baseline="0" dirty="0">
                          <a:solidFill>
                            <a:schemeClr val="tx2"/>
                          </a:solidFill>
                          <a:sym typeface="Wingdings" panose="05000000000000000000" pitchFamily="2" charset="2"/>
                        </a:rPr>
                        <a:t>L’inscription n’est valable que pour 1 académie </a:t>
                      </a:r>
                    </a:p>
                    <a:p>
                      <a:pPr marL="355600" indent="0" algn="l">
                        <a:buFont typeface="Wingdings" panose="05000000000000000000" pitchFamily="2" charset="2"/>
                        <a:buNone/>
                        <a:tabLst>
                          <a:tab pos="355600" algn="l"/>
                        </a:tabLst>
                      </a:pPr>
                      <a:r>
                        <a:rPr lang="fr-FR" sz="1500" b="0" i="1" baseline="0" dirty="0">
                          <a:solidFill>
                            <a:schemeClr val="tx2"/>
                          </a:solidFill>
                          <a:sym typeface="Wingdings" panose="05000000000000000000" pitchFamily="2" charset="2"/>
                        </a:rPr>
                        <a:t>de la zone concernée.</a:t>
                      </a:r>
                      <a:endParaRPr lang="fr-FR" sz="1500" b="0" i="1" dirty="0">
                        <a:solidFill>
                          <a:schemeClr val="tx2"/>
                        </a:solidFill>
                      </a:endParaRPr>
                    </a:p>
                  </a:txBody>
                  <a:tcPr>
                    <a:solidFill>
                      <a:schemeClr val="bg2"/>
                    </a:solidFill>
                  </a:tcPr>
                </a:tc>
                <a:extLst>
                  <a:ext uri="{0D108BD9-81ED-4DB2-BD59-A6C34878D82A}">
                    <a16:rowId xmlns:a16="http://schemas.microsoft.com/office/drawing/2014/main" val="2411034196"/>
                  </a:ext>
                </a:extLst>
              </a:tr>
            </a:tbl>
          </a:graphicData>
        </a:graphic>
      </p:graphicFrame>
    </p:spTree>
    <p:extLst>
      <p:ext uri="{BB962C8B-B14F-4D97-AF65-F5344CB8AC3E}">
        <p14:creationId xmlns:p14="http://schemas.microsoft.com/office/powerpoint/2010/main" val="4243681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256245"/>
            <a:ext cx="7200900" cy="633380"/>
          </a:xfrm>
        </p:spPr>
        <p:txBody>
          <a:bodyPr/>
          <a:lstStyle/>
          <a:p>
            <a:pPr algn="ctr"/>
            <a:r>
              <a:rPr lang="fr-FR" altLang="fr-FR" dirty="0"/>
              <a:t>Les corps administratifs de l’université</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680992319"/>
              </p:ext>
            </p:extLst>
          </p:nvPr>
        </p:nvGraphicFramePr>
        <p:xfrm>
          <a:off x="1149463" y="1458227"/>
          <a:ext cx="6959374" cy="2834640"/>
        </p:xfrm>
        <a:graphic>
          <a:graphicData uri="http://schemas.openxmlformats.org/drawingml/2006/table">
            <a:tbl>
              <a:tblPr firstRow="1" bandRow="1">
                <a:tableStyleId>{5C22544A-7EE6-4342-B048-85BDC9FD1C3A}</a:tableStyleId>
              </a:tblPr>
              <a:tblGrid>
                <a:gridCol w="3388401">
                  <a:extLst>
                    <a:ext uri="{9D8B030D-6E8A-4147-A177-3AD203B41FA5}">
                      <a16:colId xmlns:a16="http://schemas.microsoft.com/office/drawing/2014/main" val="1289238212"/>
                    </a:ext>
                  </a:extLst>
                </a:gridCol>
                <a:gridCol w="3570973">
                  <a:extLst>
                    <a:ext uri="{9D8B030D-6E8A-4147-A177-3AD203B41FA5}">
                      <a16:colId xmlns:a16="http://schemas.microsoft.com/office/drawing/2014/main" val="2652519735"/>
                    </a:ext>
                  </a:extLst>
                </a:gridCol>
              </a:tblGrid>
              <a:tr h="2600742">
                <a:tc>
                  <a:txBody>
                    <a:bodyPr/>
                    <a:lstStyle/>
                    <a:p>
                      <a:pPr algn="ctr"/>
                      <a:r>
                        <a:rPr lang="fr-FR" sz="1500" u="sng" dirty="0">
                          <a:solidFill>
                            <a:schemeClr val="tx2"/>
                          </a:solidFill>
                        </a:rPr>
                        <a:t>AENES</a:t>
                      </a:r>
                    </a:p>
                    <a:p>
                      <a:pPr algn="l"/>
                      <a:r>
                        <a:rPr lang="fr-FR" sz="1500" dirty="0">
                          <a:solidFill>
                            <a:schemeClr val="tx2"/>
                          </a:solidFill>
                        </a:rPr>
                        <a:t>Catégorie A</a:t>
                      </a:r>
                    </a:p>
                    <a:p>
                      <a:pPr marL="182563" indent="-182563" algn="l">
                        <a:buFont typeface="Arial" panose="020B0604020202020204" pitchFamily="34" charset="0"/>
                        <a:buChar char="•"/>
                      </a:pPr>
                      <a:r>
                        <a:rPr lang="fr-FR" sz="1500" b="0" dirty="0">
                          <a:solidFill>
                            <a:schemeClr val="tx2"/>
                          </a:solidFill>
                        </a:rPr>
                        <a:t>Affectation nationale</a:t>
                      </a:r>
                    </a:p>
                    <a:p>
                      <a:pPr marL="0" indent="0" algn="l">
                        <a:buFont typeface="Arial" panose="020B0604020202020204" pitchFamily="34" charset="0"/>
                        <a:buNone/>
                      </a:pPr>
                      <a:endParaRPr lang="fr-FR" sz="1500" b="0" dirty="0">
                        <a:solidFill>
                          <a:schemeClr val="tx2"/>
                        </a:solidFill>
                      </a:endParaRPr>
                    </a:p>
                    <a:p>
                      <a:pPr marL="0" indent="0" algn="l">
                        <a:buFont typeface="Arial" panose="020B0604020202020204" pitchFamily="34" charset="0"/>
                        <a:buNone/>
                      </a:pPr>
                      <a:endParaRPr lang="fr-FR" sz="1500" b="0" dirty="0">
                        <a:solidFill>
                          <a:schemeClr val="tx2"/>
                        </a:solidFill>
                      </a:endParaRPr>
                    </a:p>
                    <a:p>
                      <a:pPr marL="0" indent="0" algn="l">
                        <a:buFont typeface="Arial" panose="020B0604020202020204" pitchFamily="34" charset="0"/>
                        <a:buNone/>
                      </a:pPr>
                      <a:r>
                        <a:rPr lang="fr-FR" sz="1500" b="1" dirty="0">
                          <a:solidFill>
                            <a:schemeClr val="tx2"/>
                          </a:solidFill>
                        </a:rPr>
                        <a:t>Catégorie B et C</a:t>
                      </a:r>
                    </a:p>
                    <a:p>
                      <a:pPr marL="182563" indent="-182563" algn="l">
                        <a:buFont typeface="Arial" panose="020B0604020202020204" pitchFamily="34" charset="0"/>
                        <a:buChar char="•"/>
                      </a:pPr>
                      <a:r>
                        <a:rPr lang="fr-FR" sz="1500" b="0" dirty="0">
                          <a:solidFill>
                            <a:schemeClr val="tx2"/>
                          </a:solidFill>
                        </a:rPr>
                        <a:t>Affectation académique </a:t>
                      </a:r>
                    </a:p>
                    <a:p>
                      <a:pPr marL="182563" indent="0" algn="l">
                        <a:buFont typeface="Arial" panose="020B0604020202020204" pitchFamily="34" charset="0"/>
                        <a:buNone/>
                      </a:pPr>
                      <a:r>
                        <a:rPr lang="fr-FR" sz="1500" b="0" dirty="0">
                          <a:solidFill>
                            <a:schemeClr val="tx2"/>
                          </a:solidFill>
                        </a:rPr>
                        <a:t>susceptible d’être régionale </a:t>
                      </a:r>
                    </a:p>
                    <a:p>
                      <a:pPr marL="182563" indent="0" algn="l">
                        <a:buFont typeface="Arial" panose="020B0604020202020204" pitchFamily="34" charset="0"/>
                        <a:buNone/>
                      </a:pPr>
                      <a:r>
                        <a:rPr lang="fr-FR" sz="1500" b="0" dirty="0">
                          <a:solidFill>
                            <a:schemeClr val="tx2"/>
                          </a:solidFill>
                        </a:rPr>
                        <a:t>et interministérielle</a:t>
                      </a:r>
                    </a:p>
                  </a:txBody>
                  <a:tcPr>
                    <a:solidFill>
                      <a:schemeClr val="bg2"/>
                    </a:solidFill>
                  </a:tcPr>
                </a:tc>
                <a:tc>
                  <a:txBody>
                    <a:bodyPr/>
                    <a:lstStyle/>
                    <a:p>
                      <a:pPr algn="ctr"/>
                      <a:r>
                        <a:rPr lang="fr-FR" sz="1500" b="1" u="sng" dirty="0">
                          <a:solidFill>
                            <a:schemeClr val="tx2"/>
                          </a:solidFill>
                        </a:rPr>
                        <a:t>ITRF</a:t>
                      </a:r>
                    </a:p>
                    <a:p>
                      <a:pPr algn="l"/>
                      <a:r>
                        <a:rPr lang="fr-FR" sz="1500" dirty="0">
                          <a:solidFill>
                            <a:schemeClr val="tx2"/>
                          </a:solidFill>
                        </a:rPr>
                        <a:t>Catégorie</a:t>
                      </a:r>
                      <a:r>
                        <a:rPr lang="fr-FR" sz="1500" baseline="0" dirty="0">
                          <a:solidFill>
                            <a:schemeClr val="tx2"/>
                          </a:solidFill>
                        </a:rPr>
                        <a:t> A</a:t>
                      </a:r>
                    </a:p>
                    <a:p>
                      <a:pPr marL="182563" indent="-182563" algn="l">
                        <a:buFont typeface="Arial" panose="020B0604020202020204" pitchFamily="34" charset="0"/>
                        <a:buChar char="•"/>
                      </a:pPr>
                      <a:r>
                        <a:rPr lang="fr-FR" sz="1500" b="0" baseline="0" dirty="0">
                          <a:solidFill>
                            <a:schemeClr val="tx2"/>
                          </a:solidFill>
                        </a:rPr>
                        <a:t>Choix d’un ou de plusieurs affectataires dans une liste</a:t>
                      </a:r>
                    </a:p>
                    <a:p>
                      <a:pPr marL="182563" indent="-182563" algn="l">
                        <a:buFontTx/>
                        <a:buNone/>
                      </a:pPr>
                      <a:endParaRPr lang="fr-FR" sz="1500" b="0" baseline="0" dirty="0">
                        <a:solidFill>
                          <a:schemeClr val="tx2"/>
                        </a:solidFill>
                      </a:endParaRPr>
                    </a:p>
                    <a:p>
                      <a:pPr marL="182563" indent="-182563" algn="l">
                        <a:buFontTx/>
                        <a:buNone/>
                      </a:pPr>
                      <a:r>
                        <a:rPr lang="fr-FR" sz="1500" b="1" baseline="0" dirty="0">
                          <a:solidFill>
                            <a:schemeClr val="tx2"/>
                          </a:solidFill>
                        </a:rPr>
                        <a:t>Catégorie B et C</a:t>
                      </a:r>
                    </a:p>
                    <a:p>
                      <a:pPr marL="182563" indent="-182563" algn="l">
                        <a:buFont typeface="Arial" panose="020B0604020202020204" pitchFamily="34" charset="0"/>
                        <a:buChar char="•"/>
                      </a:pPr>
                      <a:r>
                        <a:rPr lang="fr-FR" sz="1500" b="0" baseline="0" dirty="0">
                          <a:solidFill>
                            <a:schemeClr val="tx2"/>
                          </a:solidFill>
                        </a:rPr>
                        <a:t>Affectation dans l’académie choisie </a:t>
                      </a:r>
                    </a:p>
                    <a:p>
                      <a:pPr marL="0" indent="182563" algn="l">
                        <a:buFont typeface="Arial" panose="020B0604020202020204" pitchFamily="34" charset="0"/>
                        <a:buNone/>
                      </a:pPr>
                      <a:r>
                        <a:rPr lang="fr-FR" sz="1500" b="0" baseline="0" dirty="0">
                          <a:solidFill>
                            <a:schemeClr val="tx2"/>
                          </a:solidFill>
                        </a:rPr>
                        <a:t>au moment de l’inscription </a:t>
                      </a:r>
                    </a:p>
                    <a:p>
                      <a:pPr marL="182563" indent="0" algn="l">
                        <a:buFont typeface="Arial" panose="020B0604020202020204" pitchFamily="34" charset="0"/>
                        <a:buNone/>
                      </a:pPr>
                      <a:r>
                        <a:rPr lang="fr-FR" sz="1500" b="0" baseline="0" dirty="0">
                          <a:solidFill>
                            <a:schemeClr val="tx2"/>
                          </a:solidFill>
                        </a:rPr>
                        <a:t>et dans un établissement affectataire en fonction de son classement </a:t>
                      </a:r>
                    </a:p>
                    <a:p>
                      <a:pPr marL="182563" indent="0" algn="l">
                        <a:buFont typeface="Arial" panose="020B0604020202020204" pitchFamily="34" charset="0"/>
                        <a:buNone/>
                      </a:pPr>
                      <a:r>
                        <a:rPr lang="fr-FR" sz="1500" b="0" baseline="0" dirty="0">
                          <a:solidFill>
                            <a:schemeClr val="tx2"/>
                          </a:solidFill>
                        </a:rPr>
                        <a:t>et de ses choix</a:t>
                      </a:r>
                    </a:p>
                    <a:p>
                      <a:endParaRPr lang="fr-FR" sz="1500" dirty="0">
                        <a:solidFill>
                          <a:schemeClr val="tx2"/>
                        </a:solidFill>
                      </a:endParaRPr>
                    </a:p>
                  </a:txBody>
                  <a:tcPr>
                    <a:solidFill>
                      <a:schemeClr val="bg2"/>
                    </a:solidFill>
                  </a:tcPr>
                </a:tc>
                <a:extLst>
                  <a:ext uri="{0D108BD9-81ED-4DB2-BD59-A6C34878D82A}">
                    <a16:rowId xmlns:a16="http://schemas.microsoft.com/office/drawing/2014/main" val="966240628"/>
                  </a:ext>
                </a:extLst>
              </a:tr>
            </a:tbl>
          </a:graphicData>
        </a:graphic>
      </p:graphicFrame>
      <p:sp>
        <p:nvSpPr>
          <p:cNvPr id="5" name="Espace réservé du contenu 2">
            <a:extLst>
              <a:ext uri="{FF2B5EF4-FFF2-40B4-BE49-F238E27FC236}">
                <a16:creationId xmlns:a16="http://schemas.microsoft.com/office/drawing/2014/main" id="{55E31BE1-9D40-4971-80B4-51CCB16ABD70}"/>
              </a:ext>
            </a:extLst>
          </p:cNvPr>
          <p:cNvSpPr txBox="1">
            <a:spLocks/>
          </p:cNvSpPr>
          <p:nvPr/>
        </p:nvSpPr>
        <p:spPr>
          <a:xfrm>
            <a:off x="741145" y="1051074"/>
            <a:ext cx="7500672" cy="3241793"/>
          </a:xfrm>
          <a:prstGeom prst="rect">
            <a:avLst/>
          </a:prstGeom>
        </p:spPr>
        <p:txBody>
          <a:bodyPr/>
          <a:lstStyle>
            <a:lvl1pPr marL="288036" indent="-288036" algn="l" defTabSz="685800" rtl="0" eaLnBrk="1" latinLnBrk="0" hangingPunct="1">
              <a:lnSpc>
                <a:spcPct val="94000"/>
              </a:lnSpc>
              <a:spcBef>
                <a:spcPts val="750"/>
              </a:spcBef>
              <a:spcAft>
                <a:spcPts val="150"/>
              </a:spcAft>
              <a:buFont typeface="Police système Courant"/>
              <a:buChar char="■"/>
              <a:defRPr sz="1500" b="1" kern="1200" baseline="0">
                <a:solidFill>
                  <a:srgbClr val="DC0814"/>
                </a:solidFill>
                <a:latin typeface="+mn-lt"/>
                <a:ea typeface="+mn-ea"/>
                <a:cs typeface="+mn-cs"/>
              </a:defRPr>
            </a:lvl1pPr>
            <a:lvl2pPr marL="654939" indent="-257175" algn="l" defTabSz="685800" rtl="0" eaLnBrk="1" latinLnBrk="0" hangingPunct="1">
              <a:lnSpc>
                <a:spcPct val="94000"/>
              </a:lnSpc>
              <a:spcBef>
                <a:spcPts val="375"/>
              </a:spcBef>
              <a:spcAft>
                <a:spcPts val="150"/>
              </a:spcAft>
              <a:buClr>
                <a:srgbClr val="C00000"/>
              </a:buClr>
              <a:buFont typeface="Police système Courant"/>
              <a:buChar char="●"/>
              <a:defRPr sz="1500" i="0" kern="1200" baseline="0">
                <a:solidFill>
                  <a:schemeClr val="tx2"/>
                </a:solidFill>
                <a:latin typeface="+mn-lt"/>
                <a:ea typeface="+mn-ea"/>
                <a:cs typeface="+mn-cs"/>
              </a:defRPr>
            </a:lvl2pPr>
            <a:lvl3pPr marL="954977" indent="-214313" algn="l" defTabSz="685800" rtl="0" eaLnBrk="1" latinLnBrk="0" hangingPunct="1">
              <a:lnSpc>
                <a:spcPct val="94000"/>
              </a:lnSpc>
              <a:spcBef>
                <a:spcPts val="375"/>
              </a:spcBef>
              <a:spcAft>
                <a:spcPts val="150"/>
              </a:spcAft>
              <a:buClr>
                <a:srgbClr val="C00000"/>
              </a:buClr>
              <a:buFont typeface="Arial" panose="020B0604020202020204" pitchFamily="34" charset="0"/>
              <a:buChar char="•"/>
              <a:defRPr sz="1200" i="0" kern="1200" baseline="0">
                <a:solidFill>
                  <a:schemeClr val="tx2"/>
                </a:solidFill>
                <a:latin typeface="+mn-lt"/>
                <a:ea typeface="+mn-ea"/>
                <a:cs typeface="+mn-cs"/>
              </a:defRPr>
            </a:lvl3pPr>
            <a:lvl4pPr marL="1297877" indent="-214313" algn="l" defTabSz="685800" rtl="0" eaLnBrk="1" latinLnBrk="0" hangingPunct="1">
              <a:lnSpc>
                <a:spcPct val="94000"/>
              </a:lnSpc>
              <a:spcBef>
                <a:spcPts val="375"/>
              </a:spcBef>
              <a:spcAft>
                <a:spcPts val="150"/>
              </a:spcAft>
              <a:buClr>
                <a:srgbClr val="C00000"/>
              </a:buClr>
              <a:buFont typeface="Police système Courant"/>
              <a:buChar char="‣"/>
              <a:defRPr sz="1125" i="0" kern="1200" baseline="0">
                <a:solidFill>
                  <a:schemeClr val="tx2"/>
                </a:solidFill>
                <a:latin typeface="+mn-lt"/>
                <a:ea typeface="+mn-ea"/>
                <a:cs typeface="+mn-cs"/>
              </a:defRPr>
            </a:lvl4pPr>
            <a:lvl5pPr marL="1426464" indent="0" algn="l" defTabSz="685800" rtl="0" eaLnBrk="1" latinLnBrk="0" hangingPunct="1">
              <a:lnSpc>
                <a:spcPct val="94000"/>
              </a:lnSpc>
              <a:spcBef>
                <a:spcPts val="375"/>
              </a:spcBef>
              <a:spcAft>
                <a:spcPts val="150"/>
              </a:spcAft>
              <a:buClr>
                <a:srgbClr val="C00000"/>
              </a:buClr>
              <a:buFontTx/>
              <a:buNone/>
              <a:defRPr sz="1050" i="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a:lstStyle>
          <a:p>
            <a:pPr marL="0" lvl="1" indent="0">
              <a:buFont typeface="Police système Courant"/>
              <a:buNone/>
              <a:tabLst>
                <a:tab pos="355600" algn="l"/>
              </a:tabLst>
            </a:pPr>
            <a:r>
              <a:rPr lang="fr-FR" b="1" dirty="0">
                <a:solidFill>
                  <a:srgbClr val="DC0814"/>
                </a:solidFill>
                <a:ea typeface="ＭＳ Ｐゴシック" panose="020B0600070205080204" pitchFamily="34" charset="-128"/>
              </a:rPr>
              <a:t>III.	Des règles d’affectation différentes</a:t>
            </a:r>
            <a:endParaRPr lang="fr-FR" dirty="0"/>
          </a:p>
        </p:txBody>
      </p:sp>
    </p:spTree>
    <p:extLst>
      <p:ext uri="{BB962C8B-B14F-4D97-AF65-F5344CB8AC3E}">
        <p14:creationId xmlns:p14="http://schemas.microsoft.com/office/powerpoint/2010/main" val="1158810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476514"/>
            <a:ext cx="7200900" cy="595284"/>
          </a:xfrm>
        </p:spPr>
        <p:txBody>
          <a:bodyPr/>
          <a:lstStyle/>
          <a:p>
            <a:pPr algn="ctr"/>
            <a:r>
              <a:rPr lang="fr-FR" dirty="0"/>
              <a:t>Plan</a:t>
            </a:r>
          </a:p>
        </p:txBody>
      </p:sp>
      <p:sp>
        <p:nvSpPr>
          <p:cNvPr id="3" name="Espace réservé du contenu 2"/>
          <p:cNvSpPr>
            <a:spLocks noGrp="1"/>
          </p:cNvSpPr>
          <p:nvPr>
            <p:ph idx="1"/>
          </p:nvPr>
        </p:nvSpPr>
        <p:spPr>
          <a:xfrm>
            <a:off x="1028700" y="1393031"/>
            <a:ext cx="7200900" cy="2939297"/>
          </a:xfrm>
        </p:spPr>
        <p:txBody>
          <a:bodyPr/>
          <a:lstStyle/>
          <a:p>
            <a:pPr marL="400050" indent="-400050">
              <a:buFont typeface="+mj-lt"/>
              <a:buAutoNum type="romanUcPeriod"/>
            </a:pPr>
            <a:r>
              <a:rPr lang="fr-FR" dirty="0"/>
              <a:t>Présentation des concours de la Fonction Publique d’Etat</a:t>
            </a:r>
          </a:p>
          <a:p>
            <a:pPr marL="797814" lvl="1" indent="-400050">
              <a:buFont typeface="+mj-lt"/>
              <a:buAutoNum type="romanUcPeriod"/>
            </a:pPr>
            <a:r>
              <a:rPr lang="fr-FR" dirty="0"/>
              <a:t>Les métiers de la fonction publique</a:t>
            </a:r>
          </a:p>
          <a:p>
            <a:pPr marL="797814" lvl="1" indent="-400050">
              <a:buFont typeface="+mj-lt"/>
              <a:buAutoNum type="romanUcPeriod"/>
            </a:pPr>
            <a:r>
              <a:rPr lang="fr-FR" dirty="0"/>
              <a:t>Les calendriers des concours</a:t>
            </a:r>
          </a:p>
          <a:p>
            <a:pPr marL="797814" lvl="1" indent="-400050">
              <a:buFont typeface="+mj-lt"/>
              <a:buAutoNum type="romanUcPeriod"/>
            </a:pPr>
            <a:r>
              <a:rPr lang="fr-FR" dirty="0"/>
              <a:t>Les modalités de recrutement</a:t>
            </a:r>
          </a:p>
          <a:p>
            <a:pPr marL="797814" lvl="1" indent="-400050">
              <a:buFont typeface="+mj-lt"/>
              <a:buAutoNum type="romanUcPeriod"/>
            </a:pPr>
            <a:r>
              <a:rPr lang="fr-FR" dirty="0"/>
              <a:t>Les phases des concours</a:t>
            </a:r>
          </a:p>
          <a:p>
            <a:pPr marL="797814" lvl="1" indent="-400050">
              <a:buFont typeface="+mj-lt"/>
              <a:buAutoNum type="romanUcPeriod"/>
            </a:pPr>
            <a:endParaRPr lang="fr-FR" dirty="0"/>
          </a:p>
          <a:p>
            <a:pPr marL="400050" indent="-400050">
              <a:buFont typeface="+mj-lt"/>
              <a:buAutoNum type="romanUcPeriod"/>
            </a:pPr>
            <a:r>
              <a:rPr lang="fr-FR" dirty="0"/>
              <a:t>Les corps administratifs de l’université</a:t>
            </a:r>
          </a:p>
          <a:p>
            <a:pPr marL="797814" lvl="1" indent="-400050">
              <a:buFont typeface="+mj-lt"/>
              <a:buAutoNum type="romanUcPeriod"/>
            </a:pPr>
            <a:r>
              <a:rPr lang="fr-FR" dirty="0"/>
              <a:t>Les modalités d’organisation</a:t>
            </a:r>
          </a:p>
          <a:p>
            <a:pPr marL="797814" lvl="1" indent="-400050">
              <a:buFont typeface="+mj-lt"/>
              <a:buAutoNum type="romanUcPeriod"/>
            </a:pPr>
            <a:r>
              <a:rPr lang="fr-FR" dirty="0"/>
              <a:t>Les règles d’affectation</a:t>
            </a:r>
          </a:p>
          <a:p>
            <a:endParaRPr lang="fr-FR" dirty="0"/>
          </a:p>
        </p:txBody>
      </p:sp>
    </p:spTree>
    <p:extLst>
      <p:ext uri="{BB962C8B-B14F-4D97-AF65-F5344CB8AC3E}">
        <p14:creationId xmlns:p14="http://schemas.microsoft.com/office/powerpoint/2010/main" val="4142229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spect="1"/>
          </p:cNvSpPr>
          <p:nvPr/>
        </p:nvSpPr>
        <p:spPr>
          <a:xfrm>
            <a:off x="828000" y="2268000"/>
            <a:ext cx="6480000" cy="432000"/>
          </a:xfrm>
          <a:prstGeom prst="rect">
            <a:avLst/>
          </a:prstGeom>
        </p:spPr>
        <p:txBody>
          <a:bodyPr wrap="none">
            <a:noAutofit/>
          </a:bodyPr>
          <a:lstStyle/>
          <a:p>
            <a:pPr marL="514350" indent="-514350">
              <a:buFont typeface="+mj-lt"/>
              <a:buAutoNum type="romanUcPeriod" startAt="3"/>
            </a:pPr>
            <a:r>
              <a:rPr lang="fr-FR" altLang="fr-FR" sz="2000" b="1" dirty="0">
                <a:ea typeface="ＭＳ Ｐゴシック" panose="020B0600070205080204" pitchFamily="34" charset="-128"/>
              </a:rPr>
              <a:t>Les concours ITRF</a:t>
            </a:r>
          </a:p>
        </p:txBody>
      </p:sp>
    </p:spTree>
    <p:extLst>
      <p:ext uri="{BB962C8B-B14F-4D97-AF65-F5344CB8AC3E}">
        <p14:creationId xmlns:p14="http://schemas.microsoft.com/office/powerpoint/2010/main" val="2555731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1"/>
            <a:ext cx="7200900" cy="579932"/>
          </a:xfrm>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971550" y="1094283"/>
            <a:ext cx="7200900" cy="3534866"/>
          </a:xfrm>
        </p:spPr>
        <p:txBody>
          <a:bodyPr/>
          <a:lstStyle/>
          <a:p>
            <a:pPr marL="355600" indent="-355600">
              <a:buFont typeface="+mj-lt"/>
              <a:buAutoNum type="romanUcPeriod"/>
            </a:pPr>
            <a:r>
              <a:rPr lang="fr-FR" dirty="0"/>
              <a:t>Des concours par métier</a:t>
            </a:r>
          </a:p>
          <a:p>
            <a:pPr marL="355600" indent="-355600"/>
            <a:r>
              <a:rPr lang="fr-FR" altLang="fr-FR" dirty="0">
                <a:solidFill>
                  <a:schemeClr val="tx2"/>
                </a:solidFill>
                <a:ea typeface="ＭＳ Ｐゴシック" panose="020B0600070205080204" pitchFamily="34" charset="-128"/>
              </a:rPr>
              <a:t>La structuration ITRF :</a:t>
            </a:r>
          </a:p>
          <a:p>
            <a:pPr marL="539750" indent="-184150">
              <a:buSzPct val="50000"/>
              <a:buFont typeface="Wingdings" panose="05000000000000000000" pitchFamily="2" charset="2"/>
              <a:buChar char="q"/>
            </a:pPr>
            <a:r>
              <a:rPr lang="fr-FR" b="0" dirty="0">
                <a:solidFill>
                  <a:schemeClr val="tx2"/>
                </a:solidFill>
              </a:rPr>
              <a:t>les catégories (A, B, C)</a:t>
            </a:r>
          </a:p>
          <a:p>
            <a:pPr marL="539750" indent="-184150">
              <a:buSzPct val="50000"/>
              <a:buFont typeface="Wingdings" panose="05000000000000000000" pitchFamily="2" charset="2"/>
              <a:buChar char="q"/>
            </a:pPr>
            <a:r>
              <a:rPr lang="fr-FR" b="0" dirty="0">
                <a:solidFill>
                  <a:schemeClr val="tx2"/>
                </a:solidFill>
              </a:rPr>
              <a:t>les corps (IGR, IGE, ASI, TECH, ADJ)</a:t>
            </a:r>
          </a:p>
          <a:p>
            <a:pPr marL="539750" indent="-184150">
              <a:buSzPct val="50000"/>
              <a:buFont typeface="Wingdings" panose="05000000000000000000" pitchFamily="2" charset="2"/>
              <a:buChar char="q"/>
            </a:pPr>
            <a:r>
              <a:rPr lang="fr-FR" b="0" dirty="0">
                <a:solidFill>
                  <a:schemeClr val="tx2"/>
                </a:solidFill>
              </a:rPr>
              <a:t>les grades (normal, supérieur, principal, exceptionnel)</a:t>
            </a:r>
          </a:p>
          <a:p>
            <a:pPr marL="355600" indent="-355600">
              <a:buSzPct val="100000"/>
            </a:pPr>
            <a:r>
              <a:rPr lang="fr-FR" dirty="0">
                <a:solidFill>
                  <a:schemeClr val="tx2"/>
                </a:solidFill>
                <a:ea typeface="ＭＳ Ｐゴシック" panose="020B0600070205080204" pitchFamily="34" charset="-128"/>
              </a:rPr>
              <a:t>Le référentiel des métiers :</a:t>
            </a:r>
          </a:p>
          <a:p>
            <a:pPr marL="539750" lvl="3" indent="-184150">
              <a:spcBef>
                <a:spcPts val="750"/>
              </a:spcBef>
              <a:buClrTx/>
              <a:buSzPct val="50000"/>
              <a:buFont typeface="Wingdings" panose="05000000000000000000" pitchFamily="2" charset="2"/>
              <a:buChar char="q"/>
            </a:pPr>
            <a:r>
              <a:rPr lang="fr-FR" sz="1500" dirty="0"/>
              <a:t>Les Branches d’Activité Professionnelle (BAP) (A B C D E F G J)</a:t>
            </a:r>
          </a:p>
          <a:p>
            <a:pPr marL="539750" lvl="3" indent="-184150">
              <a:spcBef>
                <a:spcPts val="750"/>
              </a:spcBef>
              <a:buClrTx/>
              <a:buSzPct val="50000"/>
              <a:buFont typeface="Wingdings" panose="05000000000000000000" pitchFamily="2" charset="2"/>
              <a:buChar char="q"/>
            </a:pPr>
            <a:r>
              <a:rPr lang="fr-FR" sz="1500" dirty="0"/>
              <a:t>Les Familles professionnelles (Domaines)</a:t>
            </a:r>
          </a:p>
          <a:p>
            <a:pPr marL="539750" lvl="3" indent="-184150">
              <a:spcBef>
                <a:spcPts val="750"/>
              </a:spcBef>
              <a:buClrTx/>
              <a:buSzPct val="50000"/>
              <a:buFont typeface="Wingdings" panose="05000000000000000000" pitchFamily="2" charset="2"/>
              <a:buChar char="q"/>
            </a:pPr>
            <a:r>
              <a:rPr lang="fr-FR" sz="1500" dirty="0"/>
              <a:t>Les Emplois-types (Intitulés)</a:t>
            </a:r>
          </a:p>
          <a:p>
            <a:pPr marL="0" indent="0" algn="ctr">
              <a:buNone/>
            </a:pPr>
            <a:r>
              <a:rPr lang="fr-FR" dirty="0">
                <a:solidFill>
                  <a:schemeClr val="tx2"/>
                </a:solidFill>
                <a:hlinkClick r:id="rId3"/>
              </a:rPr>
              <a:t>https://data.enseignementsup-recherche.gouv.fr/pages/referens/</a:t>
            </a:r>
            <a:endParaRPr lang="fr-FR" dirty="0">
              <a:solidFill>
                <a:schemeClr val="tx2"/>
              </a:solidFill>
            </a:endParaRPr>
          </a:p>
          <a:p>
            <a:endParaRPr lang="fr-FR" dirty="0"/>
          </a:p>
        </p:txBody>
      </p:sp>
    </p:spTree>
    <p:extLst>
      <p:ext uri="{BB962C8B-B14F-4D97-AF65-F5344CB8AC3E}">
        <p14:creationId xmlns:p14="http://schemas.microsoft.com/office/powerpoint/2010/main" val="40543611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0"/>
            <a:ext cx="7200900" cy="677523"/>
          </a:xfrm>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1028700" y="1267942"/>
            <a:ext cx="7200900" cy="3361208"/>
          </a:xfrm>
        </p:spPr>
        <p:txBody>
          <a:bodyPr/>
          <a:lstStyle/>
          <a:p>
            <a:pPr marL="355600" indent="-355600">
              <a:buFont typeface="+mj-lt"/>
              <a:buAutoNum type="romanUcPeriod" startAt="2"/>
            </a:pPr>
            <a:r>
              <a:rPr lang="fr-FR" altLang="fr-FR" dirty="0">
                <a:ea typeface="ＭＳ Ｐゴシック" panose="020B0600070205080204" pitchFamily="34" charset="-128"/>
              </a:rPr>
              <a:t>Présentation d’un concours ITRF</a:t>
            </a:r>
          </a:p>
          <a:p>
            <a:pPr marL="400050" indent="-400050">
              <a:buFont typeface="+mj-lt"/>
              <a:buAutoNum type="romanUcPeriod" startAt="2"/>
            </a:pPr>
            <a:endParaRPr lang="fr-FR" altLang="fr-FR" dirty="0">
              <a:ea typeface="ＭＳ Ｐゴシック" panose="020B0600070205080204" pitchFamily="34" charset="-128"/>
              <a:sym typeface="Wingdings" panose="05000000000000000000" pitchFamily="2" charset="2"/>
            </a:endParaRPr>
          </a:p>
          <a:p>
            <a:pPr marL="400050" indent="-400050">
              <a:buFont typeface="+mj-lt"/>
              <a:buAutoNum type="romanUcPeriod" startAt="2"/>
            </a:pPr>
            <a:endParaRPr lang="fr-FR" altLang="fr-FR" dirty="0">
              <a:ea typeface="ＭＳ Ｐゴシック" panose="020B0600070205080204" pitchFamily="34" charset="-128"/>
              <a:sym typeface="Wingdings" panose="05000000000000000000" pitchFamily="2" charset="2"/>
            </a:endParaRPr>
          </a:p>
          <a:p>
            <a:pPr marL="400050" indent="-400050">
              <a:buFont typeface="+mj-lt"/>
              <a:buAutoNum type="romanUcPeriod" startAt="2"/>
            </a:pPr>
            <a:endParaRPr lang="fr-FR" altLang="fr-FR" dirty="0">
              <a:ea typeface="ＭＳ Ｐゴシック" panose="020B0600070205080204" pitchFamily="34" charset="-128"/>
              <a:sym typeface="Wingdings" panose="05000000000000000000" pitchFamily="2" charset="2"/>
            </a:endParaRPr>
          </a:p>
          <a:p>
            <a:pPr marL="400050" indent="-400050">
              <a:buFont typeface="+mj-lt"/>
              <a:buAutoNum type="romanUcPeriod" startAt="2"/>
            </a:pPr>
            <a:endParaRPr lang="fr-FR" altLang="fr-FR" dirty="0">
              <a:ea typeface="ＭＳ Ｐゴシック" panose="020B0600070205080204" pitchFamily="34" charset="-128"/>
              <a:sym typeface="Wingdings" panose="05000000000000000000" pitchFamily="2" charset="2"/>
            </a:endParaRPr>
          </a:p>
          <a:p>
            <a:pPr marL="400050" indent="-400050">
              <a:buFont typeface="+mj-lt"/>
              <a:buAutoNum type="romanUcPeriod" startAt="2"/>
            </a:pPr>
            <a:endParaRPr lang="fr-FR" altLang="fr-FR" dirty="0">
              <a:ea typeface="ＭＳ Ｐゴシック" panose="020B0600070205080204" pitchFamily="34" charset="-128"/>
              <a:sym typeface="Wingdings" panose="05000000000000000000" pitchFamily="2" charset="2"/>
            </a:endParaRPr>
          </a:p>
          <a:p>
            <a:pPr marL="400050" indent="-400050">
              <a:buFont typeface="+mj-lt"/>
              <a:buAutoNum type="romanUcPeriod" startAt="2"/>
            </a:pPr>
            <a:endParaRPr lang="fr-FR" altLang="fr-FR" dirty="0">
              <a:ea typeface="ＭＳ Ｐゴシック" panose="020B0600070205080204" pitchFamily="34" charset="-128"/>
              <a:sym typeface="Wingdings" panose="05000000000000000000" pitchFamily="2" charset="2"/>
            </a:endParaRPr>
          </a:p>
          <a:p>
            <a:pPr marL="0" indent="0">
              <a:buNone/>
            </a:pPr>
            <a:endParaRPr lang="fr-FR" altLang="fr-FR" dirty="0">
              <a:ea typeface="ＭＳ Ｐゴシック" panose="020B0600070205080204" pitchFamily="34" charset="-128"/>
              <a:sym typeface="Wingdings" panose="05000000000000000000" pitchFamily="2" charset="2"/>
            </a:endParaRPr>
          </a:p>
          <a:p>
            <a:pPr marL="182563" indent="-182563">
              <a:lnSpc>
                <a:spcPct val="100000"/>
              </a:lnSpc>
              <a:spcBef>
                <a:spcPts val="0"/>
              </a:spcBef>
              <a:buFont typeface="Wingdings" panose="05000000000000000000" pitchFamily="2" charset="2"/>
              <a:buChar char="Ø"/>
            </a:pPr>
            <a:r>
              <a:rPr lang="fr-FR" altLang="fr-FR" b="0" i="1" dirty="0">
                <a:solidFill>
                  <a:schemeClr val="tx2"/>
                </a:solidFill>
                <a:ea typeface="ＭＳ Ｐゴシック" panose="020B0600070205080204" pitchFamily="34" charset="-128"/>
                <a:sym typeface="Wingdings" panose="05000000000000000000" pitchFamily="2" charset="2"/>
              </a:rPr>
              <a:t>A chaque concours correspond un code synthétisant tous ces éléments </a:t>
            </a:r>
          </a:p>
          <a:p>
            <a:pPr marL="182563" indent="0">
              <a:lnSpc>
                <a:spcPct val="100000"/>
              </a:lnSpc>
              <a:spcBef>
                <a:spcPts val="0"/>
              </a:spcBef>
              <a:buNone/>
            </a:pPr>
            <a:r>
              <a:rPr lang="fr-FR" altLang="fr-FR" b="0" i="1" dirty="0">
                <a:solidFill>
                  <a:schemeClr val="tx2"/>
                </a:solidFill>
                <a:ea typeface="ＭＳ Ｐゴシック" panose="020B0600070205080204" pitchFamily="34" charset="-128"/>
                <a:sym typeface="Wingdings" panose="05000000000000000000" pitchFamily="2" charset="2"/>
              </a:rPr>
              <a:t>qui donne « l’identité » du concours (REFERENS)</a:t>
            </a:r>
            <a:endParaRPr lang="fr-FR" altLang="fr-FR" b="0" i="1" dirty="0">
              <a:solidFill>
                <a:schemeClr val="tx2"/>
              </a:solidFill>
              <a:ea typeface="ＭＳ Ｐゴシック" panose="020B0600070205080204" pitchFamily="34" charset="-128"/>
            </a:endParaRPr>
          </a:p>
          <a:p>
            <a:pPr marL="400050" indent="-400050">
              <a:buFont typeface="+mj-lt"/>
              <a:buAutoNum type="romanUcPeriod" startAt="2"/>
            </a:pP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219648517"/>
              </p:ext>
            </p:extLst>
          </p:nvPr>
        </p:nvGraphicFramePr>
        <p:xfrm>
          <a:off x="837398" y="1589907"/>
          <a:ext cx="7960093" cy="2198503"/>
        </p:xfrm>
        <a:graphic>
          <a:graphicData uri="http://schemas.openxmlformats.org/drawingml/2006/table">
            <a:tbl>
              <a:tblPr firstRow="1" bandRow="1">
                <a:tableStyleId>{5C22544A-7EE6-4342-B048-85BDC9FD1C3A}</a:tableStyleId>
              </a:tblPr>
              <a:tblGrid>
                <a:gridCol w="3249352">
                  <a:extLst>
                    <a:ext uri="{9D8B030D-6E8A-4147-A177-3AD203B41FA5}">
                      <a16:colId xmlns:a16="http://schemas.microsoft.com/office/drawing/2014/main" val="3304575752"/>
                    </a:ext>
                  </a:extLst>
                </a:gridCol>
                <a:gridCol w="4710741">
                  <a:extLst>
                    <a:ext uri="{9D8B030D-6E8A-4147-A177-3AD203B41FA5}">
                      <a16:colId xmlns:a16="http://schemas.microsoft.com/office/drawing/2014/main" val="842412297"/>
                    </a:ext>
                  </a:extLst>
                </a:gridCol>
              </a:tblGrid>
              <a:tr h="2198503">
                <a:tc>
                  <a:txBody>
                    <a:bodyPr/>
                    <a:lstStyle/>
                    <a:p>
                      <a:r>
                        <a:rPr lang="fr-FR" sz="1500" b="1" dirty="0">
                          <a:solidFill>
                            <a:schemeClr val="tx2"/>
                          </a:solidFill>
                        </a:rPr>
                        <a:t>Catégorie A</a:t>
                      </a:r>
                    </a:p>
                    <a:p>
                      <a:endParaRPr lang="fr-FR" sz="1500" b="0" dirty="0">
                        <a:solidFill>
                          <a:schemeClr val="tx2"/>
                        </a:solidFill>
                      </a:endParaRPr>
                    </a:p>
                    <a:p>
                      <a:pPr marL="182563" indent="-182563">
                        <a:buFontTx/>
                        <a:buChar char="-"/>
                      </a:pPr>
                      <a:r>
                        <a:rPr lang="fr-FR" sz="1500" b="0" dirty="0">
                          <a:solidFill>
                            <a:schemeClr val="tx2"/>
                          </a:solidFill>
                        </a:rPr>
                        <a:t>une BAP</a:t>
                      </a:r>
                    </a:p>
                    <a:p>
                      <a:pPr marL="182563" indent="-182563">
                        <a:buFontTx/>
                        <a:buChar char="-"/>
                      </a:pPr>
                      <a:r>
                        <a:rPr lang="fr-FR" sz="1500" b="0" dirty="0">
                          <a:solidFill>
                            <a:schemeClr val="tx2"/>
                          </a:solidFill>
                        </a:rPr>
                        <a:t>un emploi-type</a:t>
                      </a:r>
                    </a:p>
                    <a:p>
                      <a:pPr marL="182563" indent="-182563">
                        <a:buFontTx/>
                        <a:buChar char="-"/>
                      </a:pPr>
                      <a:r>
                        <a:rPr lang="fr-FR" sz="1500" b="0" dirty="0">
                          <a:solidFill>
                            <a:schemeClr val="tx2"/>
                          </a:solidFill>
                        </a:rPr>
                        <a:t>un grade (normal, exceptionnel)</a:t>
                      </a:r>
                    </a:p>
                    <a:p>
                      <a:pPr marL="182563" indent="-182563">
                        <a:buFontTx/>
                        <a:buChar char="-"/>
                      </a:pPr>
                      <a:r>
                        <a:rPr lang="fr-FR" sz="1500" b="0" dirty="0">
                          <a:solidFill>
                            <a:schemeClr val="tx2"/>
                          </a:solidFill>
                        </a:rPr>
                        <a:t>une nature (interne ou externe)</a:t>
                      </a:r>
                    </a:p>
                    <a:p>
                      <a:pPr marL="182563" indent="-182563">
                        <a:buFontTx/>
                        <a:buChar char="-"/>
                      </a:pPr>
                      <a:r>
                        <a:rPr lang="fr-FR" sz="1500" b="0" dirty="0">
                          <a:solidFill>
                            <a:schemeClr val="tx2"/>
                          </a:solidFill>
                        </a:rPr>
                        <a:t>un centre organisateur (CO)</a:t>
                      </a:r>
                    </a:p>
                    <a:p>
                      <a:pPr marL="182563" indent="-182563">
                        <a:buFontTx/>
                        <a:buChar char="-"/>
                      </a:pPr>
                      <a:r>
                        <a:rPr lang="fr-FR" sz="1500" b="0" dirty="0">
                          <a:solidFill>
                            <a:schemeClr val="tx2"/>
                          </a:solidFill>
                        </a:rPr>
                        <a:t>un centre affectataire (CA)</a:t>
                      </a:r>
                    </a:p>
                    <a:p>
                      <a:endParaRPr lang="fr-FR" sz="1500" b="0" dirty="0">
                        <a:solidFill>
                          <a:schemeClr val="tx2"/>
                        </a:solidFill>
                      </a:endParaRPr>
                    </a:p>
                  </a:txBody>
                  <a:tcPr>
                    <a:solidFill>
                      <a:schemeClr val="bg2"/>
                    </a:solidFill>
                  </a:tcPr>
                </a:tc>
                <a:tc>
                  <a:txBody>
                    <a:bodyPr/>
                    <a:lstStyle/>
                    <a:p>
                      <a:r>
                        <a:rPr lang="fr-FR" sz="1500" b="1" dirty="0">
                          <a:solidFill>
                            <a:schemeClr val="tx2"/>
                          </a:solidFill>
                        </a:rPr>
                        <a:t>Catégorie B ou C  </a:t>
                      </a:r>
                    </a:p>
                    <a:p>
                      <a:endParaRPr lang="fr-FR" sz="1500" b="0" dirty="0">
                        <a:solidFill>
                          <a:schemeClr val="tx2"/>
                        </a:solidFill>
                      </a:endParaRPr>
                    </a:p>
                    <a:p>
                      <a:pPr marL="182563" indent="-182563">
                        <a:buFontTx/>
                        <a:buChar char="-"/>
                        <a:tabLst>
                          <a:tab pos="182563" algn="l"/>
                        </a:tabLst>
                      </a:pPr>
                      <a:r>
                        <a:rPr lang="fr-FR" sz="1500" b="0" dirty="0">
                          <a:solidFill>
                            <a:schemeClr val="tx2"/>
                          </a:solidFill>
                        </a:rPr>
                        <a:t>une BAP</a:t>
                      </a:r>
                    </a:p>
                    <a:p>
                      <a:pPr marL="182563" indent="-182563">
                        <a:buFontTx/>
                        <a:buChar char="-"/>
                        <a:tabLst>
                          <a:tab pos="182563" algn="l"/>
                        </a:tabLst>
                      </a:pPr>
                      <a:r>
                        <a:rPr lang="fr-FR" sz="1500" b="0" dirty="0">
                          <a:solidFill>
                            <a:schemeClr val="tx2"/>
                          </a:solidFill>
                        </a:rPr>
                        <a:t>un emploi-type</a:t>
                      </a:r>
                    </a:p>
                    <a:p>
                      <a:pPr marL="182563" indent="-182563">
                        <a:buFontTx/>
                        <a:buChar char="-"/>
                        <a:tabLst>
                          <a:tab pos="182563" algn="l"/>
                        </a:tabLst>
                      </a:pPr>
                      <a:r>
                        <a:rPr lang="fr-FR" sz="1500" b="0" dirty="0">
                          <a:solidFill>
                            <a:schemeClr val="tx2"/>
                          </a:solidFill>
                        </a:rPr>
                        <a:t>un grade (normal ou supérieur pour B, principal pour C)</a:t>
                      </a:r>
                    </a:p>
                    <a:p>
                      <a:pPr marL="182563" indent="-182563">
                        <a:buFontTx/>
                        <a:buChar char="-"/>
                        <a:tabLst>
                          <a:tab pos="182563" algn="l"/>
                        </a:tabLst>
                      </a:pPr>
                      <a:r>
                        <a:rPr lang="fr-FR" sz="1500" b="0" dirty="0">
                          <a:solidFill>
                            <a:schemeClr val="tx2"/>
                          </a:solidFill>
                        </a:rPr>
                        <a:t>une nature (interne ou externe)</a:t>
                      </a:r>
                    </a:p>
                    <a:p>
                      <a:pPr marL="182563" indent="-182563">
                        <a:buFontTx/>
                        <a:buChar char="-"/>
                        <a:tabLst>
                          <a:tab pos="182563" algn="l"/>
                        </a:tabLst>
                      </a:pPr>
                      <a:r>
                        <a:rPr lang="fr-FR" sz="1500" b="0" dirty="0">
                          <a:solidFill>
                            <a:schemeClr val="tx2"/>
                          </a:solidFill>
                        </a:rPr>
                        <a:t>un centre organisateur (CO)</a:t>
                      </a:r>
                    </a:p>
                    <a:p>
                      <a:pPr marL="182563" indent="-182563">
                        <a:buFontTx/>
                        <a:buChar char="-"/>
                        <a:tabLst>
                          <a:tab pos="182563" algn="l"/>
                        </a:tabLst>
                      </a:pPr>
                      <a:r>
                        <a:rPr lang="fr-FR" sz="1500" b="0" dirty="0">
                          <a:solidFill>
                            <a:schemeClr val="tx2"/>
                          </a:solidFill>
                        </a:rPr>
                        <a:t>une académie</a:t>
                      </a:r>
                    </a:p>
                    <a:p>
                      <a:endParaRPr lang="fr-FR" sz="1500" b="0" dirty="0">
                        <a:solidFill>
                          <a:schemeClr val="tx2"/>
                        </a:solidFill>
                      </a:endParaRPr>
                    </a:p>
                  </a:txBody>
                  <a:tcPr>
                    <a:solidFill>
                      <a:schemeClr val="bg2"/>
                    </a:solidFill>
                  </a:tcPr>
                </a:tc>
                <a:extLst>
                  <a:ext uri="{0D108BD9-81ED-4DB2-BD59-A6C34878D82A}">
                    <a16:rowId xmlns:a16="http://schemas.microsoft.com/office/drawing/2014/main" val="1168058629"/>
                  </a:ext>
                </a:extLst>
              </a:tr>
            </a:tbl>
          </a:graphicData>
        </a:graphic>
      </p:graphicFrame>
    </p:spTree>
    <p:extLst>
      <p:ext uri="{BB962C8B-B14F-4D97-AF65-F5344CB8AC3E}">
        <p14:creationId xmlns:p14="http://schemas.microsoft.com/office/powerpoint/2010/main" val="1186019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1"/>
            <a:ext cx="7200900" cy="609912"/>
          </a:xfrm>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971550" y="1228725"/>
            <a:ext cx="7200900" cy="3564656"/>
          </a:xfrm>
        </p:spPr>
        <p:txBody>
          <a:bodyPr/>
          <a:lstStyle/>
          <a:p>
            <a:pPr marL="400050" indent="-400050">
              <a:buFont typeface="+mj-lt"/>
              <a:buAutoNum type="romanUcPeriod" startAt="3"/>
            </a:pPr>
            <a:r>
              <a:rPr lang="fr-FR" altLang="fr-FR" dirty="0">
                <a:ea typeface="ＭＳ Ｐゴシック" panose="020B0600070205080204" pitchFamily="34" charset="-128"/>
              </a:rPr>
              <a:t>Les modalités d’organisation</a:t>
            </a:r>
          </a:p>
          <a:p>
            <a:r>
              <a:rPr lang="fr-FR" altLang="fr-FR" dirty="0">
                <a:solidFill>
                  <a:schemeClr val="tx2"/>
                </a:solidFill>
                <a:ea typeface="ＭＳ Ｐゴシック" panose="020B0600070205080204" pitchFamily="34" charset="-128"/>
              </a:rPr>
              <a:t>Concours de catégorie A</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Organisation nationale</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Admissibilité : Organisateur national</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Admission : Centre affectataire local</a:t>
            </a:r>
          </a:p>
          <a:p>
            <a:r>
              <a:rPr lang="fr-FR" dirty="0">
                <a:solidFill>
                  <a:schemeClr val="tx2"/>
                </a:solidFill>
              </a:rPr>
              <a:t>Concours de catégorie B et C</a:t>
            </a:r>
          </a:p>
          <a:p>
            <a:pPr marL="539750" lvl="1" indent="-184150">
              <a:buClrTx/>
              <a:buSzPct val="50000"/>
              <a:buFont typeface="Wingdings" panose="05000000000000000000" pitchFamily="2" charset="2"/>
              <a:buChar char="q"/>
            </a:pPr>
            <a:r>
              <a:rPr lang="fr-FR" dirty="0">
                <a:ea typeface="ＭＳ Ｐゴシック" panose="020B0600070205080204" pitchFamily="34" charset="-128"/>
              </a:rPr>
              <a:t>Organisation académique</a:t>
            </a:r>
          </a:p>
          <a:p>
            <a:pPr marL="539750" lvl="1" indent="-184150">
              <a:buClrTx/>
              <a:buSzPct val="50000"/>
              <a:buFont typeface="Wingdings" panose="05000000000000000000" pitchFamily="2" charset="2"/>
              <a:buChar char="q"/>
            </a:pPr>
            <a:r>
              <a:rPr lang="fr-FR" dirty="0">
                <a:ea typeface="ＭＳ Ｐゴシック" panose="020B0600070205080204" pitchFamily="34" charset="-128"/>
              </a:rPr>
              <a:t>Possibilité de concours mutualisés par grandes régions (zone sud ouest)</a:t>
            </a:r>
          </a:p>
          <a:p>
            <a:pPr marL="539750" lvl="1" indent="-184150">
              <a:buClrTx/>
              <a:buSzPct val="50000"/>
              <a:buFont typeface="Wingdings" panose="05000000000000000000" pitchFamily="2" charset="2"/>
              <a:buChar char="q"/>
            </a:pPr>
            <a:r>
              <a:rPr lang="fr-FR" dirty="0">
                <a:ea typeface="ＭＳ Ｐゴシック" panose="020B0600070205080204" pitchFamily="34" charset="-128"/>
              </a:rPr>
              <a:t>Admissibilité : Organisateur académique</a:t>
            </a:r>
          </a:p>
          <a:p>
            <a:pPr marL="539750" lvl="1" indent="-184150">
              <a:buClrTx/>
              <a:buSzPct val="50000"/>
              <a:buFont typeface="Wingdings" panose="05000000000000000000" pitchFamily="2" charset="2"/>
              <a:buChar char="q"/>
            </a:pPr>
            <a:r>
              <a:rPr lang="fr-FR" dirty="0">
                <a:ea typeface="ＭＳ Ｐゴシック" panose="020B0600070205080204" pitchFamily="34" charset="-128"/>
              </a:rPr>
              <a:t>Admission : Centre organisateur académique</a:t>
            </a:r>
          </a:p>
          <a:p>
            <a:pPr marL="722313" indent="-182563">
              <a:lnSpc>
                <a:spcPct val="100000"/>
              </a:lnSpc>
              <a:spcBef>
                <a:spcPts val="0"/>
              </a:spcBef>
              <a:buFont typeface="Wingdings" panose="05000000000000000000" pitchFamily="2" charset="2"/>
              <a:buChar char="Ø"/>
            </a:pPr>
            <a:r>
              <a:rPr lang="fr-FR" i="1" dirty="0">
                <a:solidFill>
                  <a:schemeClr val="tx2"/>
                </a:solidFill>
              </a:rPr>
              <a:t>L’inscription n’est valable que pour une académie de la zone concernée.</a:t>
            </a:r>
            <a:endParaRPr lang="fr-FR" altLang="fr-FR" dirty="0">
              <a:ea typeface="ＭＳ Ｐゴシック" panose="020B0600070205080204" pitchFamily="34" charset="-128"/>
            </a:endParaRPr>
          </a:p>
          <a:p>
            <a:pPr marL="400050" indent="-400050">
              <a:buFont typeface="+mj-lt"/>
              <a:buAutoNum type="romanUcPeriod" startAt="3"/>
            </a:pPr>
            <a:endParaRPr lang="fr-FR" dirty="0"/>
          </a:p>
        </p:txBody>
      </p:sp>
    </p:spTree>
    <p:extLst>
      <p:ext uri="{BB962C8B-B14F-4D97-AF65-F5344CB8AC3E}">
        <p14:creationId xmlns:p14="http://schemas.microsoft.com/office/powerpoint/2010/main" val="3597573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1028700" y="1228725"/>
            <a:ext cx="7200900" cy="2686050"/>
          </a:xfrm>
        </p:spPr>
        <p:txBody>
          <a:bodyPr/>
          <a:lstStyle/>
          <a:p>
            <a:pPr marL="514350" indent="-514350">
              <a:buFont typeface="+mj-lt"/>
              <a:buAutoNum type="romanUcPeriod" startAt="4"/>
            </a:pPr>
            <a:r>
              <a:rPr lang="fr-FR" altLang="fr-FR" dirty="0">
                <a:ea typeface="ＭＳ Ｐゴシック" panose="020B0600070205080204" pitchFamily="34" charset="-128"/>
              </a:rPr>
              <a:t>Les conditions pour concourir et les épreuves</a:t>
            </a:r>
          </a:p>
          <a:p>
            <a:pPr marL="514350" indent="-514350">
              <a:buFont typeface="+mj-lt"/>
              <a:buAutoNum type="romanUcPeriod" startAt="4"/>
            </a:pPr>
            <a:endParaRPr lang="fr-FR" altLang="fr-FR" b="0" dirty="0">
              <a:ea typeface="ＭＳ Ｐゴシック" panose="020B0600070205080204" pitchFamily="34" charset="-128"/>
            </a:endParaRPr>
          </a:p>
          <a:p>
            <a:pPr marL="609600" indent="-609600">
              <a:buNone/>
            </a:pPr>
            <a:r>
              <a:rPr lang="fr-FR" altLang="fr-FR" dirty="0">
                <a:solidFill>
                  <a:schemeClr val="tx2"/>
                </a:solidFill>
                <a:ea typeface="ＭＳ Ｐゴシック" panose="020B0600070205080204" pitchFamily="34" charset="-128"/>
              </a:rPr>
              <a:t>Informations accessibles :</a:t>
            </a: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sur le site de la </a:t>
            </a:r>
            <a:r>
              <a:rPr lang="fr-FR" altLang="fr-FR" b="0" dirty="0">
                <a:solidFill>
                  <a:srgbClr val="C00000"/>
                </a:solidFill>
                <a:ea typeface="ＭＳ Ｐゴシック" panose="020B0600070205080204" pitchFamily="34" charset="-128"/>
                <a:hlinkClick r:id="rId3">
                  <a:extLst>
                    <a:ext uri="{A12FA001-AC4F-418D-AE19-62706E023703}">
                      <ahyp:hlinkClr xmlns:ahyp="http://schemas.microsoft.com/office/drawing/2018/hyperlinkcolor" val="tx"/>
                    </a:ext>
                  </a:extLst>
                </a:hlinkClick>
              </a:rPr>
              <a:t>DRH</a:t>
            </a:r>
            <a:endParaRPr lang="fr-FR" altLang="fr-FR" b="0" dirty="0">
              <a:solidFill>
                <a:srgbClr val="C00000"/>
              </a:solidFill>
              <a:ea typeface="ＭＳ Ｐゴシック" panose="020B0600070205080204" pitchFamily="34" charset="-128"/>
            </a:endParaRPr>
          </a:p>
          <a:p>
            <a:pPr>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sur le site du </a:t>
            </a:r>
            <a:r>
              <a:rPr lang="fr-FR" altLang="fr-FR" b="0" dirty="0">
                <a:solidFill>
                  <a:srgbClr val="C00000"/>
                </a:solidFill>
                <a:ea typeface="ＭＳ Ｐゴシック" panose="020B0600070205080204" pitchFamily="34" charset="-128"/>
                <a:hlinkClick r:id="rId4">
                  <a:extLst>
                    <a:ext uri="{A12FA001-AC4F-418D-AE19-62706E023703}">
                      <ahyp:hlinkClr xmlns:ahyp="http://schemas.microsoft.com/office/drawing/2018/hyperlinkcolor" val="tx"/>
                    </a:ext>
                  </a:extLst>
                </a:hlinkClick>
              </a:rPr>
              <a:t>MESR</a:t>
            </a:r>
            <a:endParaRPr lang="fr-FR" altLang="fr-FR" b="0" dirty="0">
              <a:solidFill>
                <a:srgbClr val="C00000"/>
              </a:solidFill>
              <a:ea typeface="ＭＳ Ｐゴシック" panose="020B0600070205080204" pitchFamily="34" charset="-128"/>
            </a:endParaRPr>
          </a:p>
          <a:p>
            <a:pPr marL="0" indent="0">
              <a:buNone/>
            </a:pPr>
            <a:endParaRPr lang="fr-FR" altLang="fr-FR" dirty="0">
              <a:ea typeface="ＭＳ Ｐゴシック" panose="020B0600070205080204" pitchFamily="34" charset="-128"/>
            </a:endParaRPr>
          </a:p>
          <a:p>
            <a:pPr marL="514350" indent="-514350">
              <a:buFont typeface="+mj-lt"/>
              <a:buAutoNum type="romanUcPeriod" startAt="4"/>
            </a:pPr>
            <a:endParaRPr lang="fr-FR" altLang="fr-FR" dirty="0">
              <a:ea typeface="ＭＳ Ｐゴシック" panose="020B0600070205080204" pitchFamily="34" charset="-128"/>
            </a:endParaRPr>
          </a:p>
        </p:txBody>
      </p:sp>
    </p:spTree>
    <p:extLst>
      <p:ext uri="{BB962C8B-B14F-4D97-AF65-F5344CB8AC3E}">
        <p14:creationId xmlns:p14="http://schemas.microsoft.com/office/powerpoint/2010/main" val="3426772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2" descr="Capture d’écran"/>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8613" y="125484"/>
            <a:ext cx="7636668" cy="496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35029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7951" y="193364"/>
            <a:ext cx="7048098" cy="4451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14322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apture d’écran"/>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96629" y="331471"/>
            <a:ext cx="5750742" cy="314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9281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1"/>
            <a:ext cx="7200900" cy="662378"/>
          </a:xfrm>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1028700" y="1228725"/>
            <a:ext cx="7200900" cy="2686050"/>
          </a:xfrm>
        </p:spPr>
        <p:txBody>
          <a:bodyPr/>
          <a:lstStyle/>
          <a:p>
            <a:pPr marL="400050" indent="-400050">
              <a:buFont typeface="+mj-lt"/>
              <a:buAutoNum type="romanUcPeriod" startAt="5"/>
            </a:pPr>
            <a:r>
              <a:rPr lang="fr-FR" altLang="fr-FR" dirty="0">
                <a:ea typeface="ＭＳ Ｐゴシック" panose="020B0600070205080204" pitchFamily="34" charset="-128"/>
              </a:rPr>
              <a:t>Les règles à connaître en matière d’inscription et d’affectation</a:t>
            </a:r>
          </a:p>
          <a:p>
            <a:pPr>
              <a:buSzPct val="50000"/>
              <a:buFont typeface="Wingdings" panose="05000000000000000000" pitchFamily="2" charset="2"/>
              <a:buChar char="q"/>
            </a:pPr>
            <a:r>
              <a:rPr lang="fr-FR" altLang="fr-FR" dirty="0">
                <a:solidFill>
                  <a:schemeClr val="tx2"/>
                </a:solidFill>
                <a:ea typeface="ＭＳ Ｐゴシック" panose="020B0600070205080204" pitchFamily="34" charset="-128"/>
              </a:rPr>
              <a:t>L’inscription :</a:t>
            </a:r>
          </a:p>
          <a:p>
            <a:pPr marL="0" indent="0">
              <a:buSzPct val="50000"/>
              <a:buNone/>
            </a:pPr>
            <a:r>
              <a:rPr lang="fr-FR" altLang="fr-FR" b="0" dirty="0">
                <a:solidFill>
                  <a:schemeClr val="tx2"/>
                </a:solidFill>
                <a:ea typeface="ＭＳ Ｐゴシック" panose="020B0600070205080204" pitchFamily="34" charset="-128"/>
              </a:rPr>
              <a:t>L’inscription aux concours ITRF se fait sur un portail web dédié.</a:t>
            </a:r>
          </a:p>
          <a:p>
            <a:pPr marL="0" indent="0">
              <a:buSzPct val="50000"/>
              <a:buNone/>
            </a:pPr>
            <a:r>
              <a:rPr lang="fr-FR" altLang="fr-FR" b="0" dirty="0">
                <a:solidFill>
                  <a:schemeClr val="tx2"/>
                </a:solidFill>
                <a:ea typeface="ＭＳ Ｐゴシック" panose="020B0600070205080204" pitchFamily="34" charset="-128"/>
              </a:rPr>
              <a:t>Ce portail permet tout au long du concours de suivre votre candidature :</a:t>
            </a:r>
          </a:p>
          <a:p>
            <a:pPr marL="0" indent="0">
              <a:buSzPct val="50000"/>
              <a:buNone/>
            </a:pPr>
            <a:r>
              <a:rPr lang="fr-FR" altLang="fr-FR" b="0" dirty="0">
                <a:solidFill>
                  <a:schemeClr val="tx2"/>
                </a:solidFill>
                <a:ea typeface="ＭＳ Ｐゴシック" panose="020B0600070205080204" pitchFamily="34" charset="-128"/>
              </a:rPr>
              <a:t>l’inscription, le suivi de la candidature, les épreuves, les résultats.</a:t>
            </a:r>
          </a:p>
          <a:p>
            <a:pPr marL="0" indent="0">
              <a:buSzPct val="50000"/>
              <a:buNone/>
            </a:pPr>
            <a:r>
              <a:rPr lang="fr-FR" altLang="fr-FR" b="0" dirty="0">
                <a:solidFill>
                  <a:schemeClr val="tx2"/>
                </a:solidFill>
                <a:ea typeface="ＭＳ Ｐゴシック" panose="020B0600070205080204" pitchFamily="34" charset="-128"/>
              </a:rPr>
              <a:t>Il propose également des ressources pour s’informer.</a:t>
            </a:r>
          </a:p>
          <a:p>
            <a:pPr marL="0" indent="0">
              <a:buSzPct val="50000"/>
              <a:buNone/>
            </a:pPr>
            <a:endParaRPr lang="fr-FR" altLang="fr-FR" b="0" dirty="0">
              <a:solidFill>
                <a:schemeClr val="tx2"/>
              </a:solidFill>
              <a:ea typeface="ＭＳ Ｐゴシック" panose="020B0600070205080204" pitchFamily="34" charset="-128"/>
            </a:endParaRPr>
          </a:p>
          <a:p>
            <a:pPr marL="0" indent="0" algn="ctr">
              <a:buSzPct val="50000"/>
              <a:buNone/>
            </a:pPr>
            <a:r>
              <a:rPr lang="fr-FR" altLang="fr-FR" dirty="0">
                <a:solidFill>
                  <a:srgbClr val="C00000"/>
                </a:solidFill>
                <a:ea typeface="ＭＳ Ｐゴシック" panose="020B0600070205080204" pitchFamily="34" charset="-128"/>
                <a:hlinkClick r:id="rId3"/>
              </a:rPr>
              <a:t>Web ITRF</a:t>
            </a:r>
            <a:endParaRPr lang="fr-FR" altLang="fr-FR" dirty="0">
              <a:solidFill>
                <a:srgbClr val="C00000"/>
              </a:solidFill>
              <a:ea typeface="ＭＳ Ｐゴシック" panose="020B0600070205080204" pitchFamily="34" charset="-128"/>
            </a:endParaRPr>
          </a:p>
        </p:txBody>
      </p:sp>
    </p:spTree>
    <p:extLst>
      <p:ext uri="{BB962C8B-B14F-4D97-AF65-F5344CB8AC3E}">
        <p14:creationId xmlns:p14="http://schemas.microsoft.com/office/powerpoint/2010/main" val="3033352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1"/>
            <a:ext cx="7200900" cy="662378"/>
          </a:xfrm>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1028700" y="1228725"/>
            <a:ext cx="7200900" cy="2686050"/>
          </a:xfrm>
        </p:spPr>
        <p:txBody>
          <a:bodyPr/>
          <a:lstStyle/>
          <a:p>
            <a:pPr marL="355600" indent="-355600"/>
            <a:r>
              <a:rPr lang="fr-FR" altLang="fr-FR" dirty="0">
                <a:solidFill>
                  <a:schemeClr val="tx2"/>
                </a:solidFill>
                <a:ea typeface="ＭＳ Ｐゴシック" panose="020B0600070205080204" pitchFamily="34" charset="-128"/>
              </a:rPr>
              <a:t>L’affectation :</a:t>
            </a:r>
          </a:p>
          <a:p>
            <a:pPr marL="0" indent="0">
              <a:buSzPct val="50000"/>
              <a:buNone/>
            </a:pPr>
            <a:r>
              <a:rPr lang="fr-FR" altLang="fr-FR" b="0" dirty="0">
                <a:solidFill>
                  <a:schemeClr val="tx2"/>
                </a:solidFill>
                <a:ea typeface="ＭＳ Ｐゴシック" panose="020B0600070205080204" pitchFamily="34" charset="-128"/>
              </a:rPr>
              <a:t>A l’issue du concours, la saisie des vœux d'affectation par les lauréats LP et LC </a:t>
            </a:r>
          </a:p>
          <a:p>
            <a:pPr marL="0" indent="0">
              <a:buSzPct val="50000"/>
              <a:buNone/>
            </a:pPr>
            <a:r>
              <a:rPr lang="fr-FR" altLang="fr-FR" b="0" dirty="0">
                <a:solidFill>
                  <a:schemeClr val="tx2"/>
                </a:solidFill>
                <a:ea typeface="ＭＳ Ｐゴシック" panose="020B0600070205080204" pitchFamily="34" charset="-128"/>
              </a:rPr>
              <a:t>des concours de catégorie A se fait sur un site dédié.</a:t>
            </a:r>
          </a:p>
          <a:p>
            <a:pPr marL="0" indent="0">
              <a:buSzPct val="50000"/>
              <a:buNone/>
            </a:pPr>
            <a:r>
              <a:rPr lang="fr-FR" altLang="fr-FR" b="0" dirty="0">
                <a:solidFill>
                  <a:schemeClr val="tx2"/>
                </a:solidFill>
                <a:ea typeface="ＭＳ Ｐゴシック" panose="020B0600070205080204" pitchFamily="34" charset="-128"/>
              </a:rPr>
              <a:t>Au moment de la phase d’admission, la saisie des vœux d’affectation </a:t>
            </a:r>
          </a:p>
          <a:p>
            <a:pPr marL="0" indent="0">
              <a:buSzPct val="50000"/>
              <a:buNone/>
            </a:pPr>
            <a:r>
              <a:rPr lang="fr-FR" altLang="fr-FR" b="0" dirty="0">
                <a:solidFill>
                  <a:schemeClr val="tx2"/>
                </a:solidFill>
                <a:ea typeface="ＭＳ Ｐゴシック" panose="020B0600070205080204" pitchFamily="34" charset="-128"/>
              </a:rPr>
              <a:t>pour les admissibles des concours de catégorie B et C se fait également sur ce site.</a:t>
            </a:r>
          </a:p>
          <a:p>
            <a:pPr marL="0" indent="0">
              <a:buNone/>
            </a:pPr>
            <a:endParaRPr lang="fr-FR" altLang="fr-FR" dirty="0">
              <a:solidFill>
                <a:srgbClr val="77A2BB"/>
              </a:solidFill>
              <a:ea typeface="ＭＳ Ｐゴシック" panose="020B0600070205080204" pitchFamily="34" charset="-128"/>
            </a:endParaRPr>
          </a:p>
          <a:p>
            <a:pPr marL="0" indent="0" algn="ctr">
              <a:buNone/>
            </a:pPr>
            <a:r>
              <a:rPr lang="fr-FR" altLang="fr-FR" dirty="0">
                <a:solidFill>
                  <a:srgbClr val="C00000"/>
                </a:solidFill>
                <a:ea typeface="ＭＳ Ｐゴシック" panose="020B0600070205080204" pitchFamily="34" charset="-128"/>
                <a:hlinkClick r:id="rId3"/>
              </a:rPr>
              <a:t>Lauréat-IT</a:t>
            </a:r>
            <a:endParaRPr lang="fr-FR" altLang="fr-FR" sz="1600" dirty="0">
              <a:solidFill>
                <a:srgbClr val="C00000"/>
              </a:solidFill>
              <a:ea typeface="ＭＳ Ｐゴシック" panose="020B0600070205080204" pitchFamily="34" charset="-128"/>
            </a:endParaRPr>
          </a:p>
        </p:txBody>
      </p:sp>
    </p:spTree>
    <p:extLst>
      <p:ext uri="{BB962C8B-B14F-4D97-AF65-F5344CB8AC3E}">
        <p14:creationId xmlns:p14="http://schemas.microsoft.com/office/powerpoint/2010/main" val="122269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1"/>
            <a:ext cx="7200900" cy="767308"/>
          </a:xfrm>
        </p:spPr>
        <p:txBody>
          <a:bodyPr/>
          <a:lstStyle/>
          <a:p>
            <a:pPr algn="ctr"/>
            <a:r>
              <a:rPr lang="fr-FR" dirty="0"/>
              <a:t>Plan</a:t>
            </a:r>
          </a:p>
        </p:txBody>
      </p:sp>
      <p:sp>
        <p:nvSpPr>
          <p:cNvPr id="3" name="Espace réservé du contenu 2"/>
          <p:cNvSpPr>
            <a:spLocks noGrp="1"/>
          </p:cNvSpPr>
          <p:nvPr>
            <p:ph idx="1"/>
          </p:nvPr>
        </p:nvSpPr>
        <p:spPr>
          <a:xfrm>
            <a:off x="1028700" y="1412948"/>
            <a:ext cx="7200900" cy="3032928"/>
          </a:xfrm>
        </p:spPr>
        <p:txBody>
          <a:bodyPr/>
          <a:lstStyle/>
          <a:p>
            <a:pPr marL="400050" indent="-400050">
              <a:buFont typeface="+mj-lt"/>
              <a:buAutoNum type="romanUcPeriod" startAt="3"/>
            </a:pPr>
            <a:r>
              <a:rPr lang="fr-FR" dirty="0"/>
              <a:t>Les concours ITRF</a:t>
            </a:r>
          </a:p>
          <a:p>
            <a:pPr marL="797814" lvl="1" indent="-400050">
              <a:buFont typeface="+mj-lt"/>
              <a:buAutoNum type="romanUcPeriod"/>
            </a:pPr>
            <a:r>
              <a:rPr lang="fr-FR" dirty="0"/>
              <a:t>Des concours par métier</a:t>
            </a:r>
          </a:p>
          <a:p>
            <a:pPr marL="797814" lvl="1" indent="-400050">
              <a:buFont typeface="+mj-lt"/>
              <a:buAutoNum type="romanUcPeriod"/>
            </a:pPr>
            <a:r>
              <a:rPr lang="fr-FR" dirty="0"/>
              <a:t>La présentation d’un concours ITRF</a:t>
            </a:r>
          </a:p>
          <a:p>
            <a:pPr marL="797814" lvl="1" indent="-400050">
              <a:buFont typeface="+mj-lt"/>
              <a:buAutoNum type="romanUcPeriod"/>
            </a:pPr>
            <a:r>
              <a:rPr lang="fr-FR" dirty="0"/>
              <a:t>Les modalités d’organisation</a:t>
            </a:r>
          </a:p>
          <a:p>
            <a:pPr marL="797814" lvl="1" indent="-400050">
              <a:buFont typeface="+mj-lt"/>
              <a:buAutoNum type="romanUcPeriod"/>
            </a:pPr>
            <a:r>
              <a:rPr lang="fr-FR" dirty="0"/>
              <a:t>Les conditions pour concourir et les épreuves</a:t>
            </a:r>
          </a:p>
          <a:p>
            <a:pPr marL="797814" lvl="1" indent="-400050">
              <a:buFont typeface="+mj-lt"/>
              <a:buAutoNum type="romanUcPeriod"/>
            </a:pPr>
            <a:r>
              <a:rPr lang="fr-FR" dirty="0"/>
              <a:t>Les règles à connaître en matière d’inscription et d’affectation</a:t>
            </a:r>
          </a:p>
          <a:p>
            <a:endParaRPr lang="fr-FR" dirty="0"/>
          </a:p>
          <a:p>
            <a:pPr marL="400050" indent="-400050">
              <a:buFont typeface="+mj-lt"/>
              <a:buAutoNum type="romanUcPeriod" startAt="4"/>
            </a:pPr>
            <a:r>
              <a:rPr lang="fr-FR" dirty="0"/>
              <a:t>Les moyens pour se former</a:t>
            </a:r>
          </a:p>
          <a:p>
            <a:pPr marL="797814" lvl="1" indent="-400050">
              <a:buFont typeface="+mj-lt"/>
              <a:buAutoNum type="romanUcPeriod"/>
            </a:pPr>
            <a:r>
              <a:rPr lang="fr-FR" dirty="0"/>
              <a:t>Les formations</a:t>
            </a:r>
          </a:p>
          <a:p>
            <a:pPr marL="797814" lvl="1" indent="-400050">
              <a:buFont typeface="+mj-lt"/>
              <a:buAutoNum type="romanUcPeriod"/>
            </a:pPr>
            <a:r>
              <a:rPr lang="fr-FR" dirty="0"/>
              <a:t>Les ressources documentaires</a:t>
            </a:r>
          </a:p>
        </p:txBody>
      </p:sp>
    </p:spTree>
    <p:extLst>
      <p:ext uri="{BB962C8B-B14F-4D97-AF65-F5344CB8AC3E}">
        <p14:creationId xmlns:p14="http://schemas.microsoft.com/office/powerpoint/2010/main" val="12726017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0"/>
            <a:ext cx="7200900" cy="721667"/>
          </a:xfrm>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971550" y="1555005"/>
            <a:ext cx="7200900" cy="2686050"/>
          </a:xfrm>
        </p:spPr>
        <p:txBody>
          <a:bodyPr/>
          <a:lstStyle/>
          <a:p>
            <a:r>
              <a:rPr lang="fr-FR" altLang="fr-FR" dirty="0">
                <a:solidFill>
                  <a:schemeClr val="tx2"/>
                </a:solidFill>
                <a:ea typeface="ＭＳ Ｐゴシック" panose="020B0600070205080204" pitchFamily="34" charset="-128"/>
              </a:rPr>
              <a:t>La liste d’admission des catégories A </a:t>
            </a:r>
          </a:p>
          <a:p>
            <a:pPr marL="0" indent="0">
              <a:buNone/>
            </a:pPr>
            <a:r>
              <a:rPr lang="fr-FR" altLang="fr-FR" b="0" dirty="0">
                <a:solidFill>
                  <a:schemeClr val="tx2"/>
                </a:solidFill>
                <a:ea typeface="ＭＳ Ｐゴシック" panose="020B0600070205080204" pitchFamily="34" charset="-128"/>
              </a:rPr>
              <a:t>Elle n’est valable que dans le centre affectataire ayant publié le poste.</a:t>
            </a:r>
          </a:p>
          <a:p>
            <a:pPr marL="0" indent="0">
              <a:buNone/>
            </a:pPr>
            <a:endParaRPr lang="fr-FR" altLang="fr-FR" b="0" dirty="0">
              <a:solidFill>
                <a:schemeClr val="tx2"/>
              </a:solidFill>
              <a:ea typeface="ＭＳ Ｐゴシック" panose="020B0600070205080204" pitchFamily="34" charset="-128"/>
            </a:endParaRPr>
          </a:p>
          <a:p>
            <a:r>
              <a:rPr lang="fr-FR" dirty="0">
                <a:solidFill>
                  <a:schemeClr val="tx2"/>
                </a:solidFill>
              </a:rPr>
              <a:t>La liste d’admission des catégories B et C </a:t>
            </a:r>
          </a:p>
          <a:p>
            <a:pPr marL="0" indent="0">
              <a:buNone/>
            </a:pPr>
            <a:r>
              <a:rPr lang="fr-FR" b="0" dirty="0">
                <a:solidFill>
                  <a:schemeClr val="tx2"/>
                </a:solidFill>
              </a:rPr>
              <a:t>Elle n’est valable que dans l’académie concernée.</a:t>
            </a:r>
          </a:p>
          <a:p>
            <a:pPr marL="0" indent="0">
              <a:buNone/>
            </a:pPr>
            <a:r>
              <a:rPr lang="fr-FR" b="0" i="1" dirty="0">
                <a:solidFill>
                  <a:schemeClr val="tx2"/>
                </a:solidFill>
              </a:rPr>
              <a:t>Pas de multiples candidatures pour un même concours (même emploi-type, même nature) pour une zone géographique déterminée.</a:t>
            </a:r>
          </a:p>
          <a:p>
            <a:endParaRPr lang="fr-FR" b="0" dirty="0">
              <a:solidFill>
                <a:schemeClr val="tx2"/>
              </a:solidFill>
            </a:endParaRPr>
          </a:p>
        </p:txBody>
      </p:sp>
    </p:spTree>
    <p:extLst>
      <p:ext uri="{BB962C8B-B14F-4D97-AF65-F5344CB8AC3E}">
        <p14:creationId xmlns:p14="http://schemas.microsoft.com/office/powerpoint/2010/main" val="18039472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0"/>
            <a:ext cx="7200900" cy="617407"/>
          </a:xfrm>
        </p:spPr>
        <p:txBody>
          <a:bodyPr/>
          <a:lstStyle/>
          <a:p>
            <a:pPr algn="ctr"/>
            <a:r>
              <a:rPr lang="fr-FR" altLang="fr-FR" dirty="0">
                <a:ea typeface="ＭＳ Ｐゴシック" panose="020B0600070205080204" pitchFamily="34" charset="-128"/>
              </a:rPr>
              <a:t>Les concours ITRF</a:t>
            </a:r>
            <a:endParaRPr lang="fr-FR" dirty="0"/>
          </a:p>
        </p:txBody>
      </p:sp>
      <p:sp>
        <p:nvSpPr>
          <p:cNvPr id="3" name="Espace réservé du contenu 2"/>
          <p:cNvSpPr>
            <a:spLocks noGrp="1"/>
          </p:cNvSpPr>
          <p:nvPr>
            <p:ph idx="1"/>
          </p:nvPr>
        </p:nvSpPr>
        <p:spPr>
          <a:xfrm>
            <a:off x="1028700" y="1516503"/>
            <a:ext cx="7200900" cy="2686050"/>
          </a:xfrm>
          <a:solidFill>
            <a:schemeClr val="bg1">
              <a:lumMod val="95000"/>
            </a:schemeClr>
          </a:solidFill>
        </p:spPr>
        <p:txBody>
          <a:bodyPr/>
          <a:lstStyle/>
          <a:p>
            <a:r>
              <a:rPr lang="fr-FR" altLang="fr-FR" dirty="0">
                <a:solidFill>
                  <a:schemeClr val="tx2"/>
                </a:solidFill>
                <a:ea typeface="ＭＳ Ｐゴシック" panose="020B0600070205080204" pitchFamily="34" charset="-128"/>
              </a:rPr>
              <a:t>Calendrier des concours ITRF </a:t>
            </a:r>
            <a:r>
              <a:rPr lang="fr-FR" altLang="fr-FR" dirty="0">
                <a:solidFill>
                  <a:srgbClr val="FF0000"/>
                </a:solidFill>
                <a:ea typeface="ＭＳ Ｐゴシック" panose="020B0600070205080204" pitchFamily="34" charset="-128"/>
              </a:rPr>
              <a:t>2026</a:t>
            </a:r>
          </a:p>
          <a:p>
            <a:pPr marL="0" indent="0">
              <a:buNone/>
            </a:pPr>
            <a:endParaRPr lang="fr-FR" altLang="fr-FR" dirty="0">
              <a:solidFill>
                <a:schemeClr val="tx2"/>
              </a:solidFill>
              <a:ea typeface="ＭＳ Ｐゴシック" panose="020B0600070205080204" pitchFamily="34" charset="-128"/>
            </a:endParaRPr>
          </a:p>
          <a:p>
            <a:pPr lvl="1">
              <a:buClrTx/>
              <a:buSzPct val="50000"/>
              <a:buFont typeface="Wingdings" panose="05000000000000000000" pitchFamily="2" charset="2"/>
              <a:buChar char="q"/>
            </a:pPr>
            <a:r>
              <a:rPr lang="fr-FR" dirty="0"/>
              <a:t>Inscriptions : </a:t>
            </a:r>
            <a:r>
              <a:rPr lang="fr-FR" b="1" dirty="0">
                <a:solidFill>
                  <a:srgbClr val="FF0000"/>
                </a:solidFill>
              </a:rPr>
              <a:t>du 08/04/2026 (12H) au 06/05/2026 (12H)</a:t>
            </a:r>
          </a:p>
          <a:p>
            <a:pPr marL="397764" lvl="1" indent="0">
              <a:buClrTx/>
              <a:buSzPct val="50000"/>
              <a:buNone/>
            </a:pPr>
            <a:endParaRPr lang="fr-FR" dirty="0"/>
          </a:p>
          <a:p>
            <a:pPr lvl="1">
              <a:buClrTx/>
              <a:buSzPct val="50000"/>
              <a:buFont typeface="Wingdings" panose="05000000000000000000" pitchFamily="2" charset="2"/>
              <a:buChar char="q"/>
            </a:pPr>
            <a:r>
              <a:rPr lang="fr-FR" dirty="0"/>
              <a:t>Prises de fonctions</a:t>
            </a:r>
          </a:p>
          <a:p>
            <a:pPr marL="1077913" lvl="1" indent="-182563">
              <a:buClrTx/>
              <a:buSzPct val="50000"/>
              <a:buFont typeface="Wingdings" panose="05000000000000000000" pitchFamily="2" charset="2"/>
              <a:buChar char="§"/>
            </a:pPr>
            <a:r>
              <a:rPr lang="fr-FR" dirty="0"/>
              <a:t>Concours C : </a:t>
            </a:r>
            <a:r>
              <a:rPr lang="fr-FR" sz="1500" dirty="0"/>
              <a:t>01 septembre 2026</a:t>
            </a:r>
          </a:p>
          <a:p>
            <a:pPr marL="1077913" lvl="1" indent="-182563">
              <a:buClrTx/>
              <a:buSzPct val="50000"/>
              <a:buFont typeface="Wingdings" panose="05000000000000000000" pitchFamily="2" charset="2"/>
              <a:buChar char="§"/>
            </a:pPr>
            <a:r>
              <a:rPr lang="fr-FR" dirty="0"/>
              <a:t>Concours B : 0</a:t>
            </a:r>
            <a:r>
              <a:rPr lang="fr-FR" sz="1500" dirty="0"/>
              <a:t>1 septembre 2026</a:t>
            </a:r>
          </a:p>
          <a:p>
            <a:pPr marL="1077913" lvl="1" indent="-182563">
              <a:buClrTx/>
              <a:buSzPct val="50000"/>
              <a:buFont typeface="Wingdings" panose="05000000000000000000" pitchFamily="2" charset="2"/>
              <a:buChar char="§"/>
            </a:pPr>
            <a:r>
              <a:rPr lang="fr-FR" dirty="0"/>
              <a:t>Concours A : </a:t>
            </a:r>
            <a:r>
              <a:rPr lang="fr-FR" sz="1500" dirty="0"/>
              <a:t>15 décembre 2026</a:t>
            </a:r>
          </a:p>
        </p:txBody>
      </p:sp>
    </p:spTree>
    <p:extLst>
      <p:ext uri="{BB962C8B-B14F-4D97-AF65-F5344CB8AC3E}">
        <p14:creationId xmlns:p14="http://schemas.microsoft.com/office/powerpoint/2010/main" val="14471579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spect="1"/>
          </p:cNvSpPr>
          <p:nvPr/>
        </p:nvSpPr>
        <p:spPr>
          <a:xfrm>
            <a:off x="828000" y="2268000"/>
            <a:ext cx="6480000" cy="432000"/>
          </a:xfrm>
          <a:prstGeom prst="rect">
            <a:avLst/>
          </a:prstGeom>
        </p:spPr>
        <p:txBody>
          <a:bodyPr wrap="none">
            <a:noAutofit/>
          </a:bodyPr>
          <a:lstStyle/>
          <a:p>
            <a:pPr marL="514350" indent="-514350">
              <a:buFont typeface="+mj-lt"/>
              <a:buAutoNum type="romanUcPeriod" startAt="4"/>
            </a:pPr>
            <a:r>
              <a:rPr lang="fr-FR" altLang="fr-FR" sz="2000" b="1" dirty="0">
                <a:ea typeface="ＭＳ Ｐゴシック" panose="020B0600070205080204" pitchFamily="34" charset="-128"/>
              </a:rPr>
              <a:t>Les moyens pour se former</a:t>
            </a:r>
          </a:p>
        </p:txBody>
      </p:sp>
    </p:spTree>
    <p:extLst>
      <p:ext uri="{BB962C8B-B14F-4D97-AF65-F5344CB8AC3E}">
        <p14:creationId xmlns:p14="http://schemas.microsoft.com/office/powerpoint/2010/main" val="28882546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1"/>
            <a:ext cx="7200900" cy="609912"/>
          </a:xfrm>
        </p:spPr>
        <p:txBody>
          <a:bodyPr/>
          <a:lstStyle/>
          <a:p>
            <a:pPr algn="ctr"/>
            <a:r>
              <a:rPr lang="fr-FR" altLang="fr-FR" dirty="0">
                <a:ea typeface="ＭＳ Ｐゴシック" panose="020B0600070205080204" pitchFamily="34" charset="-128"/>
              </a:rPr>
              <a:t>Les moyens pour se former</a:t>
            </a:r>
            <a:endParaRPr lang="fr-FR" dirty="0"/>
          </a:p>
        </p:txBody>
      </p:sp>
      <p:sp>
        <p:nvSpPr>
          <p:cNvPr id="3" name="Espace réservé du contenu 2"/>
          <p:cNvSpPr>
            <a:spLocks noGrp="1"/>
          </p:cNvSpPr>
          <p:nvPr>
            <p:ph idx="1"/>
          </p:nvPr>
        </p:nvSpPr>
        <p:spPr>
          <a:xfrm>
            <a:off x="1028700" y="1228725"/>
            <a:ext cx="7200900" cy="2686050"/>
          </a:xfrm>
        </p:spPr>
        <p:txBody>
          <a:bodyPr/>
          <a:lstStyle/>
          <a:p>
            <a:pPr marL="400050" indent="-400050">
              <a:buFont typeface="+mj-lt"/>
              <a:buAutoNum type="romanUcPeriod"/>
            </a:pPr>
            <a:r>
              <a:rPr lang="fr-FR" altLang="fr-FR" sz="1600" dirty="0">
                <a:ea typeface="ＭＳ Ｐゴシック" panose="020B0600070205080204" pitchFamily="34" charset="-128"/>
              </a:rPr>
              <a:t>Les formations Préparations aux concours</a:t>
            </a:r>
          </a:p>
          <a:p>
            <a:endParaRPr lang="fr-FR" altLang="fr-FR" b="0" dirty="0">
              <a:solidFill>
                <a:schemeClr val="tx2"/>
              </a:solidFill>
              <a:ea typeface="ＭＳ Ｐゴシック" panose="020B0600070205080204" pitchFamily="34" charset="-128"/>
            </a:endParaRPr>
          </a:p>
          <a:p>
            <a:pPr marL="288036" lvl="1" indent="-288036">
              <a:spcBef>
                <a:spcPts val="750"/>
              </a:spcBef>
              <a:buClrTx/>
              <a:buFont typeface="Police système Courant"/>
              <a:buChar char="■"/>
              <a:defRPr/>
            </a:pPr>
            <a:r>
              <a:rPr lang="fr-FR" altLang="fr-FR" dirty="0">
                <a:ea typeface="ＭＳ Ｐゴシック" panose="020B0600070205080204" pitchFamily="34" charset="-128"/>
              </a:rPr>
              <a:t>L’offre de formation UT Capitole</a:t>
            </a:r>
          </a:p>
          <a:p>
            <a:pPr marL="288036" lvl="1" indent="-288036">
              <a:spcBef>
                <a:spcPts val="750"/>
              </a:spcBef>
              <a:buClrTx/>
              <a:buFont typeface="Police système Courant"/>
              <a:buChar char="■"/>
              <a:tabLst>
                <a:tab pos="361950" algn="l"/>
              </a:tabLst>
              <a:defRPr/>
            </a:pPr>
            <a:r>
              <a:rPr lang="fr-FR" altLang="fr-FR" dirty="0">
                <a:ea typeface="ＭＳ Ｐゴシック" panose="020B0600070205080204" pitchFamily="34" charset="-128"/>
              </a:rPr>
              <a:t>La plateforme SAFIRE (Préfecture de Région)</a:t>
            </a:r>
          </a:p>
          <a:p>
            <a:pPr marL="288036" lvl="1" indent="-288036">
              <a:spcBef>
                <a:spcPts val="750"/>
              </a:spcBef>
              <a:buClrTx/>
              <a:buFont typeface="Police système Courant"/>
              <a:buChar char="■"/>
              <a:tabLst>
                <a:tab pos="361950" algn="l"/>
              </a:tabLst>
              <a:defRPr/>
            </a:pPr>
            <a:r>
              <a:rPr lang="fr-FR" altLang="fr-FR" dirty="0">
                <a:ea typeface="ＭＳ Ｐゴシック" panose="020B0600070205080204" pitchFamily="34" charset="-128"/>
              </a:rPr>
              <a:t>Les préparations du CPAG (IEP de TOULOUSE)</a:t>
            </a:r>
          </a:p>
          <a:p>
            <a:pPr marL="288036" lvl="1" indent="-288036">
              <a:spcBef>
                <a:spcPts val="750"/>
              </a:spcBef>
              <a:buClrTx/>
              <a:buFont typeface="Police système Courant"/>
              <a:buChar char="■"/>
              <a:tabLst>
                <a:tab pos="361950" algn="l"/>
              </a:tabLst>
              <a:defRPr/>
            </a:pPr>
            <a:r>
              <a:rPr lang="fr-FR" altLang="fr-FR" dirty="0">
                <a:ea typeface="ＭＳ Ｐゴシック" panose="020B0600070205080204" pitchFamily="34" charset="-128"/>
              </a:rPr>
              <a:t>Le CNED</a:t>
            </a:r>
          </a:p>
          <a:p>
            <a:pPr marL="766953" lvl="1" indent="-400050">
              <a:buFont typeface="Wingdings" panose="05000000000000000000" pitchFamily="2" charset="2"/>
              <a:buChar char="§"/>
            </a:pPr>
            <a:endParaRPr lang="fr-FR" altLang="fr-FR" sz="1600" dirty="0">
              <a:ea typeface="ＭＳ Ｐゴシック" panose="020B0600070205080204" pitchFamily="34" charset="-128"/>
            </a:endParaRPr>
          </a:p>
          <a:p>
            <a:endParaRPr lang="fr-FR" dirty="0"/>
          </a:p>
        </p:txBody>
      </p:sp>
    </p:spTree>
    <p:extLst>
      <p:ext uri="{BB962C8B-B14F-4D97-AF65-F5344CB8AC3E}">
        <p14:creationId xmlns:p14="http://schemas.microsoft.com/office/powerpoint/2010/main" val="20653995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0"/>
            <a:ext cx="7200900" cy="740585"/>
          </a:xfrm>
        </p:spPr>
        <p:txBody>
          <a:bodyPr/>
          <a:lstStyle/>
          <a:p>
            <a:pPr algn="ctr"/>
            <a:r>
              <a:rPr lang="fr-FR" altLang="fr-FR" dirty="0">
                <a:ea typeface="ＭＳ Ｐゴシック" panose="020B0600070205080204" pitchFamily="34" charset="-128"/>
              </a:rPr>
              <a:t>Les moyens pour se former</a:t>
            </a:r>
            <a:endParaRPr lang="fr-FR" dirty="0"/>
          </a:p>
        </p:txBody>
      </p:sp>
      <p:sp>
        <p:nvSpPr>
          <p:cNvPr id="3" name="Espace réservé du contenu 2"/>
          <p:cNvSpPr>
            <a:spLocks noGrp="1"/>
          </p:cNvSpPr>
          <p:nvPr>
            <p:ph idx="1"/>
          </p:nvPr>
        </p:nvSpPr>
        <p:spPr>
          <a:xfrm>
            <a:off x="1028700" y="1444122"/>
            <a:ext cx="7200900" cy="2970188"/>
          </a:xfrm>
        </p:spPr>
        <p:txBody>
          <a:bodyPr/>
          <a:lstStyle/>
          <a:p>
            <a:pPr marL="355600" indent="-355600"/>
            <a:r>
              <a:rPr lang="fr-FR" altLang="fr-FR" dirty="0">
                <a:solidFill>
                  <a:schemeClr val="tx2"/>
                </a:solidFill>
                <a:ea typeface="ＭＳ Ｐゴシック" panose="020B0600070205080204" pitchFamily="34" charset="-128"/>
              </a:rPr>
              <a:t>L’offre de formation à UT Capitole</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Information Collective de présentation des concours</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Offre de formations sur l’Environnement Professionnel</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Formation à la rédaction d’une note administrative / note de synthèse</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Formation à la rédaction du rapport d’activité / descriptif d’activités</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Formation à la rédaction du CV / lettre de motivation</a:t>
            </a:r>
          </a:p>
          <a:p>
            <a:pPr marL="539750" lvl="1" indent="-184150">
              <a:buClrTx/>
              <a:buSzPct val="50000"/>
              <a:buFont typeface="Wingdings" panose="05000000000000000000" pitchFamily="2" charset="2"/>
              <a:buChar char="q"/>
            </a:pPr>
            <a:r>
              <a:rPr lang="fr-FR" altLang="fr-FR" dirty="0">
                <a:ea typeface="ＭＳ Ｐゴシック" panose="020B0600070205080204" pitchFamily="34" charset="-128"/>
              </a:rPr>
              <a:t>Préparation à l’oral</a:t>
            </a:r>
          </a:p>
          <a:p>
            <a:pPr marL="539750" lvl="1" indent="-184150">
              <a:buClrTx/>
              <a:buSzPct val="50000"/>
              <a:buFont typeface="Wingdings" panose="05000000000000000000" pitchFamily="2" charset="2"/>
              <a:buChar char="q"/>
            </a:pPr>
            <a:r>
              <a:rPr lang="fr-FR" dirty="0">
                <a:ea typeface="ＭＳ Ｐゴシック" panose="020B0600070205080204" pitchFamily="34" charset="-128"/>
              </a:rPr>
              <a:t>Oraux blancs</a:t>
            </a:r>
          </a:p>
        </p:txBody>
      </p:sp>
    </p:spTree>
    <p:extLst>
      <p:ext uri="{BB962C8B-B14F-4D97-AF65-F5344CB8AC3E}">
        <p14:creationId xmlns:p14="http://schemas.microsoft.com/office/powerpoint/2010/main" val="37906708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1"/>
            <a:ext cx="7200900" cy="714842"/>
          </a:xfrm>
        </p:spPr>
        <p:txBody>
          <a:bodyPr/>
          <a:lstStyle/>
          <a:p>
            <a:pPr algn="ctr"/>
            <a:r>
              <a:rPr lang="fr-FR" altLang="fr-FR" dirty="0">
                <a:ea typeface="ＭＳ Ｐゴシック" panose="020B0600070205080204" pitchFamily="34" charset="-128"/>
              </a:rPr>
              <a:t>Les moyens pour se former</a:t>
            </a:r>
            <a:endParaRPr lang="fr-FR" dirty="0"/>
          </a:p>
        </p:txBody>
      </p:sp>
      <p:sp>
        <p:nvSpPr>
          <p:cNvPr id="3" name="Espace réservé du contenu 2"/>
          <p:cNvSpPr>
            <a:spLocks noGrp="1"/>
          </p:cNvSpPr>
          <p:nvPr>
            <p:ph idx="1"/>
          </p:nvPr>
        </p:nvSpPr>
        <p:spPr>
          <a:xfrm>
            <a:off x="1028700" y="1450574"/>
            <a:ext cx="7200900" cy="2149274"/>
          </a:xfrm>
        </p:spPr>
        <p:txBody>
          <a:bodyPr/>
          <a:lstStyle/>
          <a:p>
            <a:pPr marL="355600" indent="-355600"/>
            <a:r>
              <a:rPr lang="fr-FR" altLang="fr-FR" sz="1600" dirty="0">
                <a:solidFill>
                  <a:schemeClr val="tx2"/>
                </a:solidFill>
                <a:ea typeface="ＭＳ Ｐゴシック" panose="020B0600070205080204" pitchFamily="34" charset="-128"/>
              </a:rPr>
              <a:t>Les ressources documentaires</a:t>
            </a:r>
          </a:p>
          <a:p>
            <a:pPr marL="539750" lvl="1" indent="-184150">
              <a:buClrTx/>
              <a:buSzPct val="50000"/>
              <a:buFont typeface="Wingdings" panose="05000000000000000000" pitchFamily="2" charset="2"/>
              <a:buChar char="q"/>
              <a:defRPr/>
            </a:pPr>
            <a:r>
              <a:rPr lang="fr-FR" altLang="fr-FR" dirty="0">
                <a:ea typeface="ＭＳ Ｐゴシック" panose="020B0600070205080204" pitchFamily="34" charset="-128"/>
                <a:hlinkClick r:id="rId3"/>
              </a:rPr>
              <a:t>Guide pratique du candidat - Se préparer aux concours ITRF de droit commun</a:t>
            </a:r>
            <a:endParaRPr lang="fr-FR" altLang="fr-FR" dirty="0">
              <a:ea typeface="ＭＳ Ｐゴシック" panose="020B0600070205080204" pitchFamily="34" charset="-128"/>
            </a:endParaRPr>
          </a:p>
          <a:p>
            <a:pPr marL="539750" lvl="1" indent="-184150">
              <a:buClrTx/>
              <a:buSzPct val="50000"/>
              <a:buFont typeface="Wingdings" panose="05000000000000000000" pitchFamily="2" charset="2"/>
              <a:buChar char="q"/>
              <a:defRPr/>
            </a:pPr>
            <a:r>
              <a:rPr lang="fr-FR" altLang="fr-FR" dirty="0">
                <a:ea typeface="ＭＳ Ｐゴシック" panose="020B0600070205080204" pitchFamily="34" charset="-128"/>
                <a:hlinkClick r:id="rId4"/>
              </a:rPr>
              <a:t>Référens III</a:t>
            </a:r>
            <a:endParaRPr lang="fr-FR" altLang="fr-FR" dirty="0">
              <a:ea typeface="ＭＳ Ｐゴシック" panose="020B0600070205080204" pitchFamily="34" charset="-128"/>
            </a:endParaRPr>
          </a:p>
          <a:p>
            <a:pPr marL="539750" lvl="1" indent="-184150">
              <a:buClrTx/>
              <a:buSzPct val="50000"/>
              <a:buFont typeface="Wingdings" panose="05000000000000000000" pitchFamily="2" charset="2"/>
              <a:buChar char="q"/>
              <a:defRPr/>
            </a:pPr>
            <a:r>
              <a:rPr lang="fr-FR" altLang="fr-FR" dirty="0">
                <a:ea typeface="ＭＳ Ｐゴシック" panose="020B0600070205080204" pitchFamily="34" charset="-128"/>
              </a:rPr>
              <a:t>Structure et fonctionnement des établissements de l’enseignement supérieur</a:t>
            </a:r>
          </a:p>
          <a:p>
            <a:pPr marL="539750" lvl="1" indent="-184150">
              <a:buClrTx/>
              <a:buSzPct val="50000"/>
              <a:buFont typeface="Wingdings" panose="05000000000000000000" pitchFamily="2" charset="2"/>
              <a:buChar char="q"/>
              <a:defRPr/>
            </a:pPr>
            <a:r>
              <a:rPr lang="fr-FR" altLang="fr-FR" dirty="0">
                <a:ea typeface="ＭＳ Ｐゴシック" panose="020B0600070205080204" pitchFamily="34" charset="-128"/>
              </a:rPr>
              <a:t>Index sigles et acronymes</a:t>
            </a:r>
          </a:p>
          <a:p>
            <a:pPr marL="539750" lvl="1" indent="-184150">
              <a:buClrTx/>
              <a:buSzPct val="50000"/>
              <a:buFont typeface="Wingdings" panose="05000000000000000000" pitchFamily="2" charset="2"/>
              <a:buChar char="q"/>
              <a:defRPr/>
            </a:pPr>
            <a:r>
              <a:rPr lang="fr-FR" altLang="fr-FR" dirty="0">
                <a:ea typeface="ＭＳ Ｐゴシック" panose="020B0600070205080204" pitchFamily="34" charset="-128"/>
              </a:rPr>
              <a:t>Les annales des concours</a:t>
            </a:r>
          </a:p>
          <a:p>
            <a:endParaRPr lang="fr-FR" dirty="0">
              <a:solidFill>
                <a:schemeClr val="tx2"/>
              </a:solidFill>
              <a:ea typeface="ＭＳ Ｐゴシック" panose="020B0600070205080204" pitchFamily="34" charset="-128"/>
            </a:endParaRPr>
          </a:p>
        </p:txBody>
      </p:sp>
    </p:spTree>
    <p:extLst>
      <p:ext uri="{BB962C8B-B14F-4D97-AF65-F5344CB8AC3E}">
        <p14:creationId xmlns:p14="http://schemas.microsoft.com/office/powerpoint/2010/main" val="35573578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484370"/>
            <a:ext cx="7200900" cy="534961"/>
          </a:xfrm>
        </p:spPr>
        <p:txBody>
          <a:bodyPr>
            <a:noAutofit/>
          </a:bodyPr>
          <a:lstStyle/>
          <a:p>
            <a:pPr algn="ctr"/>
            <a:r>
              <a:rPr lang="fr-FR" altLang="fr-FR" dirty="0">
                <a:ea typeface="ＭＳ Ｐゴシック" panose="020B0600070205080204" pitchFamily="34" charset="-128"/>
              </a:rPr>
              <a:t>Les moyens pour se former</a:t>
            </a:r>
            <a:endParaRPr lang="fr-FR" dirty="0"/>
          </a:p>
        </p:txBody>
      </p:sp>
      <p:sp>
        <p:nvSpPr>
          <p:cNvPr id="3" name="Espace réservé du contenu 2"/>
          <p:cNvSpPr>
            <a:spLocks noGrp="1"/>
          </p:cNvSpPr>
          <p:nvPr>
            <p:ph idx="1"/>
          </p:nvPr>
        </p:nvSpPr>
        <p:spPr>
          <a:xfrm>
            <a:off x="971550" y="1203687"/>
            <a:ext cx="7200900" cy="3455443"/>
          </a:xfrm>
        </p:spPr>
        <p:txBody>
          <a:bodyPr/>
          <a:lstStyle/>
          <a:p>
            <a:pPr marL="355600" indent="-355600"/>
            <a:r>
              <a:rPr lang="fr-FR" dirty="0">
                <a:solidFill>
                  <a:schemeClr val="tx2"/>
                </a:solidFill>
              </a:rPr>
              <a:t>Les attendus</a:t>
            </a:r>
          </a:p>
          <a:p>
            <a:pPr marL="539750" lvl="1" indent="-184150">
              <a:buClrTx/>
              <a:buSzPct val="50000"/>
              <a:buFont typeface="Wingdings" panose="05000000000000000000" pitchFamily="2" charset="2"/>
              <a:buChar char="q"/>
              <a:defRPr/>
            </a:pPr>
            <a:r>
              <a:rPr lang="fr-FR" dirty="0">
                <a:ea typeface="ＭＳ Ｐゴシック" panose="020B0600070205080204" pitchFamily="34" charset="-128"/>
              </a:rPr>
              <a:t>La lecture du guide Parfaire</a:t>
            </a:r>
          </a:p>
          <a:p>
            <a:pPr marL="539750" lvl="1" indent="-184150">
              <a:buClrTx/>
              <a:buSzPct val="50000"/>
              <a:buFont typeface="Wingdings" panose="05000000000000000000" pitchFamily="2" charset="2"/>
              <a:buChar char="q"/>
              <a:defRPr/>
            </a:pPr>
            <a:r>
              <a:rPr lang="fr-FR" dirty="0">
                <a:ea typeface="ＭＳ Ｐゴシック" panose="020B0600070205080204" pitchFamily="34" charset="-128"/>
              </a:rPr>
              <a:t>La veille sur l’actualité et la vie de l’université et plus globalement de l’ESR</a:t>
            </a:r>
          </a:p>
          <a:p>
            <a:pPr marL="539750" lvl="1" indent="-184150">
              <a:buClrTx/>
              <a:buSzPct val="50000"/>
              <a:buFont typeface="Wingdings" panose="05000000000000000000" pitchFamily="2" charset="2"/>
              <a:buChar char="q"/>
              <a:defRPr/>
            </a:pPr>
            <a:r>
              <a:rPr lang="fr-FR" dirty="0">
                <a:ea typeface="ＭＳ Ｐゴシック" panose="020B0600070205080204" pitchFamily="34" charset="-128"/>
              </a:rPr>
              <a:t>Le travail personnel pour approfondir ses connaissances</a:t>
            </a:r>
          </a:p>
          <a:p>
            <a:pPr marL="539750" lvl="1" indent="-184150">
              <a:buClrTx/>
              <a:buSzPct val="50000"/>
              <a:buFont typeface="Wingdings" panose="05000000000000000000" pitchFamily="2" charset="2"/>
              <a:buChar char="q"/>
              <a:defRPr/>
            </a:pPr>
            <a:r>
              <a:rPr lang="fr-FR" dirty="0">
                <a:ea typeface="ＭＳ Ｐゴシック" panose="020B0600070205080204" pitchFamily="34" charset="-128"/>
              </a:rPr>
              <a:t>L’anticipation, l’assiduité et la régularité</a:t>
            </a:r>
          </a:p>
          <a:p>
            <a:pPr marL="355600" lvl="1" indent="0">
              <a:buClrTx/>
              <a:buSzPct val="50000"/>
              <a:buNone/>
              <a:defRPr/>
            </a:pPr>
            <a:endParaRPr lang="fr-FR" dirty="0">
              <a:ea typeface="ＭＳ Ｐゴシック" panose="020B0600070205080204" pitchFamily="34" charset="-128"/>
            </a:endParaRPr>
          </a:p>
          <a:p>
            <a:endParaRPr lang="fr-FR" dirty="0">
              <a:solidFill>
                <a:schemeClr val="tx2"/>
              </a:solidFill>
            </a:endParaRPr>
          </a:p>
          <a:p>
            <a:pPr>
              <a:lnSpc>
                <a:spcPct val="100000"/>
              </a:lnSpc>
              <a:spcBef>
                <a:spcPts val="0"/>
              </a:spcBef>
              <a:buFont typeface="Wingdings" panose="05000000000000000000" pitchFamily="2" charset="2"/>
              <a:buChar char="Ø"/>
            </a:pPr>
            <a:r>
              <a:rPr lang="fr-FR" i="1" dirty="0">
                <a:solidFill>
                  <a:schemeClr val="tx2"/>
                </a:solidFill>
              </a:rPr>
              <a:t>Les offres de formation de préparation aux concours font l’objet </a:t>
            </a:r>
          </a:p>
          <a:p>
            <a:pPr marL="0" indent="0">
              <a:lnSpc>
                <a:spcPct val="100000"/>
              </a:lnSpc>
              <a:spcBef>
                <a:spcPts val="0"/>
              </a:spcBef>
              <a:buNone/>
            </a:pPr>
            <a:r>
              <a:rPr lang="fr-FR" i="1" dirty="0">
                <a:solidFill>
                  <a:schemeClr val="tx2"/>
                </a:solidFill>
              </a:rPr>
              <a:t>d’annonces régulières dans la newsletter UT Capitole hebdomadaire.</a:t>
            </a:r>
          </a:p>
          <a:p>
            <a:pPr marL="0" indent="0">
              <a:lnSpc>
                <a:spcPct val="100000"/>
              </a:lnSpc>
              <a:spcBef>
                <a:spcPts val="0"/>
              </a:spcBef>
              <a:buNone/>
            </a:pPr>
            <a:endParaRPr lang="fr-FR" i="1" dirty="0">
              <a:solidFill>
                <a:schemeClr val="tx2"/>
              </a:solidFill>
            </a:endParaRPr>
          </a:p>
          <a:p>
            <a:pPr marL="0" indent="0">
              <a:lnSpc>
                <a:spcPct val="100000"/>
              </a:lnSpc>
              <a:spcBef>
                <a:spcPts val="0"/>
              </a:spcBef>
              <a:buNone/>
            </a:pPr>
            <a:r>
              <a:rPr lang="fr-FR" i="1" dirty="0">
                <a:solidFill>
                  <a:schemeClr val="tx2"/>
                </a:solidFill>
                <a:sym typeface="Wingdings" panose="05000000000000000000" pitchFamily="2" charset="2"/>
              </a:rPr>
              <a:t>   </a:t>
            </a:r>
            <a:r>
              <a:rPr lang="fr-FR" i="1" dirty="0">
                <a:solidFill>
                  <a:schemeClr val="tx2"/>
                </a:solidFill>
              </a:rPr>
              <a:t>Toutes ces informations sont présentes sur le site intranet de l’université : </a:t>
            </a:r>
          </a:p>
          <a:p>
            <a:pPr marL="0" indent="0" algn="ctr">
              <a:lnSpc>
                <a:spcPct val="100000"/>
              </a:lnSpc>
              <a:spcBef>
                <a:spcPts val="0"/>
              </a:spcBef>
              <a:buNone/>
            </a:pPr>
            <a:r>
              <a:rPr lang="fr-FR" i="1" dirty="0">
                <a:solidFill>
                  <a:schemeClr val="tx2"/>
                </a:solidFill>
              </a:rPr>
              <a:t>https://intranet.ut-capitole.fr/gestion-des-personnels/concours/</a:t>
            </a:r>
          </a:p>
        </p:txBody>
      </p:sp>
    </p:spTree>
    <p:extLst>
      <p:ext uri="{BB962C8B-B14F-4D97-AF65-F5344CB8AC3E}">
        <p14:creationId xmlns:p14="http://schemas.microsoft.com/office/powerpoint/2010/main" val="23869015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28700" y="514350"/>
            <a:ext cx="7200900" cy="669873"/>
          </a:xfrm>
        </p:spPr>
        <p:txBody>
          <a:bodyPr/>
          <a:lstStyle/>
          <a:p>
            <a:pPr algn="ctr"/>
            <a:r>
              <a:rPr lang="fr-FR" altLang="fr-FR" dirty="0">
                <a:ea typeface="ＭＳ Ｐゴシック" panose="020B0600070205080204" pitchFamily="34" charset="-128"/>
              </a:rPr>
              <a:t>Conclusion</a:t>
            </a:r>
            <a:endParaRPr lang="fr-FR" dirty="0"/>
          </a:p>
        </p:txBody>
      </p:sp>
      <p:sp>
        <p:nvSpPr>
          <p:cNvPr id="3" name="Espace réservé du contenu 2"/>
          <p:cNvSpPr>
            <a:spLocks noGrp="1"/>
          </p:cNvSpPr>
          <p:nvPr>
            <p:ph idx="1"/>
          </p:nvPr>
        </p:nvSpPr>
        <p:spPr/>
        <p:txBody>
          <a:bodyPr/>
          <a:lstStyle/>
          <a:p>
            <a:pPr marL="0" indent="0">
              <a:buNone/>
            </a:pPr>
            <a:r>
              <a:rPr lang="fr-FR" altLang="fr-FR" dirty="0">
                <a:solidFill>
                  <a:schemeClr val="tx2"/>
                </a:solidFill>
                <a:ea typeface="ＭＳ Ｐゴシック" panose="020B0600070205080204" pitchFamily="34" charset="-128"/>
              </a:rPr>
              <a:t>Merci de votre attention.</a:t>
            </a:r>
          </a:p>
          <a:p>
            <a:pPr marL="0" indent="0">
              <a:buNone/>
            </a:pPr>
            <a:endParaRPr lang="fr-FR" altLang="fr-FR" dirty="0">
              <a:solidFill>
                <a:schemeClr val="tx2"/>
              </a:solidFill>
              <a:ea typeface="ＭＳ Ｐゴシック" panose="020B0600070205080204" pitchFamily="34" charset="-128"/>
            </a:endParaRPr>
          </a:p>
          <a:p>
            <a:pPr marL="0" indent="0">
              <a:buNone/>
            </a:pPr>
            <a:r>
              <a:rPr lang="fr-FR" altLang="fr-FR" dirty="0">
                <a:solidFill>
                  <a:schemeClr val="tx2"/>
                </a:solidFill>
                <a:ea typeface="ＭＳ Ｐゴシック" panose="020B0600070205080204" pitchFamily="34" charset="-128"/>
              </a:rPr>
              <a:t>Place à vos questions ou remarques.</a:t>
            </a:r>
          </a:p>
          <a:p>
            <a:pPr marL="0" indent="0">
              <a:buNone/>
            </a:pPr>
            <a:endParaRPr lang="fr-FR" altLang="fr-FR" dirty="0">
              <a:solidFill>
                <a:schemeClr val="tx2"/>
              </a:solidFill>
              <a:ea typeface="ＭＳ Ｐゴシック" panose="020B0600070205080204" pitchFamily="34" charset="-128"/>
            </a:endParaRPr>
          </a:p>
          <a:p>
            <a:pPr marL="0" indent="0">
              <a:buNone/>
            </a:pPr>
            <a:endParaRPr lang="fr-FR" altLang="fr-FR" dirty="0">
              <a:solidFill>
                <a:schemeClr val="tx2"/>
              </a:solidFill>
              <a:ea typeface="ＭＳ Ｐゴシック" panose="020B0600070205080204" pitchFamily="34" charset="-128"/>
            </a:endParaRPr>
          </a:p>
          <a:p>
            <a:pPr marL="0" indent="0">
              <a:buNone/>
            </a:pPr>
            <a:endParaRPr lang="fr-FR" altLang="fr-FR" dirty="0">
              <a:solidFill>
                <a:schemeClr val="tx2"/>
              </a:solidFill>
              <a:ea typeface="ＭＳ Ｐゴシック" panose="020B0600070205080204" pitchFamily="34" charset="-128"/>
            </a:endParaRPr>
          </a:p>
          <a:p>
            <a:pPr marL="0" lvl="1" indent="0">
              <a:spcBef>
                <a:spcPts val="750"/>
              </a:spcBef>
              <a:buNone/>
            </a:pPr>
            <a:r>
              <a:rPr lang="fr-FR" altLang="fr-FR" b="1" dirty="0">
                <a:ea typeface="ＭＳ Ｐゴシック" panose="020B0600070205080204" pitchFamily="34" charset="-128"/>
              </a:rPr>
              <a:t>				Bonne continuation !</a:t>
            </a:r>
          </a:p>
          <a:p>
            <a:endParaRPr lang="fr-FR" dirty="0">
              <a:solidFill>
                <a:schemeClr val="tx2"/>
              </a:solidFill>
            </a:endParaRPr>
          </a:p>
        </p:txBody>
      </p:sp>
    </p:spTree>
    <p:extLst>
      <p:ext uri="{BB962C8B-B14F-4D97-AF65-F5344CB8AC3E}">
        <p14:creationId xmlns:p14="http://schemas.microsoft.com/office/powerpoint/2010/main" val="3949784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spect="1"/>
          </p:cNvSpPr>
          <p:nvPr/>
        </p:nvSpPr>
        <p:spPr>
          <a:xfrm>
            <a:off x="828000" y="2268000"/>
            <a:ext cx="6480000" cy="432000"/>
          </a:xfrm>
          <a:prstGeom prst="rect">
            <a:avLst/>
          </a:prstGeom>
        </p:spPr>
        <p:txBody>
          <a:bodyPr wrap="none">
            <a:noAutofit/>
          </a:bodyPr>
          <a:lstStyle/>
          <a:p>
            <a:pPr marL="360363" indent="-360363">
              <a:buFont typeface="+mj-lt"/>
              <a:buAutoNum type="romanUcPeriod"/>
            </a:pPr>
            <a:r>
              <a:rPr lang="fr-FR" sz="2000" b="1" dirty="0"/>
              <a:t>Présentation des concours de la Fonction Publique d’Etat</a:t>
            </a:r>
          </a:p>
        </p:txBody>
      </p:sp>
    </p:spTree>
    <p:extLst>
      <p:ext uri="{BB962C8B-B14F-4D97-AF65-F5344CB8AC3E}">
        <p14:creationId xmlns:p14="http://schemas.microsoft.com/office/powerpoint/2010/main" val="1456304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a:t>
            </a:r>
            <a:r>
              <a:rPr lang="fr-FR" altLang="fr-FR" dirty="0">
                <a:solidFill>
                  <a:srgbClr val="D1D2D3"/>
                </a:solidFill>
                <a:ea typeface="ＭＳ Ｐゴシック" panose="020B0600070205080204" pitchFamily="34" charset="-128"/>
              </a:rPr>
              <a:t> </a:t>
            </a:r>
            <a:r>
              <a:rPr lang="fr-FR" altLang="fr-FR" dirty="0"/>
              <a:t>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638612"/>
            <a:ext cx="7200900" cy="2609831"/>
          </a:xfrm>
        </p:spPr>
        <p:txBody>
          <a:bodyPr/>
          <a:lstStyle/>
          <a:p>
            <a:pPr marL="400050" indent="-400050">
              <a:buFont typeface="+mj-lt"/>
              <a:buAutoNum type="romanUcPeriod"/>
            </a:pPr>
            <a:r>
              <a:rPr lang="fr-FR" altLang="fr-FR" dirty="0">
                <a:ea typeface="ＭＳ Ｐゴシック" pitchFamily="34" charset="-128"/>
              </a:rPr>
              <a:t>Les métiers de la Fonction Publique d’Etat</a:t>
            </a:r>
          </a:p>
          <a:p>
            <a:pPr marL="0" indent="0">
              <a:buNone/>
            </a:pPr>
            <a:endParaRPr lang="fr-FR" altLang="fr-FR" b="0" dirty="0">
              <a:ea typeface="ＭＳ Ｐゴシック" pitchFamily="34" charset="-128"/>
            </a:endParaRPr>
          </a:p>
          <a:p>
            <a:pPr marL="360363" indent="-360363"/>
            <a:r>
              <a:rPr lang="fr-FR" altLang="fr-FR" dirty="0">
                <a:solidFill>
                  <a:srgbClr val="920000"/>
                </a:solidFill>
                <a:ea typeface="ＭＳ Ｐゴシック" panose="020B0600070205080204" pitchFamily="34" charset="-128"/>
              </a:rPr>
              <a:t>PORTAIL CONCOURS:</a:t>
            </a:r>
          </a:p>
          <a:p>
            <a:pPr marL="0" indent="0">
              <a:buNone/>
              <a:tabLst>
                <a:tab pos="360363" algn="l"/>
              </a:tabLst>
            </a:pPr>
            <a:r>
              <a:rPr lang="fr-FR" altLang="fr-FR" b="0" dirty="0">
                <a:solidFill>
                  <a:schemeClr val="tx2"/>
                </a:solidFill>
                <a:ea typeface="ＭＳ Ｐゴシック" panose="020B0600070205080204" pitchFamily="34" charset="-128"/>
              </a:rPr>
              <a:t>	Site des Concours et Recrutements de l’Etat</a:t>
            </a:r>
          </a:p>
          <a:p>
            <a:pPr marL="0" indent="0">
              <a:buNone/>
              <a:tabLst>
                <a:tab pos="360363" algn="l"/>
              </a:tabLst>
            </a:pPr>
            <a:r>
              <a:rPr lang="fr-FR" altLang="fr-FR" b="0" dirty="0">
                <a:solidFill>
                  <a:schemeClr val="tx2"/>
                </a:solidFill>
                <a:ea typeface="ＭＳ Ｐゴシック" panose="020B0600070205080204" pitchFamily="34" charset="-128"/>
              </a:rPr>
              <a:t>	Calendrier général des concours</a:t>
            </a:r>
          </a:p>
          <a:p>
            <a:pPr algn="ctr">
              <a:buFont typeface="Arial" panose="020B0604020202020204" pitchFamily="34" charset="0"/>
              <a:buNone/>
            </a:pPr>
            <a:r>
              <a:rPr lang="fr-FR" altLang="fr-FR" dirty="0">
                <a:solidFill>
                  <a:srgbClr val="920000"/>
                </a:solidFill>
                <a:ea typeface="ＭＳ Ｐゴシック" panose="020B0600070205080204" pitchFamily="34" charset="-128"/>
                <a:hlinkClick r:id="rId3"/>
              </a:rPr>
              <a:t>https://www.fonction-publique.gouv.fr/devenir-agent-public/calendrier-general-concours</a:t>
            </a:r>
            <a:endParaRPr lang="fr-FR" altLang="fr-FR" dirty="0">
              <a:solidFill>
                <a:srgbClr val="920000"/>
              </a:solidFill>
              <a:ea typeface="ＭＳ Ｐゴシック" panose="020B0600070205080204" pitchFamily="34" charset="-128"/>
            </a:endParaRPr>
          </a:p>
        </p:txBody>
      </p:sp>
    </p:spTree>
    <p:extLst>
      <p:ext uri="{BB962C8B-B14F-4D97-AF65-F5344CB8AC3E}">
        <p14:creationId xmlns:p14="http://schemas.microsoft.com/office/powerpoint/2010/main" val="2229792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a:t>
            </a:r>
            <a:r>
              <a:rPr lang="fr-FR" altLang="fr-FR" dirty="0">
                <a:solidFill>
                  <a:srgbClr val="D1D2D3"/>
                </a:solidFill>
                <a:ea typeface="ＭＳ Ｐゴシック" panose="020B0600070205080204" pitchFamily="34" charset="-128"/>
              </a:rPr>
              <a:t> </a:t>
            </a:r>
            <a:r>
              <a:rPr lang="fr-FR" altLang="fr-FR" dirty="0"/>
              <a:t>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638612"/>
            <a:ext cx="7200900" cy="2609831"/>
          </a:xfrm>
        </p:spPr>
        <p:txBody>
          <a:bodyPr/>
          <a:lstStyle/>
          <a:p>
            <a:pPr marL="0" indent="0">
              <a:buNone/>
            </a:pPr>
            <a:endParaRPr lang="fr-FR" altLang="fr-FR" b="0" dirty="0">
              <a:ea typeface="ＭＳ Ｐゴシック" pitchFamily="34" charset="-128"/>
            </a:endParaRPr>
          </a:p>
          <a:p>
            <a:pPr marL="360363" indent="-360363"/>
            <a:r>
              <a:rPr lang="fr-FR" altLang="fr-FR" dirty="0">
                <a:solidFill>
                  <a:srgbClr val="920000"/>
                </a:solidFill>
                <a:ea typeface="ＭＳ Ｐゴシック" panose="020B0600070205080204" pitchFamily="34" charset="-128"/>
              </a:rPr>
              <a:t>SCORE :</a:t>
            </a:r>
          </a:p>
          <a:p>
            <a:pPr marL="0" indent="0">
              <a:buNone/>
              <a:tabLst>
                <a:tab pos="360363" algn="l"/>
              </a:tabLst>
            </a:pPr>
            <a:r>
              <a:rPr lang="fr-FR" altLang="fr-FR" b="0" dirty="0">
                <a:solidFill>
                  <a:schemeClr val="tx2"/>
                </a:solidFill>
                <a:ea typeface="ＭＳ Ｐゴシック" panose="020B0600070205080204" pitchFamily="34" charset="-128"/>
              </a:rPr>
              <a:t>	Site des Concours et Recrutements de l’Etat</a:t>
            </a:r>
          </a:p>
          <a:p>
            <a:pPr marL="0" indent="0">
              <a:buNone/>
              <a:tabLst>
                <a:tab pos="360363" algn="l"/>
              </a:tabLst>
            </a:pPr>
            <a:r>
              <a:rPr lang="fr-FR" altLang="fr-FR" b="0" dirty="0">
                <a:solidFill>
                  <a:schemeClr val="tx2"/>
                </a:solidFill>
                <a:ea typeface="ＭＳ Ｐゴシック" panose="020B0600070205080204" pitchFamily="34" charset="-128"/>
              </a:rPr>
              <a:t>	Consulter les offres de recrutement et les concours de la Fonction Publique d’Etat</a:t>
            </a:r>
          </a:p>
          <a:p>
            <a:pPr algn="ctr">
              <a:buFont typeface="Arial" panose="020B0604020202020204" pitchFamily="34" charset="0"/>
              <a:buNone/>
            </a:pPr>
            <a:r>
              <a:rPr lang="fr-FR" altLang="fr-FR" b="0" dirty="0">
                <a:ea typeface="ＭＳ Ｐゴシック" panose="020B0600070205080204" pitchFamily="34" charset="-128"/>
              </a:rPr>
              <a:t>	</a:t>
            </a:r>
            <a:r>
              <a:rPr lang="fr-FR" altLang="fr-FR" dirty="0">
                <a:solidFill>
                  <a:srgbClr val="920000"/>
                </a:solidFill>
                <a:ea typeface="ＭＳ Ｐゴシック" panose="020B0600070205080204" pitchFamily="34" charset="-128"/>
                <a:hlinkClick r:id="rId3"/>
              </a:rPr>
              <a:t>www.fonction-publique.gouv.fr/score</a:t>
            </a:r>
            <a:endParaRPr lang="fr-FR" altLang="fr-FR" dirty="0">
              <a:solidFill>
                <a:srgbClr val="920000"/>
              </a:solidFill>
              <a:ea typeface="ＭＳ Ｐゴシック" panose="020B0600070205080204" pitchFamily="34" charset="-128"/>
            </a:endParaRPr>
          </a:p>
        </p:txBody>
      </p:sp>
    </p:spTree>
    <p:extLst>
      <p:ext uri="{BB962C8B-B14F-4D97-AF65-F5344CB8AC3E}">
        <p14:creationId xmlns:p14="http://schemas.microsoft.com/office/powerpoint/2010/main" val="3738047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a:t>
            </a:r>
            <a:r>
              <a:rPr lang="fr-FR" altLang="fr-FR" dirty="0">
                <a:solidFill>
                  <a:srgbClr val="D1D2D3"/>
                </a:solidFill>
                <a:ea typeface="ＭＳ Ｐゴシック" panose="020B0600070205080204" pitchFamily="34" charset="-128"/>
              </a:rPr>
              <a:t> </a:t>
            </a:r>
            <a:r>
              <a:rPr lang="fr-FR" altLang="fr-FR" dirty="0"/>
              <a:t>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728259"/>
            <a:ext cx="6878611" cy="2686050"/>
          </a:xfrm>
        </p:spPr>
        <p:txBody>
          <a:bodyPr/>
          <a:lstStyle/>
          <a:p>
            <a:pPr marL="360363" indent="-360363"/>
            <a:r>
              <a:rPr lang="fr-FR" altLang="fr-FR" dirty="0">
                <a:solidFill>
                  <a:srgbClr val="920000"/>
                </a:solidFill>
                <a:ea typeface="ＭＳ Ｐゴシック" panose="020B0600070205080204" pitchFamily="34" charset="-128"/>
              </a:rPr>
              <a:t>CHOISIR LE SERVICE PUBLIC .fr :</a:t>
            </a:r>
          </a:p>
          <a:p>
            <a:pPr marL="360363" indent="0">
              <a:buFont typeface="Arial" panose="020B0604020202020204" pitchFamily="34" charset="0"/>
              <a:buNone/>
            </a:pPr>
            <a:r>
              <a:rPr lang="fr-FR" altLang="fr-FR" b="0" dirty="0">
                <a:solidFill>
                  <a:schemeClr val="tx2"/>
                </a:solidFill>
                <a:ea typeface="ＭＳ Ｐゴシック" panose="020B0600070205080204" pitchFamily="34" charset="-128"/>
              </a:rPr>
              <a:t>Site de publication de toutes les offres d’emploi de la fonction publique</a:t>
            </a:r>
          </a:p>
          <a:p>
            <a:pPr marL="360363" indent="0">
              <a:buFont typeface="Arial" panose="020B0604020202020204" pitchFamily="34" charset="0"/>
              <a:buNone/>
            </a:pPr>
            <a:r>
              <a:rPr lang="fr-FR" altLang="fr-FR" b="0" i="1" dirty="0">
                <a:solidFill>
                  <a:schemeClr val="tx2"/>
                </a:solidFill>
                <a:ea typeface="ＭＳ Ｐゴシック" panose="020B0600070205080204" pitchFamily="34" charset="-128"/>
              </a:rPr>
              <a:t>(Cf Loi du 06/08/2019 de transformation de la fonction publique)</a:t>
            </a:r>
          </a:p>
          <a:p>
            <a:pPr marL="360363" indent="0" algn="ctr">
              <a:buFont typeface="Arial" panose="020B0604020202020204" pitchFamily="34" charset="0"/>
              <a:buNone/>
            </a:pPr>
            <a:r>
              <a:rPr lang="fr-FR" altLang="fr-FR" dirty="0">
                <a:solidFill>
                  <a:srgbClr val="920000"/>
                </a:solidFill>
                <a:ea typeface="ＭＳ Ｐゴシック" panose="020B0600070205080204" pitchFamily="34" charset="-128"/>
                <a:hlinkClick r:id="rId3"/>
              </a:rPr>
              <a:t>https://choisirleservicepublic.gouv.fr/</a:t>
            </a:r>
            <a:endParaRPr lang="fr-FR" altLang="fr-FR" dirty="0">
              <a:solidFill>
                <a:srgbClr val="920000"/>
              </a:solidFill>
              <a:ea typeface="ＭＳ Ｐゴシック" panose="020B0600070205080204" pitchFamily="34" charset="-128"/>
            </a:endParaRPr>
          </a:p>
        </p:txBody>
      </p:sp>
    </p:spTree>
    <p:extLst>
      <p:ext uri="{BB962C8B-B14F-4D97-AF65-F5344CB8AC3E}">
        <p14:creationId xmlns:p14="http://schemas.microsoft.com/office/powerpoint/2010/main" val="3739988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a:t>
            </a:r>
            <a:r>
              <a:rPr lang="fr-FR" altLang="fr-FR" dirty="0">
                <a:solidFill>
                  <a:srgbClr val="D1D2D3"/>
                </a:solidFill>
                <a:ea typeface="ＭＳ Ｐゴシック" panose="020B0600070205080204" pitchFamily="34" charset="-128"/>
              </a:rPr>
              <a:t> </a:t>
            </a:r>
            <a:r>
              <a:rPr lang="fr-FR" altLang="fr-FR" dirty="0"/>
              <a:t>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728259"/>
            <a:ext cx="6878611" cy="2686050"/>
          </a:xfrm>
        </p:spPr>
        <p:txBody>
          <a:bodyPr/>
          <a:lstStyle/>
          <a:p>
            <a:pPr marL="360363" indent="-360363"/>
            <a:r>
              <a:rPr lang="fr-FR" altLang="fr-FR" dirty="0">
                <a:solidFill>
                  <a:srgbClr val="920000"/>
                </a:solidFill>
                <a:ea typeface="ＭＳ Ｐゴシック" panose="020B0600070205080204" pitchFamily="34" charset="-128"/>
              </a:rPr>
              <a:t>Emploi public.fr :</a:t>
            </a:r>
          </a:p>
          <a:p>
            <a:pPr marL="360363" indent="0">
              <a:buFont typeface="Arial" panose="020B0604020202020204" pitchFamily="34" charset="0"/>
              <a:buNone/>
            </a:pPr>
            <a:r>
              <a:rPr lang="fr-FR" altLang="fr-FR" b="0" dirty="0">
                <a:solidFill>
                  <a:schemeClr val="tx2"/>
                </a:solidFill>
                <a:ea typeface="ＭＳ Ｐゴシック" panose="020B0600070205080204" pitchFamily="34" charset="-128"/>
              </a:rPr>
              <a:t>Site d’information sur les métiers, les recruteurs, les concours et les voies d’accès aux emplois des 3 fonctions publiques.</a:t>
            </a:r>
          </a:p>
          <a:p>
            <a:pPr marL="646113" indent="-285750">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  Offres d’emplois (publications obligatoires)</a:t>
            </a:r>
          </a:p>
          <a:p>
            <a:pPr marL="646113" indent="-285750">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  Présentation des concours avec des conseils de préparation</a:t>
            </a:r>
          </a:p>
          <a:p>
            <a:pPr marL="646113" indent="-285750">
              <a:buSzPct val="50000"/>
              <a:buFont typeface="Wingdings" panose="05000000000000000000" pitchFamily="2" charset="2"/>
              <a:buChar char="q"/>
            </a:pPr>
            <a:r>
              <a:rPr lang="fr-FR" altLang="fr-FR" b="0" dirty="0">
                <a:solidFill>
                  <a:schemeClr val="tx2"/>
                </a:solidFill>
                <a:ea typeface="ＭＳ Ｐゴシック" panose="020B0600070205080204" pitchFamily="34" charset="-128"/>
              </a:rPr>
              <a:t>  Possibilité de déposer sa candidature</a:t>
            </a:r>
          </a:p>
          <a:p>
            <a:pPr marL="360363" indent="0" algn="ctr">
              <a:buFont typeface="Arial" panose="020B0604020202020204" pitchFamily="34" charset="0"/>
              <a:buNone/>
            </a:pPr>
            <a:r>
              <a:rPr lang="fr-FR" altLang="fr-FR" dirty="0">
                <a:solidFill>
                  <a:srgbClr val="920000"/>
                </a:solidFill>
                <a:ea typeface="ＭＳ Ｐゴシック" panose="020B0600070205080204" pitchFamily="34" charset="-128"/>
                <a:hlinkClick r:id="rId3"/>
              </a:rPr>
              <a:t>http://www.emploipublic.fr</a:t>
            </a:r>
            <a:endParaRPr lang="fr-FR" altLang="fr-FR" dirty="0">
              <a:solidFill>
                <a:srgbClr val="920000"/>
              </a:solidFill>
              <a:ea typeface="ＭＳ Ｐゴシック" panose="020B0600070205080204" pitchFamily="34" charset="-128"/>
            </a:endParaRPr>
          </a:p>
          <a:p>
            <a:endParaRPr lang="fr-FR" dirty="0"/>
          </a:p>
        </p:txBody>
      </p:sp>
    </p:spTree>
    <p:extLst>
      <p:ext uri="{BB962C8B-B14F-4D97-AF65-F5344CB8AC3E}">
        <p14:creationId xmlns:p14="http://schemas.microsoft.com/office/powerpoint/2010/main" val="592584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altLang="fr-FR" dirty="0"/>
              <a:t>Présentation</a:t>
            </a:r>
            <a:r>
              <a:rPr lang="fr-FR" altLang="fr-FR" dirty="0">
                <a:solidFill>
                  <a:schemeClr val="tx1"/>
                </a:solidFill>
                <a:ea typeface="ＭＳ Ｐゴシック" panose="020B0600070205080204" pitchFamily="34" charset="-128"/>
              </a:rPr>
              <a:t> </a:t>
            </a:r>
            <a:r>
              <a:rPr lang="fr-FR" altLang="fr-FR" dirty="0"/>
              <a:t>des concours </a:t>
            </a:r>
            <a:br>
              <a:rPr lang="fr-FR" altLang="fr-FR" dirty="0"/>
            </a:br>
            <a:r>
              <a:rPr lang="fr-FR" altLang="fr-FR" dirty="0"/>
              <a:t>de la Fonction Publique d’Etat</a:t>
            </a:r>
            <a:endParaRPr lang="fr-FR" dirty="0"/>
          </a:p>
        </p:txBody>
      </p:sp>
      <p:sp>
        <p:nvSpPr>
          <p:cNvPr id="3" name="Espace réservé du contenu 2"/>
          <p:cNvSpPr>
            <a:spLocks noGrp="1"/>
          </p:cNvSpPr>
          <p:nvPr>
            <p:ph idx="1"/>
          </p:nvPr>
        </p:nvSpPr>
        <p:spPr>
          <a:xfrm>
            <a:off x="1028700" y="1665487"/>
            <a:ext cx="7200900" cy="3033121"/>
          </a:xfrm>
        </p:spPr>
        <p:txBody>
          <a:bodyPr/>
          <a:lstStyle/>
          <a:p>
            <a:pPr marL="514350" indent="-514350">
              <a:buFont typeface="+mj-lt"/>
              <a:buAutoNum type="romanUcPeriod" startAt="2"/>
            </a:pPr>
            <a:r>
              <a:rPr lang="fr-FR" altLang="fr-FR" dirty="0">
                <a:solidFill>
                  <a:schemeClr val="tx1"/>
                </a:solidFill>
                <a:ea typeface="ＭＳ Ｐゴシック" panose="020B0600070205080204" pitchFamily="34" charset="-128"/>
              </a:rPr>
              <a:t>Les calendriers des concours </a:t>
            </a:r>
            <a:r>
              <a:rPr lang="fr-FR" altLang="fr-FR" dirty="0">
                <a:ea typeface="ＭＳ Ｐゴシック" pitchFamily="34" charset="-128"/>
              </a:rPr>
              <a:t>de la Fonction Publique d’Etat</a:t>
            </a:r>
          </a:p>
          <a:p>
            <a:pPr>
              <a:buFont typeface="Arial" panose="020B0604020202020204" pitchFamily="34" charset="0"/>
              <a:buNone/>
            </a:pPr>
            <a:r>
              <a:rPr lang="fr-FR" altLang="fr-FR" dirty="0">
                <a:solidFill>
                  <a:schemeClr val="tx2"/>
                </a:solidFill>
                <a:ea typeface="ＭＳ Ｐゴシック" panose="020B0600070205080204" pitchFamily="34" charset="-128"/>
              </a:rPr>
              <a:t>Ils sont communiqués :</a:t>
            </a:r>
          </a:p>
          <a:p>
            <a:r>
              <a:rPr lang="fr-FR" altLang="fr-FR" b="0" dirty="0">
                <a:solidFill>
                  <a:schemeClr val="tx2"/>
                </a:solidFill>
                <a:ea typeface="ＭＳ Ｐゴシック" panose="020B0600070205080204" pitchFamily="34" charset="-128"/>
              </a:rPr>
              <a:t>sur le site SCORE</a:t>
            </a:r>
          </a:p>
          <a:p>
            <a:r>
              <a:rPr lang="fr-FR" altLang="fr-FR" b="0" dirty="0">
                <a:solidFill>
                  <a:schemeClr val="tx2"/>
                </a:solidFill>
                <a:ea typeface="ＭＳ Ｐゴシック" panose="020B0600070205080204" pitchFamily="34" charset="-128"/>
              </a:rPr>
              <a:t>sur les sites de chacun des ministères</a:t>
            </a:r>
          </a:p>
          <a:p>
            <a:pPr marL="646112" lvl="1" indent="-285750">
              <a:buClrTx/>
              <a:buSzPct val="50000"/>
              <a:buFont typeface="Wingdings" panose="05000000000000000000" pitchFamily="2" charset="2"/>
              <a:buChar char="q"/>
            </a:pPr>
            <a:r>
              <a:rPr lang="fr-FR" altLang="fr-FR" dirty="0">
                <a:ea typeface="ＭＳ Ｐゴシック" panose="020B0600070205080204" pitchFamily="34" charset="-128"/>
                <a:hlinkClick r:id="rId3"/>
              </a:rPr>
              <a:t>https://www.education.gouv.fr/</a:t>
            </a:r>
            <a:r>
              <a:rPr lang="fr-FR" altLang="fr-FR" dirty="0">
                <a:ea typeface="ＭＳ Ｐゴシック" panose="020B0600070205080204" pitchFamily="34" charset="-128"/>
              </a:rPr>
              <a:t> (Ministère de l’Education Nationale)</a:t>
            </a:r>
          </a:p>
          <a:p>
            <a:pPr marL="646112" lvl="1" indent="-285750">
              <a:buClrTx/>
              <a:buSzPct val="50000"/>
              <a:buFont typeface="Wingdings" panose="05000000000000000000" pitchFamily="2" charset="2"/>
              <a:buChar char="q"/>
            </a:pPr>
            <a:r>
              <a:rPr lang="fr-FR" altLang="fr-FR" dirty="0">
                <a:ea typeface="ＭＳ Ｐゴシック" panose="020B0600070205080204" pitchFamily="34" charset="-128"/>
                <a:hlinkClick r:id="rId4"/>
              </a:rPr>
              <a:t>https://www.enseignementsup-recherche.gouv.fr/fr</a:t>
            </a:r>
            <a:r>
              <a:rPr lang="fr-FR" altLang="fr-FR" dirty="0">
                <a:ea typeface="ＭＳ Ｐゴシック" panose="020B0600070205080204" pitchFamily="34" charset="-128"/>
              </a:rPr>
              <a:t> (Ministère de l’Enseignement Supérieur et de la Recherche)</a:t>
            </a:r>
          </a:p>
          <a:p>
            <a:pPr marL="646112" lvl="1" indent="-285750">
              <a:buClrTx/>
              <a:buSzPct val="50000"/>
              <a:buFont typeface="Wingdings" panose="05000000000000000000" pitchFamily="2" charset="2"/>
              <a:buChar char="q"/>
            </a:pPr>
            <a:r>
              <a:rPr lang="fr-FR" altLang="fr-FR" dirty="0">
                <a:ea typeface="ＭＳ Ｐゴシック" panose="020B0600070205080204" pitchFamily="34" charset="-128"/>
                <a:hlinkClick r:id="rId5"/>
              </a:rPr>
              <a:t>http://www.ac-toulouse.fr/</a:t>
            </a:r>
            <a:r>
              <a:rPr lang="fr-FR" altLang="fr-FR" dirty="0">
                <a:ea typeface="ＭＳ Ｐゴシック" panose="020B0600070205080204" pitchFamily="34" charset="-128"/>
              </a:rPr>
              <a:t> (Académie de Toulouse)</a:t>
            </a:r>
          </a:p>
          <a:p>
            <a:r>
              <a:rPr lang="fr-FR" altLang="fr-FR" b="0" dirty="0">
                <a:solidFill>
                  <a:schemeClr val="tx2"/>
                </a:solidFill>
                <a:ea typeface="ＭＳ Ｐゴシック" panose="020B0600070205080204" pitchFamily="34" charset="-128"/>
              </a:rPr>
              <a:t>au Journal Officiel</a:t>
            </a:r>
          </a:p>
          <a:p>
            <a:pPr lvl="1">
              <a:buFont typeface="Arial" panose="020B0604020202020204" pitchFamily="34" charset="0"/>
              <a:buNone/>
            </a:pPr>
            <a:r>
              <a:rPr lang="fr-FR" altLang="fr-FR" b="0" dirty="0">
                <a:ea typeface="ＭＳ Ｐゴシック" panose="020B0600070205080204" pitchFamily="34" charset="-128"/>
                <a:hlinkClick r:id="rId6"/>
              </a:rPr>
              <a:t>http://www.journal-officiel.gouv.fr/</a:t>
            </a:r>
            <a:r>
              <a:rPr lang="fr-FR" altLang="fr-FR" b="0" dirty="0">
                <a:ea typeface="ＭＳ Ｐゴシック" panose="020B0600070205080204" pitchFamily="34" charset="-128"/>
              </a:rPr>
              <a:t> </a:t>
            </a:r>
          </a:p>
          <a:p>
            <a:endParaRPr lang="fr-FR" dirty="0"/>
          </a:p>
        </p:txBody>
      </p:sp>
    </p:spTree>
    <p:extLst>
      <p:ext uri="{BB962C8B-B14F-4D97-AF65-F5344CB8AC3E}">
        <p14:creationId xmlns:p14="http://schemas.microsoft.com/office/powerpoint/2010/main" val="2180482061"/>
      </p:ext>
    </p:extLst>
  </p:cSld>
  <p:clrMapOvr>
    <a:masterClrMapping/>
  </p:clrMapOvr>
</p:sld>
</file>

<file path=ppt/theme/theme1.xml><?xml version="1.0" encoding="utf-8"?>
<a:theme xmlns:a="http://schemas.openxmlformats.org/drawingml/2006/main" name="ThèmeUTC2023">
  <a:themeElements>
    <a:clrScheme name="UTC">
      <a:dk1>
        <a:srgbClr val="DB0814"/>
      </a:dk1>
      <a:lt1>
        <a:srgbClr val="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noAutofit/>
      </a:bodyPr>
      <a:lstStyle>
        <a:defPPr algn="ctr">
          <a:defRPr sz="1600" b="1" dirty="0">
            <a:solidFill>
              <a:srgbClr val="E46C0A"/>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Point_UTC_2023" id="{1E1AAFA6-CEE0-D948-A146-99CBB9C272C2}" vid="{4D2121E5-AB32-FA4A-8D63-A15D3A4CE2C0}"/>
    </a:ext>
  </a:extLst>
</a:theme>
</file>

<file path=ppt/theme/theme2.xml><?xml version="1.0" encoding="utf-8"?>
<a:theme xmlns:a="http://schemas.openxmlformats.org/drawingml/2006/main" name="1_ThèmeUTC2023">
  <a:themeElements>
    <a:clrScheme name="UTC">
      <a:dk1>
        <a:srgbClr val="DB0814"/>
      </a:dk1>
      <a:lt1>
        <a:srgbClr val="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adra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noAutofit/>
      </a:bodyPr>
      <a:lstStyle>
        <a:defPPr algn="ctr">
          <a:defRPr sz="1600" b="1" dirty="0">
            <a:solidFill>
              <a:srgbClr val="E46C0A"/>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PPoint_UTC_2023" id="{1E1AAFA6-CEE0-D948-A146-99CBB9C272C2}" vid="{1375AA85-EC08-B247-9AC5-64BF4757D786}"/>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PPoint_UTC_2023(1)</Template>
  <TotalTime>878</TotalTime>
  <Words>3320</Words>
  <Application>Microsoft Office PowerPoint</Application>
  <PresentationFormat>Affichage à l'écran (16:9)</PresentationFormat>
  <Paragraphs>433</Paragraphs>
  <Slides>37</Slides>
  <Notes>37</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37</vt:i4>
      </vt:variant>
    </vt:vector>
  </HeadingPairs>
  <TitlesOfParts>
    <vt:vector size="44" baseType="lpstr">
      <vt:lpstr>Arial</vt:lpstr>
      <vt:lpstr>Calibri</vt:lpstr>
      <vt:lpstr>Franklin Gothic Book</vt:lpstr>
      <vt:lpstr>Police système Courant</vt:lpstr>
      <vt:lpstr>Wingdings</vt:lpstr>
      <vt:lpstr>ThèmeUTC2023</vt:lpstr>
      <vt:lpstr>1_ThèmeUTC2023</vt:lpstr>
      <vt:lpstr>Présentation des  principaux concours  de l’Enseignement supérieur et de la Recherche (ITRF)</vt:lpstr>
      <vt:lpstr>Plan</vt:lpstr>
      <vt:lpstr>Plan</vt:lpstr>
      <vt:lpstr>Présentation PowerPoint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des concours  de la Fonction Publique d’Etat</vt:lpstr>
      <vt:lpstr>Présentation PowerPoint</vt:lpstr>
      <vt:lpstr>Les corps administratifs de l’université</vt:lpstr>
      <vt:lpstr>Les corps administratifs de l’université</vt:lpstr>
      <vt:lpstr>Les corps administratifs de l’université</vt:lpstr>
      <vt:lpstr>Présentation PowerPoint</vt:lpstr>
      <vt:lpstr>Les concours ITRF</vt:lpstr>
      <vt:lpstr>Les concours ITRF</vt:lpstr>
      <vt:lpstr>Les concours ITRF</vt:lpstr>
      <vt:lpstr>Les concours ITRF</vt:lpstr>
      <vt:lpstr>Présentation PowerPoint</vt:lpstr>
      <vt:lpstr>Présentation PowerPoint</vt:lpstr>
      <vt:lpstr>Présentation PowerPoint</vt:lpstr>
      <vt:lpstr>Les concours ITRF</vt:lpstr>
      <vt:lpstr>Les concours ITRF</vt:lpstr>
      <vt:lpstr>Les concours ITRF</vt:lpstr>
      <vt:lpstr>Les concours ITRF</vt:lpstr>
      <vt:lpstr>Présentation PowerPoint</vt:lpstr>
      <vt:lpstr>Les moyens pour se former</vt:lpstr>
      <vt:lpstr>Les moyens pour se former</vt:lpstr>
      <vt:lpstr>Les moyens pour se former</vt:lpstr>
      <vt:lpstr>Les moyens pour se former</vt:lpstr>
      <vt:lpstr>Conclusion</vt:lpstr>
    </vt:vector>
  </TitlesOfParts>
  <Company>UT1C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des concours de la Fonction Publique</dc:title>
  <dc:creator>MARIE-AGNES MARCY</dc:creator>
  <cp:lastModifiedBy>AURELIE DARIO</cp:lastModifiedBy>
  <cp:revision>96</cp:revision>
  <cp:lastPrinted>2025-02-06T11:49:09Z</cp:lastPrinted>
  <dcterms:created xsi:type="dcterms:W3CDTF">2023-12-07T13:29:54Z</dcterms:created>
  <dcterms:modified xsi:type="dcterms:W3CDTF">2026-04-01T09:18:39Z</dcterms:modified>
</cp:coreProperties>
</file>