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2"/>
  </p:notesMasterIdLst>
  <p:sldIdLst>
    <p:sldId id="287" r:id="rId5"/>
    <p:sldId id="342" r:id="rId6"/>
    <p:sldId id="289" r:id="rId7"/>
    <p:sldId id="292" r:id="rId8"/>
    <p:sldId id="345" r:id="rId9"/>
    <p:sldId id="358" r:id="rId10"/>
    <p:sldId id="293" r:id="rId11"/>
    <p:sldId id="344" r:id="rId12"/>
    <p:sldId id="357" r:id="rId13"/>
    <p:sldId id="316" r:id="rId14"/>
    <p:sldId id="356" r:id="rId15"/>
    <p:sldId id="305" r:id="rId16"/>
    <p:sldId id="309" r:id="rId17"/>
    <p:sldId id="304" r:id="rId18"/>
    <p:sldId id="306" r:id="rId19"/>
    <p:sldId id="346" r:id="rId20"/>
    <p:sldId id="354" r:id="rId21"/>
    <p:sldId id="353" r:id="rId22"/>
    <p:sldId id="326" r:id="rId23"/>
    <p:sldId id="359" r:id="rId24"/>
    <p:sldId id="360" r:id="rId25"/>
    <p:sldId id="361" r:id="rId26"/>
    <p:sldId id="362" r:id="rId27"/>
    <p:sldId id="363" r:id="rId28"/>
    <p:sldId id="364" r:id="rId29"/>
    <p:sldId id="319" r:id="rId30"/>
    <p:sldId id="320" r:id="rId31"/>
  </p:sldIdLst>
  <p:sldSz cx="9144000" cy="5143500" type="screen16x9"/>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YBROW Riikka Rosalinda" initials="WRR" lastIdx="4" clrIdx="0">
    <p:extLst>
      <p:ext uri="{19B8F6BF-5375-455C-9EA6-DF929625EA0E}">
        <p15:presenceInfo xmlns:p15="http://schemas.microsoft.com/office/powerpoint/2012/main" userId="WHYBROW Riikka Rosalinda" providerId="None"/>
      </p:ext>
    </p:extLst>
  </p:cmAuthor>
  <p:cmAuthor id="2" name="COSAC Mariana" initials="CM" lastIdx="1" clrIdx="1">
    <p:extLst>
      <p:ext uri="{19B8F6BF-5375-455C-9EA6-DF929625EA0E}">
        <p15:presenceInfo xmlns:p15="http://schemas.microsoft.com/office/powerpoint/2012/main" userId="COSAC Mariana" providerId="None"/>
      </p:ext>
    </p:extLst>
  </p:cmAuthor>
  <p:cmAuthor id="3" name="WASUNG Henry" initials="WH" lastIdx="1" clrIdx="2">
    <p:extLst>
      <p:ext uri="{19B8F6BF-5375-455C-9EA6-DF929625EA0E}">
        <p15:presenceInfo xmlns:p15="http://schemas.microsoft.com/office/powerpoint/2012/main" userId="WASUNG Hen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929"/>
    <a:srgbClr val="FAC6FA"/>
    <a:srgbClr val="F4CCE0"/>
    <a:srgbClr val="FDC3E1"/>
    <a:srgbClr val="EEB500"/>
    <a:srgbClr val="951C0F"/>
    <a:srgbClr val="441C94"/>
    <a:srgbClr val="5423B7"/>
    <a:srgbClr val="850AD0"/>
    <a:srgbClr val="EDCE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65233" autoAdjust="0"/>
  </p:normalViewPr>
  <p:slideViewPr>
    <p:cSldViewPr snapToGrid="0" snapToObjects="1">
      <p:cViewPr varScale="1">
        <p:scale>
          <a:sx n="99" d="100"/>
          <a:sy n="99" d="100"/>
        </p:scale>
        <p:origin x="1860" y="7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886615922890249E-3"/>
          <c:y val="0.45403194873970903"/>
          <c:w val="0.96301916120998554"/>
          <c:h val="0.43433243110236219"/>
        </c:manualLayout>
      </c:layout>
      <c:pie3DChart>
        <c:varyColors val="1"/>
        <c:ser>
          <c:idx val="0"/>
          <c:order val="0"/>
          <c:tx>
            <c:strRef>
              <c:f>Sheet1!$B$1</c:f>
              <c:strCache>
                <c:ptCount val="1"/>
                <c:pt idx="0">
                  <c:v>160,114</c:v>
                </c:pt>
              </c:strCache>
            </c:strRef>
          </c:tx>
          <c:dPt>
            <c:idx val="0"/>
            <c:bubble3D val="0"/>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3D9-46A1-8B13-DAF16A69515E}"/>
              </c:ext>
            </c:extLst>
          </c:dPt>
          <c:dPt>
            <c:idx val="1"/>
            <c:bubble3D val="0"/>
            <c:spPr>
              <a:solidFill>
                <a:schemeClr val="accent3">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3D9-46A1-8B13-DAF16A69515E}"/>
              </c:ext>
            </c:extLst>
          </c:dPt>
          <c:dPt>
            <c:idx val="2"/>
            <c:bubble3D val="0"/>
            <c:spPr>
              <a:solidFill>
                <a:srgbClr val="EEB5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03D9-46A1-8B13-DAF16A69515E}"/>
              </c:ext>
            </c:extLst>
          </c:dPt>
          <c:dPt>
            <c:idx val="3"/>
            <c:bubble3D val="0"/>
            <c:spPr>
              <a:solidFill>
                <a:srgbClr val="951C0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3D9-46A1-8B13-DAF16A69515E}"/>
              </c:ext>
            </c:extLst>
          </c:dPt>
          <c:dPt>
            <c:idx val="4"/>
            <c:bubble3D val="0"/>
            <c:spPr>
              <a:solidFill>
                <a:schemeClr val="bg1">
                  <a:lumMod val="6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3D9-46A1-8B13-DAF16A69515E}"/>
              </c:ext>
            </c:extLst>
          </c:dPt>
          <c:dPt>
            <c:idx val="5"/>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03D9-46A1-8B13-DAF16A69515E}"/>
              </c:ext>
            </c:extLst>
          </c:dPt>
          <c:dLbls>
            <c:dLbl>
              <c:idx val="0"/>
              <c:layout>
                <c:manualLayout>
                  <c:x val="2.4754646369155192E-3"/>
                  <c:y val="-5.8831486240844062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209332696599647"/>
                      <c:h val="0.21318177354232254"/>
                    </c:manualLayout>
                  </c15:layout>
                </c:ext>
                <c:ext xmlns:c16="http://schemas.microsoft.com/office/drawing/2014/chart" uri="{C3380CC4-5D6E-409C-BE32-E72D297353CC}">
                  <c16:uniqueId val="{00000001-03D9-46A1-8B13-DAF16A69515E}"/>
                </c:ext>
              </c:extLst>
            </c:dLbl>
            <c:dLbl>
              <c:idx val="1"/>
              <c:layout>
                <c:manualLayout>
                  <c:x val="8.6641262292046356E-3"/>
                  <c:y val="-9.1777211183726559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3">
                          <a:lumMod val="7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457054586919026"/>
                      <c:h val="0.25208115224476857"/>
                    </c:manualLayout>
                  </c15:layout>
                </c:ext>
                <c:ext xmlns:c16="http://schemas.microsoft.com/office/drawing/2014/chart" uri="{C3380CC4-5D6E-409C-BE32-E72D297353CC}">
                  <c16:uniqueId val="{00000003-03D9-46A1-8B13-DAF16A69515E}"/>
                </c:ext>
              </c:extLst>
            </c:dLbl>
            <c:dLbl>
              <c:idx val="2"/>
              <c:layout>
                <c:manualLayout>
                  <c:x val="-8.9116726928961956E-2"/>
                  <c:y val="-1.4119556697802575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FFC000"/>
                        </a:solidFill>
                        <a:latin typeface="+mn-lt"/>
                        <a:ea typeface="+mn-ea"/>
                        <a:cs typeface="+mn-cs"/>
                      </a:defRPr>
                    </a:pPr>
                    <a:fld id="{8BF84F55-6203-42DC-B54A-6DB2C1060EEB}" type="CATEGORYNAME">
                      <a:rPr lang="en-US" sz="1800" baseline="0">
                        <a:solidFill>
                          <a:srgbClr val="FFC000"/>
                        </a:solidFill>
                      </a:rPr>
                      <a:pPr>
                        <a:defRPr sz="1800">
                          <a:solidFill>
                            <a:srgbClr val="FFC000"/>
                          </a:solidFill>
                        </a:defRPr>
                      </a:pPr>
                      <a:t>[CATEGORY NAME]</a:t>
                    </a:fld>
                    <a:r>
                      <a:rPr lang="en-US" sz="1800" baseline="0" dirty="0">
                        <a:solidFill>
                          <a:srgbClr val="FFC000"/>
                        </a:solidFill>
                      </a:rPr>
                      <a:t>
</a:t>
                    </a:r>
                    <a:fld id="{537B21FF-4C37-47BA-8E63-6C60D7BD439B}" type="PERCENTAGE">
                      <a:rPr lang="en-US" sz="1800" baseline="0">
                        <a:solidFill>
                          <a:srgbClr val="FFC000"/>
                        </a:solidFill>
                      </a:rPr>
                      <a:pPr>
                        <a:defRPr sz="1800">
                          <a:solidFill>
                            <a:srgbClr val="FFC000"/>
                          </a:solidFill>
                        </a:defRPr>
                      </a:pPr>
                      <a:t>[PERCENTAGE]</a:t>
                    </a:fld>
                    <a:endParaRPr lang="en-US" sz="1800" baseline="0" dirty="0">
                      <a:solidFill>
                        <a:srgbClr val="FFC000"/>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FFC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03D9-46A1-8B13-DAF16A69515E}"/>
                </c:ext>
              </c:extLst>
            </c:dLbl>
            <c:dLbl>
              <c:idx val="3"/>
              <c:layout>
                <c:manualLayout>
                  <c:x val="0.13738828734881636"/>
                  <c:y val="-0.1106031941327868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951C0F"/>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198271073123663"/>
                      <c:h val="0.16219850021401688"/>
                    </c:manualLayout>
                  </c15:layout>
                </c:ext>
                <c:ext xmlns:c16="http://schemas.microsoft.com/office/drawing/2014/chart" uri="{C3380CC4-5D6E-409C-BE32-E72D297353CC}">
                  <c16:uniqueId val="{00000005-03D9-46A1-8B13-DAF16A69515E}"/>
                </c:ext>
              </c:extLst>
            </c:dLbl>
            <c:dLbl>
              <c:idx val="4"/>
              <c:layout>
                <c:manualLayout>
                  <c:x val="0.14481468125956318"/>
                  <c:y val="-4.706518899267529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1">
                          <a:lumMod val="7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03D9-46A1-8B13-DAF16A69515E}"/>
                </c:ext>
              </c:extLst>
            </c:dLbl>
            <c:dLbl>
              <c:idx val="5"/>
              <c:layout>
                <c:manualLayout>
                  <c:x val="0.26487471614997027"/>
                  <c:y val="-1.8826168245079926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2">
                            <a:lumMod val="40000"/>
                            <a:lumOff val="60000"/>
                          </a:schemeClr>
                        </a:solidFill>
                        <a:latin typeface="+mn-lt"/>
                        <a:ea typeface="+mn-ea"/>
                        <a:cs typeface="+mn-cs"/>
                      </a:defRPr>
                    </a:pPr>
                    <a:fld id="{39F66001-D17A-4ECA-98A1-48D8D24ED661}" type="CATEGORYNAME">
                      <a:rPr lang="en-US" sz="1600" baseline="0">
                        <a:solidFill>
                          <a:schemeClr val="tx2">
                            <a:lumMod val="40000"/>
                            <a:lumOff val="60000"/>
                          </a:schemeClr>
                        </a:solidFill>
                      </a:rPr>
                      <a:pPr>
                        <a:defRPr sz="1800">
                          <a:solidFill>
                            <a:schemeClr val="tx2">
                              <a:lumMod val="40000"/>
                              <a:lumOff val="60000"/>
                            </a:schemeClr>
                          </a:solidFill>
                        </a:defRPr>
                      </a:pPr>
                      <a:t>[CATEGORY NAME]</a:t>
                    </a:fld>
                    <a:r>
                      <a:rPr lang="en-US" baseline="0" dirty="0">
                        <a:solidFill>
                          <a:schemeClr val="tx2">
                            <a:lumMod val="40000"/>
                            <a:lumOff val="60000"/>
                          </a:schemeClr>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2">
                          <a:lumMod val="40000"/>
                          <a:lumOff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500735817244438"/>
                      <c:h val="0.1564446882116525"/>
                    </c:manualLayout>
                  </c15:layout>
                  <c15:dlblFieldTable/>
                  <c15:showDataLabelsRange val="0"/>
                </c:ext>
                <c:ext xmlns:c16="http://schemas.microsoft.com/office/drawing/2014/chart" uri="{C3380CC4-5D6E-409C-BE32-E72D297353CC}">
                  <c16:uniqueId val="{00000006-03D9-46A1-8B13-DAF16A6951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00B05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Economic, social and territorial cohesion</c:v>
                </c:pt>
                <c:pt idx="1">
                  <c:v>Support to farmers, fisheries, climate and biodiversity</c:v>
                </c:pt>
                <c:pt idx="2">
                  <c:v>Security, migration</c:v>
                </c:pt>
                <c:pt idx="3">
                  <c:v>EU as a global player: humanitarian aid, neighbourhood</c:v>
                </c:pt>
                <c:pt idx="4">
                  <c:v>Administration</c:v>
                </c:pt>
                <c:pt idx="5">
                  <c:v>Other special instruments</c:v>
                </c:pt>
              </c:strCache>
            </c:strRef>
          </c:cat>
          <c:val>
            <c:numRef>
              <c:f>Sheet1!$B$2:$B$7</c:f>
              <c:numCache>
                <c:formatCode>General</c:formatCode>
                <c:ptCount val="6"/>
                <c:pt idx="0">
                  <c:v>77.534000000000006</c:v>
                </c:pt>
                <c:pt idx="1">
                  <c:v>59.284999999999997</c:v>
                </c:pt>
                <c:pt idx="2">
                  <c:v>3.4929999999999999</c:v>
                </c:pt>
                <c:pt idx="3">
                  <c:v>9.5690000000000008</c:v>
                </c:pt>
                <c:pt idx="4">
                  <c:v>9.6660000000000004</c:v>
                </c:pt>
                <c:pt idx="5">
                  <c:v>0.56699999999999995</c:v>
                </c:pt>
              </c:numCache>
            </c:numRef>
          </c:val>
          <c:extLst>
            <c:ext xmlns:c16="http://schemas.microsoft.com/office/drawing/2014/chart" uri="{C3380CC4-5D6E-409C-BE32-E72D297353CC}">
              <c16:uniqueId val="{00000000-03D9-46A1-8B13-DAF16A69515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91995861782369"/>
          <c:y val="0.3440268852661979"/>
          <c:w val="0.66570415812408545"/>
          <c:h val="0.58928970231448519"/>
        </c:manualLayout>
      </c:layout>
      <c:pie3DChart>
        <c:varyColors val="1"/>
        <c:ser>
          <c:idx val="0"/>
          <c:order val="0"/>
          <c:tx>
            <c:strRef>
              <c:f>Sheet1!$B$1</c:f>
              <c:strCache>
                <c:ptCount val="1"/>
                <c:pt idx="0">
                  <c:v>149,503</c:v>
                </c:pt>
              </c:strCache>
            </c:strRef>
          </c:tx>
          <c:dPt>
            <c:idx val="0"/>
            <c:bubble3D val="0"/>
            <c:spPr>
              <a:solidFill>
                <a:srgbClr val="002060"/>
              </a:solidFill>
              <a:ln>
                <a:solidFill>
                  <a:srgbClr val="441C94"/>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441C94"/>
                </a:contourClr>
              </a:sp3d>
            </c:spPr>
            <c:extLst>
              <c:ext xmlns:c16="http://schemas.microsoft.com/office/drawing/2014/chart" uri="{C3380CC4-5D6E-409C-BE32-E72D297353CC}">
                <c16:uniqueId val="{00000002-DEB4-47AC-A903-12A968A6542F}"/>
              </c:ext>
            </c:extLst>
          </c:dPt>
          <c:dPt>
            <c:idx val="1"/>
            <c:bubble3D val="0"/>
            <c:spPr>
              <a:solidFill>
                <a:srgbClr val="EEB5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EB4-47AC-A903-12A968A6542F}"/>
              </c:ext>
            </c:extLst>
          </c:dPt>
          <c:dPt>
            <c:idx val="2"/>
            <c:bubble3D val="0"/>
            <c:spPr>
              <a:solidFill>
                <a:schemeClr val="accent3">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DEB4-47AC-A903-12A968A6542F}"/>
              </c:ext>
            </c:extLst>
          </c:dPt>
          <c:dPt>
            <c:idx val="3"/>
            <c:bubble3D val="0"/>
            <c:spPr>
              <a:solidFill>
                <a:srgbClr val="951C0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EB4-47AC-A903-12A968A6542F}"/>
              </c:ext>
            </c:extLst>
          </c:dPt>
          <c:dLbls>
            <c:dLbl>
              <c:idx val="0"/>
              <c:layout>
                <c:manualLayout>
                  <c:x val="6.4283960068108187E-2"/>
                  <c:y val="-0.2519031825660049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rgbClr val="002060"/>
                        </a:solidFill>
                        <a:latin typeface="+mn-lt"/>
                        <a:ea typeface="+mn-ea"/>
                        <a:cs typeface="+mn-cs"/>
                      </a:defRPr>
                    </a:pPr>
                    <a:fld id="{9A2C5688-FFAA-40E9-B1B5-15FB1B76EB57}" type="CATEGORYNAME">
                      <a:rPr lang="en-US" sz="1800" baseline="0">
                        <a:solidFill>
                          <a:srgbClr val="002060"/>
                        </a:solidFill>
                      </a:rPr>
                      <a:pPr>
                        <a:defRPr>
                          <a:solidFill>
                            <a:srgbClr val="002060"/>
                          </a:solidFill>
                        </a:defRPr>
                      </a:pPr>
                      <a:t>[CATEGORY NAME]</a:t>
                    </a:fld>
                    <a:r>
                      <a:rPr lang="en-US" baseline="0" dirty="0">
                        <a:solidFill>
                          <a:srgbClr val="002060"/>
                        </a:solidFill>
                      </a:rPr>
                      <a:t>
</a:t>
                    </a:r>
                    <a:fld id="{92C7DEDD-EB6F-4614-8F88-927D593A80F2}" type="PERCENTAGE">
                      <a:rPr lang="en-US" sz="1800" baseline="0">
                        <a:solidFill>
                          <a:srgbClr val="002060"/>
                        </a:solidFill>
                      </a:rPr>
                      <a:pPr>
                        <a:defRPr>
                          <a:solidFill>
                            <a:srgbClr val="002060"/>
                          </a:solidFill>
                        </a:defRPr>
                      </a:pPr>
                      <a:t>[PERCENTAGE]</a:t>
                    </a:fld>
                    <a:endParaRPr lang="en-US" baseline="0" dirty="0">
                      <a:solidFill>
                        <a:srgbClr val="00206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301137670809243"/>
                      <c:h val="0.34416950193687246"/>
                    </c:manualLayout>
                  </c15:layout>
                  <c15:dlblFieldTable/>
                  <c15:showDataLabelsRange val="0"/>
                </c:ext>
                <c:ext xmlns:c16="http://schemas.microsoft.com/office/drawing/2014/chart" uri="{C3380CC4-5D6E-409C-BE32-E72D297353CC}">
                  <c16:uniqueId val="{00000002-DEB4-47AC-A903-12A968A6542F}"/>
                </c:ext>
              </c:extLst>
            </c:dLbl>
            <c:dLbl>
              <c:idx val="1"/>
              <c:layout>
                <c:manualLayout>
                  <c:x val="4.0137369643914039E-3"/>
                  <c:y val="8.5130806247293425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EEB5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529149262112647"/>
                      <c:h val="0.33315070239555128"/>
                    </c:manualLayout>
                  </c15:layout>
                </c:ext>
                <c:ext xmlns:c16="http://schemas.microsoft.com/office/drawing/2014/chart" uri="{C3380CC4-5D6E-409C-BE32-E72D297353CC}">
                  <c16:uniqueId val="{00000003-DEB4-47AC-A903-12A968A6542F}"/>
                </c:ext>
              </c:extLst>
            </c:dLbl>
            <c:dLbl>
              <c:idx val="2"/>
              <c:layout>
                <c:manualLayout>
                  <c:x val="1.1844389733063043E-2"/>
                  <c:y val="-0.13228208101293551"/>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3">
                          <a:lumMod val="7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708973429900965"/>
                      <c:h val="0.23035123824787618"/>
                    </c:manualLayout>
                  </c15:layout>
                </c:ext>
                <c:ext xmlns:c16="http://schemas.microsoft.com/office/drawing/2014/chart" uri="{C3380CC4-5D6E-409C-BE32-E72D297353CC}">
                  <c16:uniqueId val="{00000004-DEB4-47AC-A903-12A968A6542F}"/>
                </c:ext>
              </c:extLst>
            </c:dLbl>
            <c:dLbl>
              <c:idx val="3"/>
              <c:layout>
                <c:manualLayout>
                  <c:x val="0.44935908645366113"/>
                  <c:y val="-4.291071339287203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951C0F"/>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1730150753481227"/>
                      <c:h val="0.26323087788314048"/>
                    </c:manualLayout>
                  </c15:layout>
                </c:ext>
                <c:ext xmlns:c16="http://schemas.microsoft.com/office/drawing/2014/chart" uri="{C3380CC4-5D6E-409C-BE32-E72D297353CC}">
                  <c16:uniqueId val="{00000005-DEB4-47AC-A903-12A968A6542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Member states contributions </c:v>
                </c:pt>
                <c:pt idx="1">
                  <c:v>VAT based own resource</c:v>
                </c:pt>
                <c:pt idx="2">
                  <c:v>Custom duties on imports</c:v>
                </c:pt>
                <c:pt idx="3">
                  <c:v>Fines, contributions to programmes</c:v>
                </c:pt>
              </c:strCache>
            </c:strRef>
          </c:cat>
          <c:val>
            <c:numRef>
              <c:f>Sheet1!$B$2:$B$5</c:f>
              <c:numCache>
                <c:formatCode>General</c:formatCode>
                <c:ptCount val="4"/>
                <c:pt idx="0">
                  <c:v>110.194</c:v>
                </c:pt>
                <c:pt idx="1">
                  <c:v>14.019</c:v>
                </c:pt>
                <c:pt idx="2">
                  <c:v>15.365</c:v>
                </c:pt>
                <c:pt idx="3">
                  <c:v>8.7059999999999995</c:v>
                </c:pt>
              </c:numCache>
            </c:numRef>
          </c:val>
          <c:extLst>
            <c:ext xmlns:c16="http://schemas.microsoft.com/office/drawing/2014/chart" uri="{C3380CC4-5D6E-409C-BE32-E72D297353CC}">
              <c16:uniqueId val="{00000000-DEB4-47AC-A903-12A968A6542F}"/>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0.07752</cdr:x>
      <cdr:y>0</cdr:y>
    </cdr:from>
    <cdr:to>
      <cdr:x>0.98423</cdr:x>
      <cdr:y>0.07722</cdr:y>
    </cdr:to>
    <cdr:sp macro="" textlink="">
      <cdr:nvSpPr>
        <cdr:cNvPr id="2" name="Title 1"/>
        <cdr:cNvSpPr>
          <a:spLocks xmlns:a="http://schemas.openxmlformats.org/drawingml/2006/main" noGrp="1"/>
        </cdr:cNvSpPr>
      </cdr:nvSpPr>
      <cdr:spPr>
        <a:xfrm xmlns:a="http://schemas.openxmlformats.org/drawingml/2006/main">
          <a:off x="795395" y="0"/>
          <a:ext cx="9303462" cy="416719"/>
        </a:xfrm>
        <a:prstGeom xmlns:a="http://schemas.openxmlformats.org/drawingml/2006/main" prst="rect">
          <a:avLst/>
        </a:prstGeom>
      </cdr:spPr>
      <cdr:txBody>
        <a:bodyPr xmlns:a="http://schemas.openxmlformats.org/drawingml/2006/main" vert="horz" lIns="91440" tIns="45720" rIns="91440" bIns="45720" rtlCol="0" anchor="ctr">
          <a:noAutofit/>
        </a:bodyPr>
        <a:lstStyle xmlns:a="http://schemas.openxmlformats.org/drawingml/2006/main">
          <a:lvl1pPr algn="ctr" defTabSz="4572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xmlns:a="http://schemas.openxmlformats.org/drawingml/2006/main">
          <a:pPr algn="l">
            <a:defRPr/>
          </a:pPr>
          <a:r>
            <a:rPr lang="lt-LT" sz="3200" b="1" dirty="0" smtClean="0">
              <a:ea typeface="ＭＳ Ｐゴシック" charset="0"/>
            </a:rPr>
            <a:t>EU </a:t>
          </a:r>
          <a:r>
            <a:rPr lang="lt-LT" sz="3200" b="1" dirty="0" err="1" smtClean="0">
              <a:ea typeface="ＭＳ Ｐゴシック" charset="0"/>
            </a:rPr>
            <a:t>budget</a:t>
          </a:r>
          <a:r>
            <a:rPr lang="en-GB" sz="3200" b="1" dirty="0" smtClean="0">
              <a:ea typeface="ＭＳ Ｐゴシック" charset="0"/>
            </a:rPr>
            <a:t> -</a:t>
          </a:r>
          <a:r>
            <a:rPr lang="lt-LT" sz="3200" b="1" dirty="0" smtClean="0">
              <a:ea typeface="ＭＳ Ｐゴシック" charset="0"/>
            </a:rPr>
            <a:t> </a:t>
          </a:r>
          <a:r>
            <a:rPr lang="lt-LT" sz="3200" b="1" dirty="0" err="1" smtClean="0">
              <a:ea typeface="ＭＳ Ｐゴシック" charset="0"/>
            </a:rPr>
            <a:t>where</a:t>
          </a:r>
          <a:r>
            <a:rPr lang="lt-LT" sz="3200" b="1" dirty="0" smtClean="0">
              <a:ea typeface="ＭＳ Ｐゴシック" charset="0"/>
            </a:rPr>
            <a:t> </a:t>
          </a:r>
          <a:r>
            <a:rPr lang="lt-LT" sz="3200" b="1" dirty="0" err="1" smtClean="0">
              <a:ea typeface="ＭＳ Ｐゴシック" charset="0"/>
            </a:rPr>
            <a:t>does</a:t>
          </a:r>
          <a:r>
            <a:rPr lang="lt-LT" sz="3200" b="1" dirty="0" smtClean="0">
              <a:ea typeface="ＭＳ Ｐゴシック" charset="0"/>
            </a:rPr>
            <a:t> </a:t>
          </a:r>
          <a:r>
            <a:rPr lang="lt-LT" sz="3200" b="1" dirty="0" err="1" smtClean="0">
              <a:ea typeface="ＭＳ Ｐゴシック" charset="0"/>
            </a:rPr>
            <a:t>the</a:t>
          </a:r>
          <a:r>
            <a:rPr lang="lt-LT" sz="3200" b="1" dirty="0" smtClean="0">
              <a:ea typeface="ＭＳ Ｐゴシック" charset="0"/>
            </a:rPr>
            <a:t> </a:t>
          </a:r>
          <a:r>
            <a:rPr lang="lt-LT" sz="3200" b="1" dirty="0" err="1" smtClean="0">
              <a:ea typeface="ＭＳ Ｐゴシック" charset="0"/>
            </a:rPr>
            <a:t>money</a:t>
          </a:r>
          <a:r>
            <a:rPr lang="lt-LT" sz="3200" b="1" dirty="0" smtClean="0">
              <a:ea typeface="ＭＳ Ｐゴシック" charset="0"/>
            </a:rPr>
            <a:t> </a:t>
          </a:r>
          <a:r>
            <a:rPr lang="lt-LT" sz="3200" b="1" dirty="0" err="1" smtClean="0">
              <a:ea typeface="ＭＳ Ｐゴシック" charset="0"/>
            </a:rPr>
            <a:t>go</a:t>
          </a:r>
          <a:r>
            <a:rPr lang="lt-LT" sz="3200" b="1" dirty="0" smtClean="0">
              <a:ea typeface="ＭＳ Ｐゴシック" charset="0"/>
            </a:rPr>
            <a:t> </a:t>
          </a:r>
          <a:endParaRPr lang="en-GB" sz="3200" b="1" dirty="0">
            <a:ea typeface="ＭＳ Ｐゴシック" charset="0"/>
          </a:endParaRPr>
        </a:p>
      </cdr:txBody>
    </cdr:sp>
  </cdr:relSizeAnchor>
  <cdr:relSizeAnchor xmlns:cdr="http://schemas.openxmlformats.org/drawingml/2006/chartDrawing">
    <cdr:from>
      <cdr:x>0.04811</cdr:x>
      <cdr:y>0.83057</cdr:y>
    </cdr:from>
    <cdr:to>
      <cdr:x>0.32256</cdr:x>
      <cdr:y>1</cdr:y>
    </cdr:to>
    <cdr:sp macro="" textlink="">
      <cdr:nvSpPr>
        <cdr:cNvPr id="4" name="TextBox 3"/>
        <cdr:cNvSpPr txBox="1"/>
      </cdr:nvSpPr>
      <cdr:spPr>
        <a:xfrm xmlns:a="http://schemas.openxmlformats.org/drawingml/2006/main">
          <a:off x="493613" y="4482370"/>
          <a:ext cx="281602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0.67666</cdr:x>
      <cdr:y>0.80939</cdr:y>
    </cdr:from>
    <cdr:to>
      <cdr:x>1</cdr:x>
      <cdr:y>0.88704</cdr:y>
    </cdr:to>
    <cdr:sp macro="" textlink="">
      <cdr:nvSpPr>
        <cdr:cNvPr id="6" name="TextBox 5"/>
        <cdr:cNvSpPr txBox="1"/>
      </cdr:nvSpPr>
      <cdr:spPr>
        <a:xfrm xmlns:a="http://schemas.openxmlformats.org/drawingml/2006/main">
          <a:off x="6942966" y="4368070"/>
          <a:ext cx="3317734" cy="419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t-LT" sz="1100" dirty="0" err="1" smtClean="0">
              <a:solidFill>
                <a:schemeClr val="bg1"/>
              </a:solidFill>
            </a:rPr>
            <a:t>Source</a:t>
          </a:r>
          <a:r>
            <a:rPr lang="lt-LT" dirty="0" smtClean="0">
              <a:solidFill>
                <a:schemeClr val="bg1"/>
              </a:solidFill>
            </a:rPr>
            <a:t>: </a:t>
          </a:r>
          <a:r>
            <a:rPr lang="lt-LT" dirty="0" err="1" smtClean="0">
              <a:solidFill>
                <a:schemeClr val="bg1"/>
              </a:solidFill>
            </a:rPr>
            <a:t>European</a:t>
          </a:r>
          <a:r>
            <a:rPr lang="lt-LT" dirty="0" smtClean="0">
              <a:solidFill>
                <a:schemeClr val="bg1"/>
              </a:solidFill>
            </a:rPr>
            <a:t> </a:t>
          </a:r>
          <a:r>
            <a:rPr lang="lt-LT" dirty="0" err="1" smtClean="0">
              <a:solidFill>
                <a:schemeClr val="bg1"/>
              </a:solidFill>
            </a:rPr>
            <a:t>Commission</a:t>
          </a:r>
          <a:r>
            <a:rPr lang="lt-LT" dirty="0" smtClean="0">
              <a:solidFill>
                <a:schemeClr val="bg1"/>
              </a:solidFill>
            </a:rPr>
            <a:t> 201</a:t>
          </a:r>
          <a:r>
            <a:rPr lang="en-GB" dirty="0" smtClean="0">
              <a:solidFill>
                <a:schemeClr val="bg1"/>
              </a:solidFill>
            </a:rPr>
            <a:t>8</a:t>
          </a:r>
          <a:endParaRPr lang="en-GB" sz="1100" dirty="0">
            <a:solidFill>
              <a:schemeClr val="bg1"/>
            </a:solidFill>
          </a:endParaRPr>
        </a:p>
      </cdr:txBody>
    </cdr:sp>
  </cdr:relSizeAnchor>
  <cdr:relSizeAnchor xmlns:cdr="http://schemas.openxmlformats.org/drawingml/2006/chartDrawing">
    <cdr:from>
      <cdr:x>0.07553</cdr:x>
      <cdr:y>0.11815</cdr:y>
    </cdr:from>
    <cdr:to>
      <cdr:x>0.60471</cdr:x>
      <cdr:y>0.23754</cdr:y>
    </cdr:to>
    <cdr:sp macro="" textlink="">
      <cdr:nvSpPr>
        <cdr:cNvPr id="7" name="TextBox 1"/>
        <cdr:cNvSpPr txBox="1"/>
      </cdr:nvSpPr>
      <cdr:spPr>
        <a:xfrm xmlns:a="http://schemas.openxmlformats.org/drawingml/2006/main">
          <a:off x="775036" y="637641"/>
          <a:ext cx="5429756" cy="6443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2400" b="1" dirty="0" err="1" smtClean="0">
              <a:solidFill>
                <a:schemeClr val="bg1"/>
              </a:solidFill>
            </a:rPr>
            <a:t>Total</a:t>
          </a:r>
          <a:r>
            <a:rPr lang="lt-LT" sz="2400" b="1" dirty="0" smtClean="0">
              <a:solidFill>
                <a:schemeClr val="bg1"/>
              </a:solidFill>
            </a:rPr>
            <a:t> 2018: €160 </a:t>
          </a:r>
          <a:r>
            <a:rPr lang="lt-LT" sz="2400" b="1" dirty="0" err="1" smtClean="0">
              <a:solidFill>
                <a:schemeClr val="bg1"/>
              </a:solidFill>
            </a:rPr>
            <a:t>billion</a:t>
          </a:r>
          <a:r>
            <a:rPr lang="lt-LT" sz="2400" b="1" dirty="0" smtClean="0">
              <a:solidFill>
                <a:schemeClr val="bg1"/>
              </a:solidFill>
            </a:rPr>
            <a:t> </a:t>
          </a:r>
          <a:endParaRPr lang="en-GB" sz="24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4015" cy="490409"/>
          </a:xfrm>
          <a:prstGeom prst="rect">
            <a:avLst/>
          </a:prstGeom>
        </p:spPr>
        <p:txBody>
          <a:bodyPr vert="horz" lIns="91861" tIns="45930" rIns="91861" bIns="45930" rtlCol="0"/>
          <a:lstStyle>
            <a:lvl1pPr algn="l">
              <a:defRPr sz="1200"/>
            </a:lvl1pPr>
          </a:lstStyle>
          <a:p>
            <a:endParaRPr lang="en-GB"/>
          </a:p>
        </p:txBody>
      </p:sp>
      <p:sp>
        <p:nvSpPr>
          <p:cNvPr id="3" name="Date Placeholder 2"/>
          <p:cNvSpPr>
            <a:spLocks noGrp="1"/>
          </p:cNvSpPr>
          <p:nvPr>
            <p:ph type="dt" idx="1"/>
          </p:nvPr>
        </p:nvSpPr>
        <p:spPr>
          <a:xfrm>
            <a:off x="3809080" y="1"/>
            <a:ext cx="2914015" cy="490409"/>
          </a:xfrm>
          <a:prstGeom prst="rect">
            <a:avLst/>
          </a:prstGeom>
        </p:spPr>
        <p:txBody>
          <a:bodyPr vert="horz" lIns="91861" tIns="45930" rIns="91861" bIns="45930" rtlCol="0"/>
          <a:lstStyle>
            <a:lvl1pPr algn="r">
              <a:defRPr sz="1200"/>
            </a:lvl1pPr>
          </a:lstStyle>
          <a:p>
            <a:fld id="{42F25026-F5FF-448E-8E5E-F3F41DAB8510}" type="datetimeFigureOut">
              <a:rPr lang="en-GB" smtClean="0"/>
              <a:t>25/03/2019</a:t>
            </a:fld>
            <a:endParaRPr lang="en-GB"/>
          </a:p>
        </p:txBody>
      </p:sp>
      <p:sp>
        <p:nvSpPr>
          <p:cNvPr id="4" name="Slide Image Placeholder 3"/>
          <p:cNvSpPr>
            <a:spLocks noGrp="1" noRot="1" noChangeAspect="1"/>
          </p:cNvSpPr>
          <p:nvPr>
            <p:ph type="sldImg" idx="2"/>
          </p:nvPr>
        </p:nvSpPr>
        <p:spPr>
          <a:xfrm>
            <a:off x="431800" y="1222375"/>
            <a:ext cx="5861050" cy="3297238"/>
          </a:xfrm>
          <a:prstGeom prst="rect">
            <a:avLst/>
          </a:prstGeom>
          <a:noFill/>
          <a:ln w="12700">
            <a:solidFill>
              <a:prstClr val="black"/>
            </a:solidFill>
          </a:ln>
        </p:spPr>
        <p:txBody>
          <a:bodyPr vert="horz" lIns="91861" tIns="45930" rIns="91861" bIns="45930" rtlCol="0" anchor="ctr"/>
          <a:lstStyle/>
          <a:p>
            <a:endParaRPr lang="en-GB"/>
          </a:p>
        </p:txBody>
      </p:sp>
      <p:sp>
        <p:nvSpPr>
          <p:cNvPr id="5" name="Notes Placeholder 4"/>
          <p:cNvSpPr>
            <a:spLocks noGrp="1"/>
          </p:cNvSpPr>
          <p:nvPr>
            <p:ph type="body" sz="quarter" idx="3"/>
          </p:nvPr>
        </p:nvSpPr>
        <p:spPr>
          <a:xfrm>
            <a:off x="672466" y="4703852"/>
            <a:ext cx="5379720" cy="3848607"/>
          </a:xfrm>
          <a:prstGeom prst="rect">
            <a:avLst/>
          </a:prstGeom>
        </p:spPr>
        <p:txBody>
          <a:bodyPr vert="horz" lIns="91861" tIns="45930" rIns="91861" bIns="459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3832"/>
            <a:ext cx="2914015" cy="490408"/>
          </a:xfrm>
          <a:prstGeom prst="rect">
            <a:avLst/>
          </a:prstGeom>
        </p:spPr>
        <p:txBody>
          <a:bodyPr vert="horz" lIns="91861" tIns="45930" rIns="91861" bIns="45930" rtlCol="0" anchor="b"/>
          <a:lstStyle>
            <a:lvl1pPr algn="l">
              <a:defRPr sz="1200"/>
            </a:lvl1pPr>
          </a:lstStyle>
          <a:p>
            <a:endParaRPr lang="en-GB"/>
          </a:p>
        </p:txBody>
      </p:sp>
      <p:sp>
        <p:nvSpPr>
          <p:cNvPr id="7" name="Slide Number Placeholder 6"/>
          <p:cNvSpPr>
            <a:spLocks noGrp="1"/>
          </p:cNvSpPr>
          <p:nvPr>
            <p:ph type="sldNum" sz="quarter" idx="5"/>
          </p:nvPr>
        </p:nvSpPr>
        <p:spPr>
          <a:xfrm>
            <a:off x="3809080" y="9283832"/>
            <a:ext cx="2914015" cy="490408"/>
          </a:xfrm>
          <a:prstGeom prst="rect">
            <a:avLst/>
          </a:prstGeom>
        </p:spPr>
        <p:txBody>
          <a:bodyPr vert="horz" lIns="91861" tIns="45930" rIns="91861" bIns="45930" rtlCol="0" anchor="b"/>
          <a:lstStyle>
            <a:lvl1pPr algn="r">
              <a:defRPr sz="1200"/>
            </a:lvl1pPr>
          </a:lstStyle>
          <a:p>
            <a:fld id="{D68C0DC3-4B8E-4A12-ADC9-BF5D883759B0}" type="slidenum">
              <a:rPr lang="en-GB" smtClean="0"/>
              <a:t>‹#›</a:t>
            </a:fld>
            <a:endParaRPr lang="en-GB"/>
          </a:p>
        </p:txBody>
      </p:sp>
    </p:spTree>
    <p:extLst>
      <p:ext uri="{BB962C8B-B14F-4D97-AF65-F5344CB8AC3E}">
        <p14:creationId xmlns:p14="http://schemas.microsoft.com/office/powerpoint/2010/main" val="341316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uroparl.europa.eu/meps/en/home" TargetMode="External"/><Relationship Id="rId7" Type="http://schemas.openxmlformats.org/officeDocument/2006/relationships/hyperlink" Target="http://www.europarl.europa.eu/RegData/etudes/BRIE/2016/580901/EPRS_BRI(2016)580901_EN.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europarl.europa.eu/RegData/etudes/ATAG/2018/623533/EPRS_ATA(2018)623533_EN.pdf" TargetMode="External"/><Relationship Id="rId5" Type="http://schemas.openxmlformats.org/officeDocument/2006/relationships/hyperlink" Target="http://www.europarl.europa.eu/news/en/headlines/eu-affairs/20180126STO94114/eu-elections-how-many-meps-will-each-country-get-in-2019" TargetMode="External"/><Relationship Id="rId4" Type="http://schemas.openxmlformats.org/officeDocument/2006/relationships/hyperlink" Target="https://www.youtube.com/watch?v=6wD4DdK7-rk"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uroparl.europa.eu/meps/en/crosstable.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europarl.europa.eu/news/en/press-room/20170110BKG57612/mid-term-election-of-new-ep-president-14-vice-presidents-and-five-quaestors/7/oldest-and-youngest-meps-by-member-stat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uroparl.europa.eu/committees/en/parliamentary-committe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uroparl.europa.eu/external/html/legislativeprocedure/default_en.ht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c.europa.eu/info/sites/info/files/cwp_2019_explained_factsheet_en_1.pdf" TargetMode="External"/><Relationship Id="rId5" Type="http://schemas.openxmlformats.org/officeDocument/2006/relationships/hyperlink" Target="https://ec.europa.eu/info/publications/european-commission-work-programme_en" TargetMode="External"/><Relationship Id="rId4" Type="http://schemas.openxmlformats.org/officeDocument/2006/relationships/hyperlink" Target="https://www.europarltv.europa.eu/programme/eu-affairs/lawmaking-in-the-eu"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uropa.eu/european-union/about-eu/presidents_e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uropa.eu/european-union/topics/institutional-affairs_en" TargetMode="External"/><Relationship Id="rId5" Type="http://schemas.openxmlformats.org/officeDocument/2006/relationships/hyperlink" Target="http://www.europarl.europa.eu/news/en/headlines/eu-affairs/20140711STO52254/how-the-president-of-the-european-commission-gets-elected" TargetMode="External"/><Relationship Id="rId4" Type="http://schemas.openxmlformats.org/officeDocument/2006/relationships/hyperlink" Target="http://www.europarl.europa.eu/news/en/headlines/eu-affairs/20130905STO18726/abc-of-the-eu-institution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c.europa.eu/budget/explained/myths/myths_en.cf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uroparl.europa.eu/news/en/headlines/economy/20180316STO99923/the-eu-budget-expenditure-and-contribution-by-member-stat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c.europa.eu/budget/library/biblio/publications/2017/EUbudget-factsheet-2018_en.pdf" TargetMode="External"/><Relationship Id="rId5" Type="http://schemas.openxmlformats.org/officeDocument/2006/relationships/hyperlink" Target="http://ec.europa.eu/budget/explained/myths/myths_en.cfm" TargetMode="External"/><Relationship Id="rId4" Type="http://schemas.openxmlformats.org/officeDocument/2006/relationships/hyperlink" Target="http://ec.europa.eu/budget/mycountry/index_en.cf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c.europa.eu/budget/figures/2007-2013/index_en.cf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hat-europe-does-for-me.e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uroparl.europa.eu/RegData/etudes/ATAG/2018/623556/EPRS_ATA(2018)623556_EN.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uroparl.europa.eu/RegData/bibliotheque/briefing/2012/120280/LDM_BRI(2012)120280_REV1_EN.pdf" TargetMode="External"/><Relationship Id="rId7" Type="http://schemas.openxmlformats.org/officeDocument/2006/relationships/hyperlink" Target="https://what-europe-does-for-me.eu/en/portal/2/N03"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hat-europe-does-for-me.eu/en/portal/2/N08" TargetMode="External"/><Relationship Id="rId5" Type="http://schemas.openxmlformats.org/officeDocument/2006/relationships/hyperlink" Target="https://multimedia.europarl.europa.eu/en/infoclip-data-protection-regulation_I155751-V_v" TargetMode="External"/><Relationship Id="rId4" Type="http://schemas.openxmlformats.org/officeDocument/2006/relationships/hyperlink" Target="https://multimedia.europarl.europa.eu/en/better-protection-for-children-online_N01-PUB-170425-PROT_ev"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hat-europe-does-for-me.eu/en/portal/2/M10"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multimedia.europarl.europa.eu/en/new-erasmus-budget-to-boost-mobility-and-opportunities-for-youth_N01-PUB-190225-ERAS_ev" TargetMode="External"/><Relationship Id="rId4" Type="http://schemas.openxmlformats.org/officeDocument/2006/relationships/hyperlink" Target="https://what-europe-does-for-me.eu/en/portal/2/M05"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hat-europe-does-for-me.eu/en/portal/2/E20" TargetMode="External"/><Relationship Id="rId3" Type="http://schemas.openxmlformats.org/officeDocument/2006/relationships/hyperlink" Target="https://what-europe-does-for-me.eu/en/portal/2/G08" TargetMode="External"/><Relationship Id="rId7" Type="http://schemas.openxmlformats.org/officeDocument/2006/relationships/hyperlink" Target="https://what-europe-does-for-me.eu/en/portal/2/B50"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hat-europe-does-for-me.eu/en/portal/2/B04" TargetMode="External"/><Relationship Id="rId5" Type="http://schemas.openxmlformats.org/officeDocument/2006/relationships/hyperlink" Target="https://multimedia.europarl.europa.eu/en/consumer-protection_B01-ESN-180427_ev" TargetMode="External"/><Relationship Id="rId10" Type="http://schemas.openxmlformats.org/officeDocument/2006/relationships/hyperlink" Target="https://multimedia.europarl.europa.eu/en/geo-blocking-and-online-shopping_N01-PUB-181203-GEOB_ev" TargetMode="External"/><Relationship Id="rId4" Type="http://schemas.openxmlformats.org/officeDocument/2006/relationships/hyperlink" Target="http://www.europarl.europa.eu/RegData/etudes/BRIE/2019/633141/EPRS_BRI(2019)633141_EN.pdf" TargetMode="External"/><Relationship Id="rId9" Type="http://schemas.openxmlformats.org/officeDocument/2006/relationships/hyperlink" Target="https://what-europe-does-for-me.eu/en/portal/2/E14"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hat-europe-does-for-me.eu/en/portal/2/B01"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hat-europe-does-for-me.eu/en/portal/2/B03"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hat-europe-does-for-me.eu/en/portal/2/G09" TargetMode="External"/><Relationship Id="rId7" Type="http://schemas.openxmlformats.org/officeDocument/2006/relationships/hyperlink" Target="https://what-europe-does-for-me.eu/en/portal/2/N05"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hat-europe-does-for-me.eu/en/portal/2/P07" TargetMode="External"/><Relationship Id="rId5" Type="http://schemas.openxmlformats.org/officeDocument/2006/relationships/hyperlink" Target="https://what-europe-does-for-me.eu/en/portal/2/A02" TargetMode="External"/><Relationship Id="rId4" Type="http://schemas.openxmlformats.org/officeDocument/2006/relationships/hyperlink" Target="https://multimedia.europarl.europa.eu/en/social-protection-parental-leave_I164862-V_v"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hat-europe-does-for-me.eu/en/portal/2/C13"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multimedia.europarl.europa.eu/en/every-breath-you-take_M006-0017-001_ev" TargetMode="External"/><Relationship Id="rId5" Type="http://schemas.openxmlformats.org/officeDocument/2006/relationships/hyperlink" Target="https://multimedia.europarl.europa.eu/en/stricter-emission-caps-to-curb-air-pollution_N001-161122-001_ev" TargetMode="External"/><Relationship Id="rId4" Type="http://schemas.openxmlformats.org/officeDocument/2006/relationships/hyperlink" Target="https://what-europe-does-for-me.eu/en/portal/2/L09"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uroparl.europa.eu/news/en/headlines/eu-affairs/20181018STO16585/sakharov-prize-2018-goes-to-oleg-sentsov"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epgencms.europarl.europa.eu/cmsdata/upload/2aedebc0-cf0f-4e87-b91f-0b0ae23b7803/SAK_prize_infographic_vertical_EN.pdf" TargetMode="External"/><Relationship Id="rId4" Type="http://schemas.openxmlformats.org/officeDocument/2006/relationships/hyperlink" Target="http://www.europarl.europa.eu/sakharovprize/en/laureates.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europarl.europa.eu/external/html/socialmediaataglance/default_en.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opa.eu/european-union/about-eu/symbols/motto_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ultimedia.europarl.europa.eu/en/united-states-of-europe-winston-churchill_B001-0099_ev"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multimedia.europarl.europa.eu/en/history-the-treaties-of-rome_V001-0011_e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uroparl.europa.eu/news/en/headlines/eu-affairs/20180222STO98434/rule-of-law-concerns-how-the-eu-can-act-infographic"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c.europa.eu/commfrontoffice/publicopinion/index.cfm/ResultDoc/download/DocumentKy/84930"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multimedia.europarl.europa.eu/en/history-the-mediterranean-enlargement-19811986_V001-0014_ev" TargetMode="External"/><Relationship Id="rId3" Type="http://schemas.openxmlformats.org/officeDocument/2006/relationships/hyperlink" Target="https://ec.europa.eu/neighbourhood-enlargement/policy/conditions-membership_en" TargetMode="External"/><Relationship Id="rId7" Type="http://schemas.openxmlformats.org/officeDocument/2006/relationships/hyperlink" Target="https://multimedia.europarl.europa.eu/en/austria-finland-and-sweden-join-the-eu_B001-0124_ev"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multimedia.europarl.europa.eu/en/the-eu-expands-to-the-east_B001-0128_ev" TargetMode="External"/><Relationship Id="rId5" Type="http://schemas.openxmlformats.org/officeDocument/2006/relationships/hyperlink" Target="https://multimedia.europarl.europa.eu/en/the-eu-grows-to-27-member-states_B001-0130_ev" TargetMode="External"/><Relationship Id="rId10" Type="http://schemas.openxmlformats.org/officeDocument/2006/relationships/hyperlink" Target="https://multimedia.europarl.europa.eu/en/first-eu-enlargement_B001-0104_ev" TargetMode="External"/><Relationship Id="rId4" Type="http://schemas.openxmlformats.org/officeDocument/2006/relationships/hyperlink" Target="https://multimedia.europarl.europa.eu/en/croatia-joins-the-eu_B001-0135_ev" TargetMode="External"/><Relationship Id="rId9" Type="http://schemas.openxmlformats.org/officeDocument/2006/relationships/hyperlink" Target="https://multimedia.europarl.europa.eu/en/greece-becomes-the-10th-member-state-of-the-european-communities_B001-0108_e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uroparl.europa.eu/RegData/etudes/BRIE/2017/595914/EPRS_BRI(2017)595914_EN.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europarl.europa.eu/about-parliament/en/organisation-and-rules/multilingualis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ur-lex.europa.eu/legal-content/EN/TXT/?uri=uriserv:OJ.C_.2016.436.01.0002.01.ENG&amp;toc=OJ:C:2016:436:FUL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uria.europa.eu/juris/document/document.jsf?text=&amp;docid=126385&amp;pageIndex=0&amp;doclang=EN&amp;mode=lst&amp;dir=&amp;occ=first&amp;part=1&amp;cid=7620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06">
              <a:defRPr/>
            </a:pPr>
            <a:r>
              <a:rPr lang="en-GB" b="1" dirty="0"/>
              <a:t>The European Parliament </a:t>
            </a:r>
            <a:r>
              <a:rPr lang="fr-FR" b="1" dirty="0">
                <a:solidFill>
                  <a:schemeClr val="bg1"/>
                </a:solidFill>
                <a:latin typeface="Arial"/>
                <a:cs typeface="Arial"/>
              </a:rPr>
              <a:t>– the </a:t>
            </a:r>
            <a:r>
              <a:rPr lang="fr-FR" b="1" dirty="0" err="1">
                <a:solidFill>
                  <a:schemeClr val="bg1"/>
                </a:solidFill>
                <a:latin typeface="Arial"/>
                <a:cs typeface="Arial"/>
              </a:rPr>
              <a:t>democratic</a:t>
            </a:r>
            <a:r>
              <a:rPr lang="fr-FR" b="1" dirty="0">
                <a:solidFill>
                  <a:schemeClr val="bg1"/>
                </a:solidFill>
                <a:latin typeface="Arial"/>
                <a:cs typeface="Arial"/>
              </a:rPr>
              <a:t> </a:t>
            </a:r>
            <a:r>
              <a:rPr lang="fr-FR" b="1" dirty="0" err="1">
                <a:solidFill>
                  <a:schemeClr val="bg1"/>
                </a:solidFill>
                <a:latin typeface="Arial"/>
                <a:cs typeface="Arial"/>
              </a:rPr>
              <a:t>heart</a:t>
            </a:r>
            <a:r>
              <a:rPr lang="fr-FR" b="1" dirty="0">
                <a:solidFill>
                  <a:schemeClr val="bg1"/>
                </a:solidFill>
                <a:latin typeface="Arial"/>
                <a:cs typeface="Arial"/>
              </a:rPr>
              <a:t> of Europe</a:t>
            </a:r>
            <a:r>
              <a:rPr lang="en-GB" b="1" dirty="0"/>
              <a:t>:</a:t>
            </a:r>
          </a:p>
          <a:p>
            <a:pPr marL="172239" indent="-172239">
              <a:buFont typeface="Arial" panose="020B0604020202020204" pitchFamily="34" charset="0"/>
              <a:buChar char="•"/>
            </a:pPr>
            <a:r>
              <a:rPr lang="en-GB" dirty="0"/>
              <a:t>Represents the people of Europe</a:t>
            </a:r>
          </a:p>
          <a:p>
            <a:pPr marL="172239" indent="-172239">
              <a:buFont typeface="Arial" panose="020B0604020202020204" pitchFamily="34" charset="0"/>
              <a:buChar char="•"/>
            </a:pPr>
            <a:r>
              <a:rPr lang="en-GB" dirty="0" err="1"/>
              <a:t>Yo</a:t>
            </a:r>
            <a:r>
              <a:rPr lang="lt-LT" dirty="0"/>
              <a:t>u</a:t>
            </a:r>
            <a:r>
              <a:rPr lang="en-GB" dirty="0"/>
              <a:t>ng (modern) and open institution     </a:t>
            </a:r>
          </a:p>
          <a:p>
            <a:pPr marL="172239" indent="-172239">
              <a:buFont typeface="Arial" panose="020B0604020202020204" pitchFamily="34" charset="0"/>
              <a:buChar char="•"/>
            </a:pPr>
            <a:r>
              <a:rPr lang="en-GB" dirty="0"/>
              <a:t>Stands for democratic power and influence</a:t>
            </a:r>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1</a:t>
            </a:fld>
            <a:endParaRPr lang="en-GB"/>
          </a:p>
        </p:txBody>
      </p:sp>
    </p:spTree>
    <p:extLst>
      <p:ext uri="{BB962C8B-B14F-4D97-AF65-F5344CB8AC3E}">
        <p14:creationId xmlns:p14="http://schemas.microsoft.com/office/powerpoint/2010/main" val="207499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751 Members</a:t>
            </a:r>
          </a:p>
          <a:p>
            <a:pPr marL="172239" indent="-172239">
              <a:buFont typeface="Arial" panose="020B0604020202020204" pitchFamily="34" charset="0"/>
              <a:buChar char="•"/>
            </a:pPr>
            <a:r>
              <a:rPr lang="en-GB" dirty="0"/>
              <a:t>The European Parliament is made up of 751 Members elected in the 28 Member States of the European Union. Since 1979 MEPs have been elected by direct universal suffrage for a five-year period. </a:t>
            </a:r>
          </a:p>
          <a:p>
            <a:pPr marL="172239" indent="-172239">
              <a:buFont typeface="Arial" panose="020B0604020202020204" pitchFamily="34" charset="0"/>
              <a:buChar char="•"/>
            </a:pPr>
            <a:r>
              <a:rPr lang="en-GB" dirty="0"/>
              <a:t>Seats are allocated on the basis of population of each Member State. Treaty limitations: maximum 751 Members, maximum 96/country, minimum 6/country. </a:t>
            </a:r>
          </a:p>
          <a:p>
            <a:pPr marL="631542" lvl="1" indent="-172239">
              <a:buFont typeface="Arial" panose="020B0604020202020204" pitchFamily="34" charset="0"/>
              <a:buChar char="•"/>
            </a:pPr>
            <a:r>
              <a:rPr lang="en-GB" dirty="0"/>
              <a:t>Six is the minimum to ensure that the full range of political opinion in smaller countries is represented</a:t>
            </a:r>
          </a:p>
          <a:p>
            <a:pPr marL="172239" indent="-172239">
              <a:buFont typeface="Arial" panose="020B0604020202020204" pitchFamily="34" charset="0"/>
              <a:buChar char="•"/>
            </a:pPr>
            <a:r>
              <a:rPr lang="en-GB" dirty="0"/>
              <a:t>According to the </a:t>
            </a:r>
            <a:r>
              <a:rPr lang="en-GB" dirty="0" err="1"/>
              <a:t>d’Hondt</a:t>
            </a:r>
            <a:r>
              <a:rPr lang="en-GB" dirty="0"/>
              <a:t> method used, less populous states are over-represented. There are several reasons for this:</a:t>
            </a:r>
          </a:p>
          <a:p>
            <a:pPr marL="631542" lvl="1" indent="-172239">
              <a:buFont typeface="Arial" panose="020B0604020202020204" pitchFamily="34" charset="0"/>
              <a:buChar char="•"/>
            </a:pPr>
            <a:r>
              <a:rPr lang="en-GB" dirty="0"/>
              <a:t>EU member states share or pool sovereignty – giving proportionally more MEPs to smaller countries ensures that their voice is heard.</a:t>
            </a:r>
          </a:p>
          <a:p>
            <a:pPr marL="631542" lvl="1" indent="-172239">
              <a:buFont typeface="Arial" panose="020B0604020202020204" pitchFamily="34" charset="0"/>
              <a:buChar char="•"/>
            </a:pPr>
            <a:r>
              <a:rPr lang="en-GB" dirty="0"/>
              <a:t>a strictly proportional (to smaller countries’ ratios) system would run in practical problems in terms of accommodating the large number of MEPs.</a:t>
            </a:r>
          </a:p>
          <a:p>
            <a:pPr marL="172239" indent="-172239">
              <a:buFont typeface="Arial" panose="020B0604020202020204" pitchFamily="34" charset="0"/>
              <a:buChar char="•"/>
            </a:pPr>
            <a:r>
              <a:rPr lang="en-GB" dirty="0"/>
              <a:t>37%, slightly more than a third of MEPs, are women. </a:t>
            </a:r>
          </a:p>
          <a:p>
            <a:pPr marL="172239" indent="-172239">
              <a:buFont typeface="Arial" panose="020B0604020202020204" pitchFamily="34" charset="0"/>
              <a:buChar char="•"/>
            </a:pPr>
            <a:r>
              <a:rPr lang="en-GB" dirty="0"/>
              <a:t>MEPs are grouped by political affinity, not nationality. </a:t>
            </a:r>
          </a:p>
          <a:p>
            <a:pPr marL="172239" indent="-172239">
              <a:buFont typeface="Arial" panose="020B0604020202020204" pitchFamily="34" charset="0"/>
              <a:buChar char="•"/>
            </a:pPr>
            <a:r>
              <a:rPr lang="en-GB" dirty="0"/>
              <a:t>After the UK leaves the EU, the number of seats will be reduced to 705. 27 of the UK's 73 seats will be redistributed to other countries, while the remaining 46 seats will be kept for future enlargements.</a:t>
            </a:r>
          </a:p>
          <a:p>
            <a:pPr marL="172239" indent="-172239">
              <a:buFont typeface="Arial" panose="020B0604020202020204" pitchFamily="34" charset="0"/>
              <a:buChar char="•"/>
            </a:pPr>
            <a:r>
              <a:rPr lang="en-GB" dirty="0"/>
              <a:t>In the current legislature, the youngest MEP was 26 when elected, while the oldest was 92.</a:t>
            </a:r>
          </a:p>
          <a:p>
            <a:pPr marL="172239" indent="-172239">
              <a:buFont typeface="Arial" panose="020B0604020202020204" pitchFamily="34" charset="0"/>
              <a:buChar char="•"/>
            </a:pPr>
            <a:r>
              <a:rPr lang="fr-FR" dirty="0" err="1"/>
              <a:t>MEPs</a:t>
            </a:r>
            <a:r>
              <a:rPr lang="fr-FR" dirty="0"/>
              <a:t> come </a:t>
            </a:r>
            <a:r>
              <a:rPr lang="fr-FR" dirty="0" err="1"/>
              <a:t>from</a:t>
            </a:r>
            <a:r>
              <a:rPr lang="fr-FR" dirty="0"/>
              <a:t> all </a:t>
            </a:r>
            <a:r>
              <a:rPr lang="fr-FR" dirty="0" err="1"/>
              <a:t>walks</a:t>
            </a:r>
            <a:r>
              <a:rPr lang="fr-FR" dirty="0"/>
              <a:t> of life and all </a:t>
            </a:r>
            <a:r>
              <a:rPr lang="fr-FR" dirty="0" err="1"/>
              <a:t>socio-economic</a:t>
            </a:r>
            <a:r>
              <a:rPr lang="fr-FR" dirty="0"/>
              <a:t> classes.</a:t>
            </a:r>
            <a:endParaRPr lang="en-GB" dirty="0"/>
          </a:p>
          <a:p>
            <a:r>
              <a:rPr lang="en-GB" dirty="0"/>
              <a:t> </a:t>
            </a:r>
          </a:p>
          <a:p>
            <a:r>
              <a:rPr lang="en-GB" b="1" dirty="0"/>
              <a:t>Links</a:t>
            </a:r>
          </a:p>
          <a:p>
            <a:r>
              <a:rPr lang="en-GB" dirty="0"/>
              <a:t> </a:t>
            </a:r>
          </a:p>
          <a:p>
            <a:r>
              <a:rPr lang="fr-FR" dirty="0" err="1"/>
              <a:t>MEPs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http://www.europarl.europa.eu/meps/en/home</a:t>
            </a:r>
            <a:endParaRPr lang="en-GB" sz="1200" kern="1200" dirty="0" smtClean="0">
              <a:solidFill>
                <a:schemeClr val="tx1"/>
              </a:solidFill>
              <a:effectLst/>
              <a:latin typeface="+mn-lt"/>
              <a:ea typeface="+mn-ea"/>
              <a:cs typeface="+mn-cs"/>
            </a:endParaRPr>
          </a:p>
          <a:p>
            <a:endParaRPr lang="lt-LT" dirty="0" smtClean="0"/>
          </a:p>
          <a:p>
            <a:r>
              <a:rPr lang="en-GB" dirty="0" smtClean="0"/>
              <a:t>What </a:t>
            </a:r>
            <a:r>
              <a:rPr lang="en-GB" dirty="0"/>
              <a:t>is an MEP - video suited for a younger audience</a:t>
            </a:r>
          </a:p>
          <a:p>
            <a:r>
              <a:rPr lang="en-GB" u="sng" dirty="0">
                <a:hlinkClick r:id="rId4"/>
              </a:rPr>
              <a:t>https://www.youtube.com/watch?v=6wD4DdK7-rk</a:t>
            </a:r>
            <a:endParaRPr lang="en-GB" dirty="0"/>
          </a:p>
          <a:p>
            <a:r>
              <a:rPr lang="en-GB" dirty="0"/>
              <a:t> </a:t>
            </a:r>
          </a:p>
          <a:p>
            <a:r>
              <a:rPr lang="en-GB" dirty="0"/>
              <a:t>EU elections: how many MEPs will each country get in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5"/>
              </a:rPr>
              <a:t>http://www.europarl.europa.eu/news/en/headlines/eu-affairs/20180126STO94114/eu-elections-how-many-meps-will-each-country-get-in-2019</a:t>
            </a:r>
            <a:endParaRPr lang="en-GB" sz="1200" kern="1200" dirty="0" smtClean="0">
              <a:solidFill>
                <a:schemeClr val="tx1"/>
              </a:solidFill>
              <a:effectLst/>
              <a:latin typeface="+mn-lt"/>
              <a:ea typeface="+mn-ea"/>
              <a:cs typeface="+mn-cs"/>
            </a:endParaRPr>
          </a:p>
          <a:p>
            <a:endParaRPr lang="lt-LT" dirty="0" smtClean="0"/>
          </a:p>
          <a:p>
            <a:r>
              <a:rPr lang="en-GB" dirty="0" smtClean="0"/>
              <a:t>EPRS </a:t>
            </a:r>
            <a:r>
              <a:rPr lang="en-GB" dirty="0"/>
              <a:t>At a Glance  - Composition of the European Parliament</a:t>
            </a:r>
          </a:p>
          <a:p>
            <a:r>
              <a:rPr lang="en-GB" u="sng" dirty="0">
                <a:hlinkClick r:id="rId6"/>
              </a:rPr>
              <a:t>http://www.europarl.europa.eu/RegData/etudes/ATAG/2018/623533/EPRS_ATA(2018)623533_EN.pdf</a:t>
            </a:r>
            <a:endParaRPr lang="en-GB" u="sng" dirty="0"/>
          </a:p>
          <a:p>
            <a:endParaRPr lang="fr-FR" u="sng" dirty="0"/>
          </a:p>
          <a:p>
            <a:r>
              <a:rPr lang="fr-FR" dirty="0" err="1"/>
              <a:t>Understanding</a:t>
            </a:r>
            <a:r>
              <a:rPr lang="fr-FR" dirty="0"/>
              <a:t> the d'</a:t>
            </a:r>
            <a:r>
              <a:rPr lang="fr-FR" dirty="0" err="1"/>
              <a:t>Hondt</a:t>
            </a:r>
            <a:r>
              <a:rPr lang="fr-FR" dirty="0"/>
              <a:t> </a:t>
            </a:r>
            <a:r>
              <a:rPr lang="fr-FR" dirty="0" err="1"/>
              <a:t>method</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7"/>
              </a:rPr>
              <a:t>http://www.europarl.europa.eu/RegData/etudes/BRIE/2016/580901/EPRS_BRI(2016)580901_EN.pdf</a:t>
            </a:r>
            <a:endParaRPr lang="en-GB" sz="1200" kern="1200" dirty="0" smtClean="0">
              <a:solidFill>
                <a:schemeClr val="tx1"/>
              </a:solidFill>
              <a:effectLst/>
              <a:latin typeface="+mn-lt"/>
              <a:ea typeface="+mn-ea"/>
              <a:cs typeface="+mn-cs"/>
            </a:endParaRPr>
          </a:p>
          <a:p>
            <a:r>
              <a:rPr lang="en-GB" dirty="0"/>
              <a:t> </a:t>
            </a:r>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10</a:t>
            </a:fld>
            <a:endParaRPr lang="en-GB"/>
          </a:p>
        </p:txBody>
      </p:sp>
    </p:spTree>
    <p:extLst>
      <p:ext uri="{BB962C8B-B14F-4D97-AF65-F5344CB8AC3E}">
        <p14:creationId xmlns:p14="http://schemas.microsoft.com/office/powerpoint/2010/main" val="414638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Political groups</a:t>
            </a:r>
          </a:p>
          <a:p>
            <a:pPr marL="172239" indent="-172239">
              <a:buFont typeface="Arial" panose="020B0604020202020204" pitchFamily="34" charset="0"/>
              <a:buChar char="•"/>
            </a:pPr>
            <a:r>
              <a:rPr lang="en-GB" b="0" dirty="0" smtClean="0"/>
              <a:t>The Members of the European Parliament sit in political groups – they are not organised by nationality, but by political affiliation. There are currently 8 political groups in the European Parliament</a:t>
            </a:r>
            <a:r>
              <a:rPr lang="en-GB" b="0" baseline="0" dirty="0" smtClean="0"/>
              <a:t> – and over 200 political parties are represented.</a:t>
            </a:r>
            <a:endParaRPr lang="en-GB" b="0" dirty="0" smtClean="0"/>
          </a:p>
          <a:p>
            <a:pPr marL="172239" indent="-172239">
              <a:buFont typeface="Arial" panose="020B0604020202020204" pitchFamily="34" charset="0"/>
              <a:buChar char="•"/>
            </a:pPr>
            <a:r>
              <a:rPr lang="en-GB" b="0" dirty="0" smtClean="0"/>
              <a:t>25 Members are needed to form a political group, and at least one-quarter of the Member States must be represented within the group. Members may not belong to more than one political group.</a:t>
            </a:r>
          </a:p>
          <a:p>
            <a:pPr marL="172239" indent="-172239">
              <a:buFont typeface="Arial" panose="020B0604020202020204" pitchFamily="34" charset="0"/>
              <a:buChar char="•"/>
            </a:pPr>
            <a:r>
              <a:rPr lang="en-GB" b="0" dirty="0" smtClean="0"/>
              <a:t>Some Members do not belong to any political group and are known as non-attached Members. </a:t>
            </a:r>
          </a:p>
          <a:p>
            <a:pPr marL="172239" indent="-172239">
              <a:buFont typeface="Arial" panose="020B0604020202020204" pitchFamily="34" charset="0"/>
              <a:buChar char="•"/>
            </a:pPr>
            <a:r>
              <a:rPr lang="en-GB" b="0" dirty="0" smtClean="0"/>
              <a:t>Main difference to national parliaments: no official governing or opposition parties, hence a different and more dynamic way of creating ad-hoc, spontaneous majorities for any given issue.</a:t>
            </a:r>
          </a:p>
          <a:p>
            <a:endParaRPr lang="en-GB" b="0" dirty="0" smtClean="0"/>
          </a:p>
          <a:p>
            <a:r>
              <a:rPr lang="en-GB" b="1" dirty="0" smtClean="0"/>
              <a:t>Links</a:t>
            </a:r>
          </a:p>
          <a:p>
            <a:endParaRPr lang="en-GB" b="1" dirty="0" smtClean="0"/>
          </a:p>
          <a:p>
            <a:r>
              <a:rPr lang="en-GB" b="0" dirty="0" smtClean="0"/>
              <a:t>MEPs by Member State and political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http://www.europarl.europa.eu/meps/en/crosstable.html</a:t>
            </a:r>
            <a:endParaRPr lang="en-GB" sz="1200" kern="1200" dirty="0" smtClean="0">
              <a:solidFill>
                <a:schemeClr val="tx1"/>
              </a:solidFill>
              <a:effectLst/>
              <a:latin typeface="+mn-lt"/>
              <a:ea typeface="+mn-ea"/>
              <a:cs typeface="+mn-cs"/>
            </a:endParaRPr>
          </a:p>
          <a:p>
            <a:endParaRPr lang="en-GB" b="0" dirty="0" smtClean="0"/>
          </a:p>
          <a:p>
            <a:r>
              <a:rPr lang="en-GB" b="0" dirty="0" smtClean="0"/>
              <a:t>Oldest and youngest MEP by member state:</a:t>
            </a:r>
            <a:endParaRPr lang="lt-LT"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4"/>
              </a:rPr>
              <a:t>http://www.europarl.europa.eu/news/en/press-room/20170110BKG57612/mid-term-election-of-new-ep-president-14-vice-presidents-and-five-quaestors/7/oldest-and-youngest-meps-by-member-state</a:t>
            </a:r>
            <a:endParaRPr lang="en-GB" sz="1200" kern="1200" dirty="0" smtClean="0">
              <a:solidFill>
                <a:schemeClr val="tx1"/>
              </a:solidFill>
              <a:effectLst/>
              <a:latin typeface="+mn-lt"/>
              <a:ea typeface="+mn-ea"/>
              <a:cs typeface="+mn-cs"/>
            </a:endParaRPr>
          </a:p>
          <a:p>
            <a:endParaRPr lang="en-GB" b="0" dirty="0" smtClean="0"/>
          </a:p>
          <a:p>
            <a:endParaRPr lang="en-GB" b="1" dirty="0"/>
          </a:p>
        </p:txBody>
      </p:sp>
      <p:sp>
        <p:nvSpPr>
          <p:cNvPr id="4" name="Slide Number Placeholder 3"/>
          <p:cNvSpPr>
            <a:spLocks noGrp="1"/>
          </p:cNvSpPr>
          <p:nvPr>
            <p:ph type="sldNum" sz="quarter" idx="10"/>
          </p:nvPr>
        </p:nvSpPr>
        <p:spPr/>
        <p:txBody>
          <a:bodyPr/>
          <a:lstStyle/>
          <a:p>
            <a:fld id="{D68C0DC3-4B8E-4A12-ADC9-BF5D883759B0}" type="slidenum">
              <a:rPr lang="en-GB" smtClean="0"/>
              <a:t>11</a:t>
            </a:fld>
            <a:endParaRPr lang="en-GB"/>
          </a:p>
        </p:txBody>
      </p:sp>
    </p:spTree>
    <p:extLst>
      <p:ext uri="{BB962C8B-B14F-4D97-AF65-F5344CB8AC3E}">
        <p14:creationId xmlns:p14="http://schemas.microsoft.com/office/powerpoint/2010/main" val="231394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Parliament’s committees</a:t>
            </a:r>
          </a:p>
          <a:p>
            <a:pPr marL="172239" indent="-172239">
              <a:buFont typeface="Arial" panose="020B0604020202020204" pitchFamily="34" charset="0"/>
              <a:buChar char="•"/>
            </a:pPr>
            <a:r>
              <a:rPr lang="en-GB" b="0" dirty="0" smtClean="0"/>
              <a:t>Committees are the legislative engines of the House.</a:t>
            </a:r>
          </a:p>
          <a:p>
            <a:pPr marL="172239" indent="-172239">
              <a:buFont typeface="Arial" panose="020B0604020202020204" pitchFamily="34" charset="0"/>
              <a:buChar char="•"/>
            </a:pPr>
            <a:r>
              <a:rPr lang="en-GB" b="0" dirty="0" smtClean="0"/>
              <a:t>Members are divided up among 20 specialised standing committees. These instruct legislative proposals through the adoption of reports, propose amendments to the Plenary and appoint a negotiation team to conduct negotiations with the Council on EU legislation. </a:t>
            </a:r>
          </a:p>
          <a:p>
            <a:pPr marL="172239" indent="-172239">
              <a:buFont typeface="Arial" panose="020B0604020202020204" pitchFamily="34" charset="0"/>
              <a:buChar char="•"/>
            </a:pPr>
            <a:r>
              <a:rPr lang="en-GB" b="0" dirty="0" smtClean="0"/>
              <a:t>A committee consists of between 25 and 73 full members and an equivalent number of substitutes. </a:t>
            </a:r>
          </a:p>
          <a:p>
            <a:pPr marL="172239" indent="-172239">
              <a:buFont typeface="Arial" panose="020B0604020202020204" pitchFamily="34" charset="0"/>
              <a:buChar char="•"/>
            </a:pPr>
            <a:r>
              <a:rPr lang="en-GB" b="0" dirty="0" smtClean="0"/>
              <a:t>Each committee elects a chair and up to four vice-chairs amongst its full members, for a two and a half year mandate. The political make-up of the committees reflects that of the plenary assembly. </a:t>
            </a:r>
          </a:p>
          <a:p>
            <a:pPr marL="172239" indent="-172239">
              <a:buFont typeface="Arial" panose="020B0604020202020204" pitchFamily="34" charset="0"/>
              <a:buChar char="•"/>
            </a:pPr>
            <a:r>
              <a:rPr lang="en-GB" b="0" dirty="0" smtClean="0"/>
              <a:t>Parliament can also set up sub-committees and special temporary committees to deal with specific issues, and is empowered to create committees of inquiry to investigate alleged contraventions or maladministration of EU law. </a:t>
            </a:r>
          </a:p>
          <a:p>
            <a:pPr marL="172239" indent="-172239">
              <a:buFont typeface="Arial" panose="020B0604020202020204" pitchFamily="34" charset="0"/>
              <a:buChar char="•"/>
            </a:pPr>
            <a:r>
              <a:rPr lang="en-GB" b="0" dirty="0" smtClean="0"/>
              <a:t>The parliamentary committees normally meet in Brussels, and their work is supported by a secretariat. Their debates are held in public and</a:t>
            </a:r>
            <a:r>
              <a:rPr lang="en-GB" b="0" baseline="0" dirty="0" smtClean="0"/>
              <a:t> </a:t>
            </a:r>
            <a:r>
              <a:rPr lang="en-GB" b="0" dirty="0" err="1" smtClean="0"/>
              <a:t>webstreamed</a:t>
            </a:r>
            <a:r>
              <a:rPr lang="en-GB" b="0" dirty="0" smtClean="0"/>
              <a:t>.</a:t>
            </a:r>
          </a:p>
          <a:p>
            <a:endParaRPr lang="en-GB" b="1" dirty="0" smtClean="0"/>
          </a:p>
          <a:p>
            <a:r>
              <a:rPr lang="en-GB" b="1" dirty="0" smtClean="0"/>
              <a:t>Link: </a:t>
            </a:r>
          </a:p>
          <a:p>
            <a:r>
              <a:rPr lang="en-GB" b="0" dirty="0" smtClean="0"/>
              <a:t>List of standing committees and sub-committees, special committees and committees of inquiry: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http://www.europarl.europa.eu/committees/en/parliamentary-committees.html</a:t>
            </a:r>
            <a:endParaRPr lang="en-GB" sz="1200" kern="1200" dirty="0" smtClean="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D68C0DC3-4B8E-4A12-ADC9-BF5D883759B0}" type="slidenum">
              <a:rPr lang="en-GB" smtClean="0"/>
              <a:t>12</a:t>
            </a:fld>
            <a:endParaRPr lang="en-GB"/>
          </a:p>
        </p:txBody>
      </p:sp>
    </p:spTree>
    <p:extLst>
      <p:ext uri="{BB962C8B-B14F-4D97-AF65-F5344CB8AC3E}">
        <p14:creationId xmlns:p14="http://schemas.microsoft.com/office/powerpoint/2010/main" val="2727082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13</a:t>
            </a:fld>
            <a:endParaRPr lang="en-GB"/>
          </a:p>
        </p:txBody>
      </p:sp>
    </p:spTree>
    <p:extLst>
      <p:ext uri="{BB962C8B-B14F-4D97-AF65-F5344CB8AC3E}">
        <p14:creationId xmlns:p14="http://schemas.microsoft.com/office/powerpoint/2010/main" val="3726214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smtClean="0"/>
              <a:t>How EU laws</a:t>
            </a:r>
            <a:r>
              <a:rPr lang="en-GB" b="1" baseline="0" noProof="0" dirty="0" smtClean="0"/>
              <a:t> are agreed</a:t>
            </a:r>
          </a:p>
          <a:p>
            <a:pPr marL="172239" indent="-172239">
              <a:buFont typeface="Arial" panose="020B0604020202020204" pitchFamily="34" charset="0"/>
              <a:buChar char="•"/>
            </a:pPr>
            <a:r>
              <a:rPr lang="en-GB" dirty="0" smtClean="0">
                <a:effectLst/>
              </a:rPr>
              <a:t>The European Commission prepares legislative proposals on its own initiative or at the request of other EU institutions or countries, or following a citizens' initiative, often after public consultations.</a:t>
            </a:r>
          </a:p>
          <a:p>
            <a:pPr marL="172239" indent="-172239">
              <a:buFont typeface="Arial" panose="020B0604020202020204" pitchFamily="34" charset="0"/>
              <a:buChar char="•"/>
            </a:pPr>
            <a:r>
              <a:rPr lang="en-GB" dirty="0" smtClean="0">
                <a:effectLst/>
              </a:rPr>
              <a:t>The final proposal is forwarded simultaneously to the European Parliament, Council and national parliaments.</a:t>
            </a:r>
          </a:p>
          <a:p>
            <a:pPr marL="172239" indent="-172239">
              <a:buFont typeface="Arial" panose="020B0604020202020204" pitchFamily="34" charset="0"/>
              <a:buChar char="•"/>
            </a:pPr>
            <a:r>
              <a:rPr lang="en-GB" dirty="0" smtClean="0">
                <a:effectLst/>
              </a:rPr>
              <a:t>The President of the European Parliament refers the proposal to a parliamentary committee, which appoints a rapporteur who is responsible for drawing up a draft report containing amendments to the proposed text.</a:t>
            </a:r>
          </a:p>
          <a:p>
            <a:pPr marL="172239" indent="-172239">
              <a:buFont typeface="Arial" panose="020B0604020202020204" pitchFamily="34" charset="0"/>
              <a:buChar char="•"/>
            </a:pPr>
            <a:r>
              <a:rPr lang="en-GB" dirty="0" smtClean="0">
                <a:effectLst/>
              </a:rPr>
              <a:t>The committee votes on this report and any amendments to it tabled by other members. </a:t>
            </a:r>
          </a:p>
          <a:p>
            <a:pPr marL="172239" indent="-172239">
              <a:buFont typeface="Arial" panose="020B0604020202020204" pitchFamily="34" charset="0"/>
              <a:buChar char="•"/>
            </a:pPr>
            <a:r>
              <a:rPr lang="en-GB" dirty="0" smtClean="0">
                <a:effectLst/>
              </a:rPr>
              <a:t>The European Parliament then discusses and votes on the legislative proposal in plenary on the basis of the committee report and amendments. The result is the Parliament's position. </a:t>
            </a:r>
          </a:p>
          <a:p>
            <a:pPr marL="172239" indent="-172239">
              <a:buFont typeface="Arial" panose="020B0604020202020204" pitchFamily="34" charset="0"/>
              <a:buChar char="•"/>
            </a:pPr>
            <a:r>
              <a:rPr lang="en-GB" dirty="0" smtClean="0">
                <a:effectLst/>
              </a:rPr>
              <a:t>Parliament can accept the proposal without any changes or make amendments. In rare cases the President can request the Commission withdraw its proposal. Parliament's 1st reading position is forwarded to the Council. </a:t>
            </a:r>
          </a:p>
          <a:p>
            <a:pPr marL="172239" indent="-172239">
              <a:buFont typeface="Arial" panose="020B0604020202020204" pitchFamily="34" charset="0"/>
              <a:buChar char="•"/>
            </a:pPr>
            <a:r>
              <a:rPr lang="en-GB" dirty="0" smtClean="0">
                <a:effectLst/>
              </a:rPr>
              <a:t>Council can: accept the EP position, in which case the legislative act is adopted; or adopt changes to Parliament's position, leading to a Council's 1st reading position, which is sent to Parliament for a 2nd reading. And so on until</a:t>
            </a:r>
            <a:r>
              <a:rPr lang="en-GB" baseline="0" dirty="0" smtClean="0">
                <a:effectLst/>
              </a:rPr>
              <a:t> agreement is reached or the procedure is ended.</a:t>
            </a:r>
          </a:p>
          <a:p>
            <a:pPr marL="172239" indent="-172239">
              <a:buFont typeface="Arial" panose="020B0604020202020204" pitchFamily="34" charset="0"/>
              <a:buChar char="•"/>
            </a:pPr>
            <a:endParaRPr lang="en-GB" b="1" noProof="0" dirty="0" smtClean="0"/>
          </a:p>
          <a:p>
            <a:r>
              <a:rPr lang="en-GB" b="1" noProof="0" dirty="0" smtClean="0"/>
              <a:t>Links</a:t>
            </a:r>
          </a:p>
          <a:p>
            <a:endParaRPr lang="en-GB" b="1" noProof="0" dirty="0" smtClean="0"/>
          </a:p>
          <a:p>
            <a:r>
              <a:rPr lang="en-GB" b="0" noProof="0" dirty="0" smtClean="0"/>
              <a:t>Legislative 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http://www.europarl.europa.eu/external/html/legislativeprocedure/default_en.htm</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noProof="0" dirty="0" smtClean="0"/>
              <a:t>VIDEO OLP:</a:t>
            </a:r>
            <a:r>
              <a:rPr lang="lt-LT" b="0" noProof="0" dirty="0" smtClean="0"/>
              <a:t> </a:t>
            </a:r>
            <a:r>
              <a:rPr lang="en-GB" sz="1200" u="sng" kern="1200" dirty="0" smtClean="0">
                <a:solidFill>
                  <a:schemeClr val="tx1"/>
                </a:solidFill>
                <a:effectLst/>
                <a:latin typeface="+mn-lt"/>
                <a:ea typeface="+mn-ea"/>
                <a:cs typeface="+mn-cs"/>
                <a:hlinkClick r:id="rId4"/>
              </a:rPr>
              <a:t>https://www.europarltv.europa.eu/programme/eu-affairs/lawmaking-in-the-eu</a:t>
            </a:r>
            <a:endParaRPr lang="en-GB" sz="1200" kern="1200" dirty="0" smtClean="0">
              <a:solidFill>
                <a:schemeClr val="tx1"/>
              </a:solidFill>
              <a:effectLst/>
              <a:latin typeface="+mn-lt"/>
              <a:ea typeface="+mn-ea"/>
              <a:cs typeface="+mn-cs"/>
            </a:endParaRPr>
          </a:p>
          <a:p>
            <a:endParaRPr lang="fr-FR" b="0" noProof="0" dirty="0" smtClean="0"/>
          </a:p>
          <a:p>
            <a:r>
              <a:rPr lang="fr-FR" b="0" noProof="0" dirty="0" smtClean="0"/>
              <a:t>Commission </a:t>
            </a:r>
            <a:r>
              <a:rPr lang="fr-FR" b="0" noProof="0" dirty="0" err="1" smtClean="0"/>
              <a:t>work</a:t>
            </a:r>
            <a:r>
              <a:rPr lang="fr-FR" b="0" noProof="0" dirty="0" smtClean="0"/>
              <a:t> programmes:</a:t>
            </a:r>
            <a:r>
              <a:rPr lang="lt-LT" b="0" noProof="0" dirty="0" smtClean="0"/>
              <a:t> </a:t>
            </a:r>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hlinkClick r:id="rId5"/>
              </a:rPr>
              <a:t>https://ec.europa.eu/info/publications/european-commission-work-programme_en</a:t>
            </a:r>
            <a:endParaRPr lang="en-GB" sz="1200" kern="1200" dirty="0" smtClean="0">
              <a:solidFill>
                <a:schemeClr val="tx1"/>
              </a:solidFill>
              <a:effectLst/>
              <a:latin typeface="+mn-lt"/>
              <a:ea typeface="+mn-ea"/>
              <a:cs typeface="+mn-cs"/>
            </a:endParaRPr>
          </a:p>
          <a:p>
            <a:pPr defTabSz="918606">
              <a:defRPr/>
            </a:pPr>
            <a:endParaRPr lang="en-GB" b="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6"/>
              </a:rPr>
              <a:t>https://ec.europa.eu/info/sites/info/files/cwp_2019_explained_factsheet_en_1.pdf</a:t>
            </a:r>
            <a:endParaRPr lang="en-GB" sz="1200" kern="1200" dirty="0" smtClean="0">
              <a:solidFill>
                <a:schemeClr val="tx1"/>
              </a:solidFill>
              <a:effectLst/>
              <a:latin typeface="+mn-lt"/>
              <a:ea typeface="+mn-ea"/>
              <a:cs typeface="+mn-cs"/>
            </a:endParaRPr>
          </a:p>
          <a:p>
            <a:r>
              <a:rPr lang="en-GB" b="0" noProof="0" dirty="0" smtClean="0"/>
              <a:t> </a:t>
            </a:r>
          </a:p>
          <a:p>
            <a:endParaRPr lang="en-GB" b="0" noProof="0" dirty="0"/>
          </a:p>
        </p:txBody>
      </p:sp>
      <p:sp>
        <p:nvSpPr>
          <p:cNvPr id="4" name="Slide Number Placeholder 3"/>
          <p:cNvSpPr>
            <a:spLocks noGrp="1"/>
          </p:cNvSpPr>
          <p:nvPr>
            <p:ph type="sldNum" sz="quarter" idx="10"/>
          </p:nvPr>
        </p:nvSpPr>
        <p:spPr/>
        <p:txBody>
          <a:bodyPr/>
          <a:lstStyle/>
          <a:p>
            <a:fld id="{D68C0DC3-4B8E-4A12-ADC9-BF5D883759B0}" type="slidenum">
              <a:rPr lang="en-GB" smtClean="0"/>
              <a:t>14</a:t>
            </a:fld>
            <a:endParaRPr lang="en-GB"/>
          </a:p>
        </p:txBody>
      </p:sp>
    </p:spTree>
    <p:extLst>
      <p:ext uri="{BB962C8B-B14F-4D97-AF65-F5344CB8AC3E}">
        <p14:creationId xmlns:p14="http://schemas.microsoft.com/office/powerpoint/2010/main" val="42698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Key players</a:t>
            </a:r>
          </a:p>
          <a:p>
            <a:pPr marL="172239" indent="-172239">
              <a:buFont typeface="Arial" panose="020B0604020202020204" pitchFamily="34" charset="0"/>
              <a:buChar char="•"/>
            </a:pPr>
            <a:r>
              <a:rPr lang="en-GB" dirty="0"/>
              <a:t>The Parliament’s President is elected for a renewable term of two and a half years, i.e. half the lifetime of a Parliament. The President represents the European Parliament vis-à-vis the outside world and in its relations with the other EU institutions. </a:t>
            </a:r>
          </a:p>
          <a:p>
            <a:pPr marL="172239" indent="-172239">
              <a:buFont typeface="Arial" panose="020B0604020202020204" pitchFamily="34" charset="0"/>
              <a:buChar char="•"/>
            </a:pPr>
            <a:r>
              <a:rPr lang="fr-FR" dirty="0"/>
              <a:t>There </a:t>
            </a:r>
            <a:r>
              <a:rPr lang="fr-FR" dirty="0" err="1"/>
              <a:t>is</a:t>
            </a:r>
            <a:r>
              <a:rPr lang="fr-FR" dirty="0"/>
              <a:t> a </a:t>
            </a:r>
            <a:r>
              <a:rPr lang="fr-FR" dirty="0" err="1"/>
              <a:t>President</a:t>
            </a:r>
            <a:r>
              <a:rPr lang="fr-FR" dirty="0"/>
              <a:t> of the </a:t>
            </a:r>
            <a:r>
              <a:rPr lang="fr-FR" dirty="0" err="1"/>
              <a:t>Parliament</a:t>
            </a:r>
            <a:r>
              <a:rPr lang="fr-FR" dirty="0"/>
              <a:t>, a </a:t>
            </a:r>
            <a:r>
              <a:rPr lang="fr-FR" dirty="0" err="1"/>
              <a:t>President</a:t>
            </a:r>
            <a:r>
              <a:rPr lang="fr-FR" dirty="0"/>
              <a:t> of the Commission, and of the Council – as </a:t>
            </a:r>
            <a:r>
              <a:rPr lang="fr-FR" dirty="0" err="1"/>
              <a:t>well</a:t>
            </a:r>
            <a:r>
              <a:rPr lang="fr-FR" dirty="0"/>
              <a:t> as the High </a:t>
            </a:r>
            <a:r>
              <a:rPr lang="fr-FR" dirty="0" err="1"/>
              <a:t>Representative</a:t>
            </a:r>
            <a:r>
              <a:rPr lang="fr-FR" dirty="0"/>
              <a:t> of </a:t>
            </a:r>
            <a:r>
              <a:rPr lang="en-GB" dirty="0"/>
              <a:t>for Foreign Affairs and Security Policy. </a:t>
            </a:r>
          </a:p>
          <a:p>
            <a:endParaRPr lang="en-GB" b="1" dirty="0"/>
          </a:p>
          <a:p>
            <a:r>
              <a:rPr lang="en-GB" b="1" dirty="0"/>
              <a:t>Link:</a:t>
            </a:r>
          </a:p>
          <a:p>
            <a:r>
              <a:rPr lang="en-GB" dirty="0"/>
              <a:t>EU presidents – who does what?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3"/>
              </a:rPr>
              <a:t>https://europa.eu/european-union/about-eu/presidents_en</a:t>
            </a:r>
            <a:endParaRPr lang="en-GB" sz="1200" kern="1200" dirty="0" smtClean="0">
              <a:solidFill>
                <a:schemeClr val="tx1"/>
              </a:solidFill>
              <a:effectLst/>
              <a:latin typeface="+mn-lt"/>
              <a:ea typeface="+mn-ea"/>
              <a:cs typeface="+mn-cs"/>
            </a:endParaRPr>
          </a:p>
          <a:p>
            <a:endParaRPr lang="lt-LT" dirty="0" smtClean="0"/>
          </a:p>
          <a:p>
            <a:r>
              <a:rPr lang="en-GB" dirty="0" smtClean="0"/>
              <a:t>ABC </a:t>
            </a:r>
            <a:r>
              <a:rPr lang="en-GB" dirty="0"/>
              <a:t>on EU institutions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4"/>
              </a:rPr>
              <a:t>http://www.europarl.europa.eu/news/en/headlines/eu-affairs/20130905STO18726/abc-of-the-eu-institutions</a:t>
            </a:r>
            <a:endParaRPr lang="en-GB" sz="1200" kern="1200" dirty="0" smtClean="0">
              <a:solidFill>
                <a:schemeClr val="tx1"/>
              </a:solidFill>
              <a:effectLst/>
              <a:latin typeface="+mn-lt"/>
              <a:ea typeface="+mn-ea"/>
              <a:cs typeface="+mn-cs"/>
            </a:endParaRPr>
          </a:p>
          <a:p>
            <a:endParaRPr lang="en-GB" dirty="0"/>
          </a:p>
          <a:p>
            <a:r>
              <a:rPr lang="en-GB" dirty="0"/>
              <a:t>How the President of European Commission is elected?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5"/>
              </a:rPr>
              <a:t>http://www.europarl.europa.eu/news/en/headlines/eu-affairs/20140711STO52254/how-the-president-of-the-european-commission-gets-elected</a:t>
            </a:r>
            <a:endParaRPr lang="en-GB" sz="1200" kern="1200" dirty="0" smtClean="0">
              <a:solidFill>
                <a:schemeClr val="tx1"/>
              </a:solidFill>
              <a:effectLst/>
              <a:latin typeface="+mn-lt"/>
              <a:ea typeface="+mn-ea"/>
              <a:cs typeface="+mn-cs"/>
            </a:endParaRPr>
          </a:p>
          <a:p>
            <a:endParaRPr lang="lt-LT" dirty="0" smtClean="0"/>
          </a:p>
          <a:p>
            <a:r>
              <a:rPr lang="en-GB" dirty="0" smtClean="0"/>
              <a:t>EU </a:t>
            </a:r>
            <a:r>
              <a:rPr lang="en-GB" dirty="0"/>
              <a:t>institutional balance</a:t>
            </a:r>
            <a:r>
              <a:rPr lang="en-GB" dirty="0" smtClean="0"/>
              <a:t>:</a:t>
            </a:r>
            <a:endParaRPr lang="lt-L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6"/>
              </a:rPr>
              <a:t>https://europa.eu/european-union/topics/institutional-affairs_en</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15</a:t>
            </a:fld>
            <a:endParaRPr lang="en-GB"/>
          </a:p>
        </p:txBody>
      </p:sp>
    </p:spTree>
    <p:extLst>
      <p:ext uri="{BB962C8B-B14F-4D97-AF65-F5344CB8AC3E}">
        <p14:creationId xmlns:p14="http://schemas.microsoft.com/office/powerpoint/2010/main" val="3071404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EU budget versus member states budget</a:t>
            </a:r>
          </a:p>
          <a:p>
            <a:pPr marL="172239" indent="-172239">
              <a:buFont typeface="Arial" panose="020B0604020202020204" pitchFamily="34" charset="0"/>
              <a:buChar char="•"/>
            </a:pPr>
            <a:r>
              <a:rPr lang="en-GB" b="0" dirty="0" smtClean="0"/>
              <a:t>The EU budgets is only 1% of the total value of the EU economy (Gross National Income of all EU Member States).</a:t>
            </a:r>
          </a:p>
          <a:p>
            <a:pPr marL="172239" indent="-172239">
              <a:buFont typeface="Arial" panose="020B0604020202020204" pitchFamily="34" charset="0"/>
              <a:buChar char="•"/>
            </a:pPr>
            <a:endParaRPr lang="en-GB" b="0" dirty="0" smtClean="0"/>
          </a:p>
          <a:p>
            <a:r>
              <a:rPr lang="en-GB" b="1" dirty="0" smtClean="0"/>
              <a:t>Link:</a:t>
            </a:r>
          </a:p>
          <a:p>
            <a:r>
              <a:rPr lang="en-GB" b="0" dirty="0" smtClean="0"/>
              <a:t>Myth and facts</a:t>
            </a:r>
          </a:p>
          <a:p>
            <a:pPr marL="0" indent="0">
              <a:buFont typeface="Arial" panose="020B0604020202020204" pitchFamily="34" charset="0"/>
              <a:buNone/>
            </a:pPr>
            <a:r>
              <a:rPr lang="fr-FR" sz="1200" u="sng" kern="1200" dirty="0" smtClean="0">
                <a:solidFill>
                  <a:schemeClr val="tx1"/>
                </a:solidFill>
                <a:effectLst/>
                <a:latin typeface="+mn-lt"/>
                <a:ea typeface="+mn-ea"/>
                <a:cs typeface="+mn-cs"/>
                <a:hlinkClick r:id="rId3"/>
              </a:rPr>
              <a:t>http://ec.europa.eu/budget/explained/myths/myths_en.cfm</a:t>
            </a:r>
            <a:endParaRPr lang="en-GB" b="0" dirty="0"/>
          </a:p>
        </p:txBody>
      </p:sp>
      <p:sp>
        <p:nvSpPr>
          <p:cNvPr id="4" name="Slide Number Placeholder 3"/>
          <p:cNvSpPr>
            <a:spLocks noGrp="1"/>
          </p:cNvSpPr>
          <p:nvPr>
            <p:ph type="sldNum" sz="quarter" idx="10"/>
          </p:nvPr>
        </p:nvSpPr>
        <p:spPr/>
        <p:txBody>
          <a:bodyPr/>
          <a:lstStyle/>
          <a:p>
            <a:fld id="{D68C0DC3-4B8E-4A12-ADC9-BF5D883759B0}" type="slidenum">
              <a:rPr lang="en-GB" smtClean="0"/>
              <a:t>16</a:t>
            </a:fld>
            <a:endParaRPr lang="en-GB"/>
          </a:p>
        </p:txBody>
      </p:sp>
    </p:spTree>
    <p:extLst>
      <p:ext uri="{BB962C8B-B14F-4D97-AF65-F5344CB8AC3E}">
        <p14:creationId xmlns:p14="http://schemas.microsoft.com/office/powerpoint/2010/main" val="2130822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EU budget</a:t>
            </a:r>
            <a:r>
              <a:rPr lang="en-GB" b="1" baseline="0" dirty="0" smtClean="0"/>
              <a:t> -</a:t>
            </a:r>
            <a:r>
              <a:rPr lang="en-GB" b="1" dirty="0" smtClean="0"/>
              <a:t> where does the money go</a:t>
            </a:r>
          </a:p>
          <a:p>
            <a:pPr marL="172239" indent="-172239">
              <a:buFont typeface="Arial" panose="020B0604020202020204" pitchFamily="34" charset="0"/>
              <a:buChar char="•"/>
            </a:pPr>
            <a:r>
              <a:rPr lang="en-GB" b="0" dirty="0" smtClean="0"/>
              <a:t>About 94% of the budget funds real activities on the ground in EU countries and beyond. The EU budget finances activities ranging from developing rural areas and conserving the environment to protecting external borders and promoting human rights. The Commission, the Council and Parliament all have a say in determining the size of the budget and how it is allocated.</a:t>
            </a:r>
          </a:p>
          <a:p>
            <a:pPr marL="172239" indent="-172239">
              <a:buFont typeface="Arial" panose="020B0604020202020204" pitchFamily="34" charset="0"/>
              <a:buChar char="•"/>
            </a:pPr>
            <a:r>
              <a:rPr lang="en-GB" b="0" dirty="0" smtClean="0"/>
              <a:t>Currently the largest share goes on creating growth and jobs and reducing economic gaps between the EU's various regions. Agriculture, rural development, fisheries and environmental protection also account for a major share. Other areas of expenditure include combating terrorism, organised crime and illegal immigration.</a:t>
            </a:r>
          </a:p>
          <a:p>
            <a:pPr marL="172239" indent="-172239">
              <a:buFont typeface="Arial" panose="020B0604020202020204" pitchFamily="34" charset="0"/>
              <a:buChar char="•"/>
            </a:pPr>
            <a:r>
              <a:rPr lang="en-GB" b="0" dirty="0" smtClean="0"/>
              <a:t>6% are the running costs/administrative costs of all three institutions - How much does your national administration cost?</a:t>
            </a:r>
          </a:p>
          <a:p>
            <a:pPr marL="172239" indent="-172239">
              <a:buFont typeface="Arial" panose="020B0604020202020204" pitchFamily="34" charset="0"/>
              <a:buChar char="•"/>
            </a:pPr>
            <a:r>
              <a:rPr lang="en-GB" b="0" dirty="0" smtClean="0"/>
              <a:t>Main difference to a national budget: it is an investment budget (European added value) and cannot run deficits.</a:t>
            </a:r>
          </a:p>
          <a:p>
            <a:pPr marL="172239" indent="-172239">
              <a:buFont typeface="Arial" panose="020B0604020202020204" pitchFamily="34" charset="0"/>
              <a:buChar char="•"/>
            </a:pPr>
            <a:r>
              <a:rPr lang="fr-FR" b="0" dirty="0" err="1" smtClean="0"/>
              <a:t>Why</a:t>
            </a:r>
            <a:r>
              <a:rPr lang="fr-FR" b="0" baseline="0" dirty="0" smtClean="0"/>
              <a:t> an EU budget? It </a:t>
            </a:r>
            <a:r>
              <a:rPr lang="fr-FR" b="0" baseline="0" dirty="0" err="1" smtClean="0"/>
              <a:t>is</a:t>
            </a:r>
            <a:r>
              <a:rPr lang="fr-FR" b="0" baseline="0" dirty="0" smtClean="0"/>
              <a:t> </a:t>
            </a:r>
            <a:r>
              <a:rPr lang="en-GB" b="0" dirty="0" smtClean="0"/>
              <a:t>based on the idea that sometimes</a:t>
            </a:r>
            <a:r>
              <a:rPr lang="en-GB" b="0" baseline="0" dirty="0" smtClean="0"/>
              <a:t> and</a:t>
            </a:r>
            <a:r>
              <a:rPr lang="en-GB" dirty="0" smtClean="0"/>
              <a:t> in some areas (agreed upon unanimously by EU member states in the</a:t>
            </a:r>
            <a:r>
              <a:rPr lang="en-GB" baseline="0" dirty="0" smtClean="0"/>
              <a:t> form of the EU treaties) </a:t>
            </a:r>
            <a:r>
              <a:rPr lang="en-GB" dirty="0" smtClean="0"/>
              <a:t>a euro spent by the EU is worth more for the common European good than a euro spent nationally</a:t>
            </a:r>
            <a:r>
              <a:rPr lang="en-GB" b="0" dirty="0" smtClean="0"/>
              <a:t> </a:t>
            </a:r>
          </a:p>
          <a:p>
            <a:endParaRPr lang="en-GB" b="1" dirty="0" smtClean="0"/>
          </a:p>
          <a:p>
            <a:r>
              <a:rPr lang="en-GB" b="1" dirty="0" smtClean="0"/>
              <a:t>Links</a:t>
            </a:r>
          </a:p>
          <a:p>
            <a:r>
              <a:rPr lang="en-GB" b="0" dirty="0" smtClean="0"/>
              <a:t>Interactive infographic „EU budget explained“ - expenditure and contribution per country per country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3"/>
              </a:rPr>
              <a:t>http://www.europarl.europa.eu/news/en/headlines/economy/20180316STO99923/the-eu-budget-expenditure-and-contribution-by-member-state</a:t>
            </a:r>
            <a:endParaRPr lang="en-GB" sz="1200" kern="1200" dirty="0" smtClean="0">
              <a:solidFill>
                <a:schemeClr val="tx1"/>
              </a:solidFill>
              <a:effectLst/>
              <a:latin typeface="+mn-lt"/>
              <a:ea typeface="+mn-ea"/>
              <a:cs typeface="+mn-cs"/>
            </a:endParaRPr>
          </a:p>
          <a:p>
            <a:endParaRPr lang="en-GB" b="0" dirty="0" smtClean="0"/>
          </a:p>
          <a:p>
            <a:r>
              <a:rPr lang="en-GB" b="0" dirty="0" smtClean="0"/>
              <a:t>EU Budget in my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4"/>
              </a:rPr>
              <a:t>http://ec.europa.eu/budget/mycountry/index_en.cfm</a:t>
            </a:r>
            <a:endParaRPr lang="en-GB" sz="1200" kern="1200" dirty="0" smtClean="0">
              <a:solidFill>
                <a:schemeClr val="tx1"/>
              </a:solidFill>
              <a:effectLst/>
              <a:latin typeface="+mn-lt"/>
              <a:ea typeface="+mn-ea"/>
              <a:cs typeface="+mn-cs"/>
            </a:endParaRPr>
          </a:p>
          <a:p>
            <a:endParaRPr lang="en-GB" b="1" dirty="0" smtClean="0"/>
          </a:p>
          <a:p>
            <a:r>
              <a:rPr lang="en-GB" b="0" dirty="0" smtClean="0"/>
              <a:t>Myths and facts about EU budgets</a:t>
            </a:r>
          </a:p>
          <a:p>
            <a:r>
              <a:rPr lang="fr-FR" sz="1200" u="sng" kern="1200" dirty="0" smtClean="0">
                <a:solidFill>
                  <a:schemeClr val="tx1"/>
                </a:solidFill>
                <a:effectLst/>
                <a:latin typeface="+mn-lt"/>
                <a:ea typeface="+mn-ea"/>
                <a:cs typeface="+mn-cs"/>
                <a:hlinkClick r:id="rId5"/>
              </a:rPr>
              <a:t>http://ec.europa.eu/budget/explained/myths/myths_en.cfm</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GB" dirty="0" smtClean="0"/>
          </a:p>
          <a:p>
            <a:r>
              <a:rPr lang="lt-LT" dirty="0" smtClean="0"/>
              <a:t>2018 </a:t>
            </a:r>
            <a:r>
              <a:rPr lang="lt-LT" dirty="0" err="1" smtClean="0"/>
              <a:t>budget</a:t>
            </a:r>
            <a:r>
              <a:rPr lang="lt-LT"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6"/>
              </a:rPr>
              <a:t>http://ec.europa.eu/budget/library/biblio/publications/2017/EUbudget-factsheet-2018_en.pdf</a:t>
            </a:r>
            <a:endParaRPr lang="en-GB" sz="1200" kern="1200" dirty="0" smtClean="0">
              <a:solidFill>
                <a:schemeClr val="tx1"/>
              </a:solidFill>
              <a:effectLst/>
              <a:latin typeface="+mn-lt"/>
              <a:ea typeface="+mn-ea"/>
              <a:cs typeface="+mn-cs"/>
            </a:endParaRPr>
          </a:p>
          <a:p>
            <a:endParaRPr lang="lt-LT" dirty="0" smtClean="0"/>
          </a:p>
        </p:txBody>
      </p:sp>
      <p:sp>
        <p:nvSpPr>
          <p:cNvPr id="4" name="Slide Number Placeholder 3"/>
          <p:cNvSpPr>
            <a:spLocks noGrp="1"/>
          </p:cNvSpPr>
          <p:nvPr>
            <p:ph type="sldNum" sz="quarter" idx="10"/>
          </p:nvPr>
        </p:nvSpPr>
        <p:spPr/>
        <p:txBody>
          <a:bodyPr/>
          <a:lstStyle/>
          <a:p>
            <a:fld id="{D68C0DC3-4B8E-4A12-ADC9-BF5D883759B0}" type="slidenum">
              <a:rPr lang="en-GB" smtClean="0"/>
              <a:t>17</a:t>
            </a:fld>
            <a:endParaRPr lang="en-GB"/>
          </a:p>
        </p:txBody>
      </p:sp>
    </p:spTree>
    <p:extLst>
      <p:ext uri="{BB962C8B-B14F-4D97-AF65-F5344CB8AC3E}">
        <p14:creationId xmlns:p14="http://schemas.microsoft.com/office/powerpoint/2010/main" val="153675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EU budget – where does money come from</a:t>
            </a:r>
          </a:p>
          <a:p>
            <a:pPr marL="172239" indent="-172239">
              <a:buFont typeface="Arial" panose="020B0604020202020204" pitchFamily="34" charset="0"/>
              <a:buChar char="•"/>
            </a:pPr>
            <a:r>
              <a:rPr lang="en-GB" dirty="0" smtClean="0"/>
              <a:t>The EU budget is funded from three main sources: Member State contributions, based on a percentage of their Gross National Income. Import duties on goods entering from outside the EU. A percentage of each Member State's national VAT rate.</a:t>
            </a:r>
          </a:p>
          <a:p>
            <a:pPr marL="172239" indent="-172239">
              <a:buFont typeface="Arial" panose="020B0604020202020204" pitchFamily="34" charset="0"/>
              <a:buChar char="•"/>
            </a:pPr>
            <a:endParaRPr lang="en-GB" dirty="0" smtClean="0"/>
          </a:p>
          <a:p>
            <a:r>
              <a:rPr lang="en-GB" b="1" dirty="0" smtClean="0"/>
              <a:t>Links</a:t>
            </a:r>
          </a:p>
          <a:p>
            <a:r>
              <a:rPr lang="lt-LT" dirty="0" smtClean="0"/>
              <a:t>EU </a:t>
            </a:r>
            <a:r>
              <a:rPr lang="lt-LT" dirty="0" err="1" smtClean="0"/>
              <a:t>revenues</a:t>
            </a:r>
            <a:r>
              <a:rPr lang="lt-LT"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3"/>
              </a:rPr>
              <a:t>http://ec.europa.eu/budget/figures/2007-2013/index_en.cfm</a:t>
            </a:r>
            <a:endParaRPr lang="en-GB" sz="1200" kern="1200" dirty="0" smtClean="0">
              <a:solidFill>
                <a:schemeClr val="tx1"/>
              </a:solidFill>
              <a:effectLst/>
              <a:latin typeface="+mn-lt"/>
              <a:ea typeface="+mn-ea"/>
              <a:cs typeface="+mn-cs"/>
            </a:endParaRPr>
          </a:p>
          <a:p>
            <a:endParaRPr lang="lt-LT" dirty="0" smtClean="0"/>
          </a:p>
        </p:txBody>
      </p:sp>
      <p:sp>
        <p:nvSpPr>
          <p:cNvPr id="4" name="Slide Number Placeholder 3"/>
          <p:cNvSpPr>
            <a:spLocks noGrp="1"/>
          </p:cNvSpPr>
          <p:nvPr>
            <p:ph type="sldNum" sz="quarter" idx="10"/>
          </p:nvPr>
        </p:nvSpPr>
        <p:spPr/>
        <p:txBody>
          <a:bodyPr/>
          <a:lstStyle/>
          <a:p>
            <a:fld id="{D68C0DC3-4B8E-4A12-ADC9-BF5D883759B0}" type="slidenum">
              <a:rPr lang="en-GB" smtClean="0"/>
              <a:t>18</a:t>
            </a:fld>
            <a:endParaRPr lang="en-GB"/>
          </a:p>
        </p:txBody>
      </p:sp>
    </p:spTree>
    <p:extLst>
      <p:ext uri="{BB962C8B-B14F-4D97-AF65-F5344CB8AC3E}">
        <p14:creationId xmlns:p14="http://schemas.microsoft.com/office/powerpoint/2010/main" val="1057714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What Europe does for you</a:t>
            </a:r>
          </a:p>
          <a:p>
            <a:pPr marL="172239" indent="-172239">
              <a:buFont typeface="Arial" panose="020B0604020202020204" pitchFamily="34" charset="0"/>
              <a:buChar char="•"/>
            </a:pPr>
            <a:r>
              <a:rPr lang="en-GB" b="0" dirty="0" smtClean="0"/>
              <a:t>How does Europe affect our everyday lives? How does it impact our jobs, our families, our health care, our hobbies, our journeys, our security, our consumer choices and our social rights? And how is Europe present in our towns, cities and regions?</a:t>
            </a:r>
          </a:p>
          <a:p>
            <a:pPr marL="172239" indent="-172239">
              <a:buFont typeface="Arial" panose="020B0604020202020204" pitchFamily="34" charset="0"/>
              <a:buChar char="•"/>
            </a:pPr>
            <a:r>
              <a:rPr lang="en-GB" b="0" dirty="0" smtClean="0"/>
              <a:t>As European citizens, no matter where we live or how we make our living or spend our time, the EU has an impact on our daily lives. Ahead of the 2019 European elections, this website presents a series of short notes exploring EU deliveries and actions from the individual’s point of view. In a one-page format, these notes are available for you to read, share or reuse. And if you want to dig deeper, have a look at our longer briefing papers on EU policies in focus.</a:t>
            </a:r>
          </a:p>
          <a:p>
            <a:pPr marL="172239" indent="-172239">
              <a:buFont typeface="Arial" panose="020B0604020202020204" pitchFamily="34" charset="0"/>
              <a:buChar char="•"/>
            </a:pPr>
            <a:r>
              <a:rPr lang="en-GB" b="0" dirty="0" smtClean="0"/>
              <a:t>This is a living website and we will add more material in more EU languages over the coming months. So, let’s check out what Europe does for you:</a:t>
            </a:r>
          </a:p>
          <a:p>
            <a:endParaRPr lang="en-GB" dirty="0" smtClean="0"/>
          </a:p>
          <a:p>
            <a:r>
              <a:rPr lang="lt-LT" b="1" dirty="0" smtClean="0"/>
              <a:t>Link:</a:t>
            </a:r>
          </a:p>
          <a:p>
            <a:r>
              <a:rPr lang="en-GB" dirty="0"/>
              <a:t>What Europe does for me</a:t>
            </a:r>
          </a:p>
          <a:p>
            <a:r>
              <a:rPr lang="en-GB" u="sng" dirty="0">
                <a:hlinkClick r:id="rId3"/>
              </a:rPr>
              <a:t>https://what-europe-does-for-me.eu/</a:t>
            </a:r>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19</a:t>
            </a:fld>
            <a:endParaRPr lang="en-GB"/>
          </a:p>
        </p:txBody>
      </p:sp>
    </p:spTree>
    <p:extLst>
      <p:ext uri="{BB962C8B-B14F-4D97-AF65-F5344CB8AC3E}">
        <p14:creationId xmlns:p14="http://schemas.microsoft.com/office/powerpoint/2010/main" val="210167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err="1" smtClean="0"/>
              <a:t>European</a:t>
            </a:r>
            <a:r>
              <a:rPr lang="fr-FR" b="1" dirty="0" smtClean="0"/>
              <a:t> </a:t>
            </a:r>
            <a:r>
              <a:rPr lang="fr-FR" b="1" dirty="0" err="1" smtClean="0"/>
              <a:t>Parliamentary</a:t>
            </a:r>
            <a:r>
              <a:rPr lang="fr-FR" b="1" dirty="0" smtClean="0"/>
              <a:t> </a:t>
            </a:r>
            <a:r>
              <a:rPr lang="fr-FR" b="1" dirty="0" err="1" smtClean="0"/>
              <a:t>elections</a:t>
            </a:r>
            <a:r>
              <a:rPr lang="fr-FR" b="1" dirty="0" smtClean="0"/>
              <a:t>, 23-26 May 2019</a:t>
            </a:r>
            <a:r>
              <a:rPr lang="lt-LT" b="1" dirty="0" smtClean="0"/>
              <a:t>:</a:t>
            </a:r>
          </a:p>
          <a:p>
            <a:pPr marL="172239" indent="-172239">
              <a:buFont typeface="Arial" panose="020B0604020202020204" pitchFamily="34" charset="0"/>
              <a:buChar char="•"/>
            </a:pPr>
            <a:r>
              <a:rPr lang="en-GB" dirty="0"/>
              <a:t>The European Parliament is the democratic arm of the European Union and as such, it cannot afford to take</a:t>
            </a:r>
            <a:r>
              <a:rPr lang="lt-LT" dirty="0"/>
              <a:t> </a:t>
            </a:r>
            <a:r>
              <a:rPr lang="en-GB" dirty="0"/>
              <a:t>democracy for granted; it has to take a stand to protect it.</a:t>
            </a:r>
            <a:r>
              <a:rPr lang="lt-LT" dirty="0"/>
              <a:t> </a:t>
            </a:r>
            <a:r>
              <a:rPr lang="en-GB" dirty="0"/>
              <a:t>Voting is the quintessential democratic act that</a:t>
            </a:r>
            <a:r>
              <a:rPr lang="lt-LT" dirty="0"/>
              <a:t> </a:t>
            </a:r>
            <a:r>
              <a:rPr lang="en-GB" dirty="0"/>
              <a:t>every adult European has the right to partake in. And the more people vote, the stronger and the more</a:t>
            </a:r>
            <a:r>
              <a:rPr lang="lt-LT" dirty="0"/>
              <a:t> </a:t>
            </a:r>
            <a:r>
              <a:rPr lang="en-GB" dirty="0"/>
              <a:t>legitimate European democracy becomes.</a:t>
            </a:r>
          </a:p>
          <a:p>
            <a:pPr marL="172239" indent="-172239">
              <a:buFont typeface="Arial" panose="020B0604020202020204" pitchFamily="34" charset="0"/>
              <a:buChar char="•"/>
            </a:pPr>
            <a:r>
              <a:rPr lang="en-GB" dirty="0"/>
              <a:t>The European Parliament has successfully served as an entity that empowers and protects people – only through democratic engagement can Parliament carry on its work</a:t>
            </a:r>
            <a:endParaRPr lang="lt-LT" dirty="0"/>
          </a:p>
          <a:p>
            <a:pPr marL="172239" indent="-172239">
              <a:buFont typeface="Arial" panose="020B0604020202020204" pitchFamily="34" charset="0"/>
              <a:buChar char="•"/>
            </a:pPr>
            <a:r>
              <a:rPr lang="en-GB" dirty="0"/>
              <a:t>But European elections are also important for the EU in other ways too. The European Union is constantly evolving,</a:t>
            </a:r>
            <a:r>
              <a:rPr lang="lt-LT" dirty="0"/>
              <a:t> </a:t>
            </a:r>
            <a:r>
              <a:rPr lang="fr-FR" dirty="0"/>
              <a:t>and t</a:t>
            </a:r>
            <a:r>
              <a:rPr lang="en-GB" dirty="0"/>
              <a:t>he 2019 elections represent</a:t>
            </a:r>
            <a:r>
              <a:rPr lang="lt-LT" dirty="0"/>
              <a:t> </a:t>
            </a:r>
            <a:r>
              <a:rPr lang="en-GB" dirty="0"/>
              <a:t>the moment when citizens can choose their future and pronounce themselves on where they want the EU to</a:t>
            </a:r>
            <a:r>
              <a:rPr lang="lt-LT" dirty="0"/>
              <a:t> </a:t>
            </a:r>
            <a:r>
              <a:rPr lang="en-GB" dirty="0"/>
              <a:t>head. The very future of Europe will thus be shaped by outcome of the European elections in many ways.</a:t>
            </a:r>
          </a:p>
          <a:p>
            <a:endParaRPr lang="lt-LT" dirty="0" smtClean="0"/>
          </a:p>
          <a:p>
            <a:r>
              <a:rPr lang="en-GB" b="1" dirty="0"/>
              <a:t>thistimeimvoting.eu</a:t>
            </a:r>
          </a:p>
          <a:p>
            <a:pPr marL="172239" indent="-172239">
              <a:buFont typeface="Arial" panose="020B0604020202020204" pitchFamily="34" charset="0"/>
              <a:buChar char="•"/>
            </a:pPr>
            <a:r>
              <a:rPr lang="en-GB" dirty="0"/>
              <a:t>This is why the European Parliament is launching a call for volunteers on thistimeimvoting.eu. Because this</a:t>
            </a:r>
            <a:r>
              <a:rPr lang="lt-LT" dirty="0"/>
              <a:t> </a:t>
            </a:r>
            <a:r>
              <a:rPr lang="en-GB" dirty="0"/>
              <a:t>time, it isn’t simply about raising awareness about the EU and its importance. It’s</a:t>
            </a:r>
            <a:r>
              <a:rPr lang="lt-LT" dirty="0"/>
              <a:t> </a:t>
            </a:r>
            <a:r>
              <a:rPr lang="en-GB" dirty="0"/>
              <a:t>about attesting the</a:t>
            </a:r>
            <a:r>
              <a:rPr lang="lt-LT" dirty="0"/>
              <a:t> </a:t>
            </a:r>
            <a:r>
              <a:rPr lang="en-GB" dirty="0"/>
              <a:t>importance of engaging in the democratic process as a way to safeguard its very existence and to</a:t>
            </a:r>
            <a:r>
              <a:rPr lang="lt-LT" dirty="0"/>
              <a:t> </a:t>
            </a:r>
            <a:r>
              <a:rPr lang="en-GB" dirty="0"/>
              <a:t>empower</a:t>
            </a:r>
            <a:r>
              <a:rPr lang="lt-LT" dirty="0"/>
              <a:t> </a:t>
            </a:r>
            <a:r>
              <a:rPr lang="en-GB" dirty="0"/>
              <a:t>people</a:t>
            </a:r>
            <a:endParaRPr lang="lt-LT" dirty="0"/>
          </a:p>
          <a:p>
            <a:pPr marL="172239" indent="-172239">
              <a:buFont typeface="Arial" panose="020B0604020202020204" pitchFamily="34" charset="0"/>
              <a:buChar char="•"/>
            </a:pPr>
            <a:r>
              <a:rPr lang="en-GB" dirty="0"/>
              <a:t>We are not here to advocate who people should vote for: we are here to advocate for the importance</a:t>
            </a:r>
            <a:r>
              <a:rPr lang="lt-LT" dirty="0"/>
              <a:t> </a:t>
            </a:r>
            <a:r>
              <a:rPr lang="en-GB" dirty="0"/>
              <a:t>of the act of voting itself, the act of engaging in the democratic process.</a:t>
            </a:r>
            <a:endParaRPr lang="lt-LT" dirty="0"/>
          </a:p>
          <a:p>
            <a:pPr marL="172239" indent="-172239">
              <a:buFont typeface="Arial" panose="020B0604020202020204" pitchFamily="34" charset="0"/>
              <a:buChar char="•"/>
            </a:pPr>
            <a:r>
              <a:rPr lang="lt-LT" dirty="0"/>
              <a:t>W</a:t>
            </a:r>
            <a:r>
              <a:rPr lang="en-GB" dirty="0"/>
              <a:t>hen</a:t>
            </a:r>
            <a:r>
              <a:rPr lang="lt-LT" dirty="0"/>
              <a:t> </a:t>
            </a:r>
            <a:r>
              <a:rPr lang="en-GB" dirty="0"/>
              <a:t>everybody votes, everybody wins.</a:t>
            </a:r>
          </a:p>
          <a:p>
            <a:endParaRPr lang="lt-LT" dirty="0" smtClean="0"/>
          </a:p>
          <a:p>
            <a:r>
              <a:rPr lang="lt-LT" b="1" dirty="0" smtClean="0"/>
              <a:t>Links:</a:t>
            </a:r>
          </a:p>
          <a:p>
            <a:r>
              <a:rPr lang="lt-LT" b="1" dirty="0" err="1" smtClean="0"/>
              <a:t>Infrographic</a:t>
            </a:r>
            <a:r>
              <a:rPr lang="lt-LT" b="1" dirty="0" smtClean="0"/>
              <a:t> EPRS: 2019 </a:t>
            </a:r>
            <a:r>
              <a:rPr lang="lt-LT" b="1" dirty="0" err="1" smtClean="0"/>
              <a:t>European</a:t>
            </a:r>
            <a:r>
              <a:rPr lang="lt-LT" b="1" dirty="0" smtClean="0"/>
              <a:t> </a:t>
            </a:r>
            <a:r>
              <a:rPr lang="lt-LT" b="1" dirty="0" err="1" smtClean="0"/>
              <a:t>elections</a:t>
            </a:r>
            <a:r>
              <a:rPr lang="lt-LT" b="1" dirty="0" smtClean="0"/>
              <a:t>: </a:t>
            </a:r>
            <a:r>
              <a:rPr lang="lt-LT" b="1" dirty="0" err="1" smtClean="0"/>
              <a:t>National</a:t>
            </a:r>
            <a:r>
              <a:rPr lang="lt-LT" b="1" dirty="0" smtClean="0"/>
              <a:t> </a:t>
            </a:r>
            <a:r>
              <a:rPr lang="lt-LT" b="1" dirty="0" err="1" smtClean="0"/>
              <a:t>rules</a:t>
            </a:r>
            <a:r>
              <a:rPr lang="lt-LT" b="1" dirty="0" smtClean="0"/>
              <a:t> </a:t>
            </a:r>
          </a:p>
          <a:p>
            <a:r>
              <a:rPr lang="en-GB" sz="1200" u="sng" kern="1200" dirty="0" smtClean="0">
                <a:solidFill>
                  <a:schemeClr val="tx1"/>
                </a:solidFill>
                <a:effectLst/>
                <a:latin typeface="+mn-lt"/>
                <a:ea typeface="+mn-ea"/>
                <a:cs typeface="+mn-cs"/>
                <a:hlinkClick r:id="rId3"/>
              </a:rPr>
              <a:t>http://www.europarl.europa.eu/RegData/etudes/ATAG/2018/623556/EPRS_ATA(2018)623556_EN.pdf</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endParaRPr lang="fr-FR" b="1" dirty="0" smtClean="0"/>
          </a:p>
        </p:txBody>
      </p:sp>
      <p:sp>
        <p:nvSpPr>
          <p:cNvPr id="4" name="Slide Number Placeholder 3"/>
          <p:cNvSpPr>
            <a:spLocks noGrp="1"/>
          </p:cNvSpPr>
          <p:nvPr>
            <p:ph type="sldNum" sz="quarter" idx="10"/>
          </p:nvPr>
        </p:nvSpPr>
        <p:spPr/>
        <p:txBody>
          <a:bodyPr/>
          <a:lstStyle/>
          <a:p>
            <a:fld id="{D68C0DC3-4B8E-4A12-ADC9-BF5D883759B0}" type="slidenum">
              <a:rPr lang="en-GB" smtClean="0"/>
              <a:t>2</a:t>
            </a:fld>
            <a:endParaRPr lang="en-GB"/>
          </a:p>
        </p:txBody>
      </p:sp>
    </p:spTree>
    <p:extLst>
      <p:ext uri="{BB962C8B-B14F-4D97-AF65-F5344CB8AC3E}">
        <p14:creationId xmlns:p14="http://schemas.microsoft.com/office/powerpoint/2010/main" val="3922387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err="1" smtClean="0"/>
              <a:t>Privacy</a:t>
            </a:r>
            <a:endParaRPr lang="en-GB" b="1" dirty="0" smtClean="0"/>
          </a:p>
          <a:p>
            <a:endParaRPr lang="en-GB" dirty="0" smtClean="0"/>
          </a:p>
          <a:p>
            <a:pPr marL="172239" indent="-172239">
              <a:buFont typeface="Arial" panose="020B0604020202020204" pitchFamily="34" charset="0"/>
              <a:buChar char="•"/>
            </a:pPr>
            <a:r>
              <a:rPr lang="en-GB" dirty="0" smtClean="0"/>
              <a:t>Online</a:t>
            </a:r>
            <a:r>
              <a:rPr lang="en-GB" baseline="0" dirty="0" smtClean="0"/>
              <a:t> privacy  - right to be forgotten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3"/>
              </a:rPr>
              <a:t>http://www.europarl.europa.eu/RegData/bibliotheque/briefing/2012/120280/LDM_BRI(2012)120280_REV1_EN.pdf</a:t>
            </a:r>
            <a:endParaRPr lang="en-GB" sz="1200" kern="1200" dirty="0" smtClean="0">
              <a:solidFill>
                <a:schemeClr val="tx1"/>
              </a:solidFill>
              <a:effectLst/>
              <a:latin typeface="+mn-lt"/>
              <a:ea typeface="+mn-ea"/>
              <a:cs typeface="+mn-cs"/>
            </a:endParaRPr>
          </a:p>
          <a:p>
            <a:endParaRPr lang="en-GB" dirty="0" smtClean="0"/>
          </a:p>
          <a:p>
            <a:pPr marL="172239" indent="-172239">
              <a:buFont typeface="Arial" panose="020B0604020202020204" pitchFamily="34" charset="0"/>
              <a:buChar char="•"/>
            </a:pPr>
            <a:r>
              <a:rPr lang="en-GB" b="0" dirty="0" smtClean="0"/>
              <a:t>Better protection for children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4"/>
              </a:rPr>
              <a:t>https://multimedia.europarl.europa.eu/en/better-protection-for-children-online_N01-PUB-170425-PROT_ev</a:t>
            </a:r>
            <a:endParaRPr lang="en-GB" sz="1200" kern="1200" dirty="0" smtClean="0">
              <a:solidFill>
                <a:schemeClr val="tx1"/>
              </a:solidFill>
              <a:effectLst/>
              <a:latin typeface="+mn-lt"/>
              <a:ea typeface="+mn-ea"/>
              <a:cs typeface="+mn-cs"/>
            </a:endParaRPr>
          </a:p>
          <a:p>
            <a:endParaRPr lang="en-GB" dirty="0" smtClean="0"/>
          </a:p>
          <a:p>
            <a:pPr marL="172239" indent="-172239">
              <a:buFont typeface="Arial" panose="020B0604020202020204" pitchFamily="34" charset="0"/>
              <a:buChar char="•"/>
            </a:pPr>
            <a:r>
              <a:rPr lang="en-GB" b="0" dirty="0" smtClean="0"/>
              <a:t>Data protection regulation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5"/>
              </a:rPr>
              <a:t>https://multimedia.europarl.europa.eu/en/infoclip-data-protection-regulation_I155751-V_v</a:t>
            </a:r>
            <a:endParaRPr lang="en-GB" sz="1200" kern="1200" dirty="0" smtClean="0">
              <a:solidFill>
                <a:schemeClr val="tx1"/>
              </a:solidFill>
              <a:effectLst/>
              <a:latin typeface="+mn-lt"/>
              <a:ea typeface="+mn-ea"/>
              <a:cs typeface="+mn-cs"/>
            </a:endParaRPr>
          </a:p>
          <a:p>
            <a:endParaRPr lang="en-GB" b="0" dirty="0" smtClean="0"/>
          </a:p>
          <a:p>
            <a:pPr marL="172239" indent="-172239">
              <a:buFont typeface="Arial" panose="020B0604020202020204" pitchFamily="34" charset="0"/>
              <a:buChar char="•"/>
            </a:pPr>
            <a:r>
              <a:rPr lang="en-GB" b="0" dirty="0" smtClean="0">
                <a:effectLst/>
              </a:rPr>
              <a:t>Internet users whose personal data is collected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6"/>
              </a:rPr>
              <a:t>https://what-europe-does-for-me.eu/en/portal/2/N08</a:t>
            </a:r>
            <a:endParaRPr lang="en-GB" sz="1200" kern="1200" dirty="0" smtClean="0">
              <a:solidFill>
                <a:schemeClr val="tx1"/>
              </a:solidFill>
              <a:effectLst/>
              <a:latin typeface="+mn-lt"/>
              <a:ea typeface="+mn-ea"/>
              <a:cs typeface="+mn-cs"/>
            </a:endParaRPr>
          </a:p>
          <a:p>
            <a:endParaRPr lang="en-GB" b="0" dirty="0" smtClean="0"/>
          </a:p>
          <a:p>
            <a:pPr marL="172239" indent="-172239">
              <a:buFont typeface="Arial" panose="020B0604020202020204" pitchFamily="34" charset="0"/>
              <a:buChar char="•"/>
            </a:pPr>
            <a:r>
              <a:rPr lang="en-GB" b="0" dirty="0" smtClean="0">
                <a:effectLst/>
              </a:rPr>
              <a:t>Smartphone and tablet users</a:t>
            </a:r>
            <a:endParaRPr lang="lt-LT" b="0" dirty="0" smtClean="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kern="1200" dirty="0" smtClean="0">
                <a:solidFill>
                  <a:schemeClr val="tx1"/>
                </a:solidFill>
                <a:effectLst/>
                <a:latin typeface="+mn-lt"/>
                <a:ea typeface="+mn-ea"/>
                <a:cs typeface="+mn-cs"/>
                <a:hlinkClick r:id="rId7"/>
              </a:rPr>
              <a:t>https://what-europe-does-for-me.eu/en/portal/2/N03</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b="0" dirty="0" smtClean="0">
              <a:effectLst/>
            </a:endParaRPr>
          </a:p>
        </p:txBody>
      </p:sp>
      <p:sp>
        <p:nvSpPr>
          <p:cNvPr id="4" name="Slide Number Placeholder 3"/>
          <p:cNvSpPr>
            <a:spLocks noGrp="1"/>
          </p:cNvSpPr>
          <p:nvPr>
            <p:ph type="sldNum" sz="quarter" idx="10"/>
          </p:nvPr>
        </p:nvSpPr>
        <p:spPr/>
        <p:txBody>
          <a:bodyPr/>
          <a:lstStyle/>
          <a:p>
            <a:fld id="{D68C0DC3-4B8E-4A12-ADC9-BF5D883759B0}" type="slidenum">
              <a:rPr lang="en-GB" smtClean="0"/>
              <a:t>20</a:t>
            </a:fld>
            <a:endParaRPr lang="en-GB"/>
          </a:p>
        </p:txBody>
      </p:sp>
    </p:spTree>
    <p:extLst>
      <p:ext uri="{BB962C8B-B14F-4D97-AF65-F5344CB8AC3E}">
        <p14:creationId xmlns:p14="http://schemas.microsoft.com/office/powerpoint/2010/main" val="3944042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err="1" smtClean="0"/>
              <a:t>Knowledge</a:t>
            </a:r>
            <a:endParaRPr lang="en-GB" b="1" dirty="0" smtClean="0"/>
          </a:p>
          <a:p>
            <a:endParaRPr lang="en-GB" b="1" dirty="0" smtClean="0"/>
          </a:p>
          <a:p>
            <a:pPr marL="172239" indent="-172239">
              <a:buFont typeface="Arial" panose="020B0604020202020204" pitchFamily="34" charset="0"/>
              <a:buChar char="•"/>
            </a:pPr>
            <a:r>
              <a:rPr lang="en-GB" b="0" dirty="0" smtClean="0"/>
              <a:t>Trainees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3"/>
              </a:rPr>
              <a:t>https://what-europe-does-for-me.eu/en/portal/2/M10</a:t>
            </a:r>
            <a:endParaRPr lang="en-GB" sz="1200" kern="1200" dirty="0" smtClean="0">
              <a:solidFill>
                <a:schemeClr val="tx1"/>
              </a:solidFill>
              <a:effectLst/>
              <a:latin typeface="+mn-lt"/>
              <a:ea typeface="+mn-ea"/>
              <a:cs typeface="+mn-cs"/>
            </a:endParaRPr>
          </a:p>
          <a:p>
            <a:endParaRPr lang="en-GB" b="0" dirty="0" smtClean="0"/>
          </a:p>
          <a:p>
            <a:pPr marL="172239" indent="-172239">
              <a:buFont typeface="Arial" panose="020B0604020202020204" pitchFamily="34" charset="0"/>
              <a:buChar char="•"/>
            </a:pPr>
            <a:r>
              <a:rPr lang="en-GB" b="0" dirty="0" smtClean="0"/>
              <a:t>Erasmus – students</a:t>
            </a:r>
            <a:r>
              <a:rPr lang="en-GB" b="0" baseline="0" dirty="0" smtClean="0"/>
              <a:t> learning abroad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kern="1200" dirty="0" smtClean="0">
                <a:solidFill>
                  <a:schemeClr val="tx1"/>
                </a:solidFill>
                <a:effectLst/>
                <a:latin typeface="+mn-lt"/>
                <a:ea typeface="+mn-ea"/>
                <a:cs typeface="+mn-cs"/>
                <a:hlinkClick r:id="rId4"/>
              </a:rPr>
              <a:t>https://what-europe-does-for-me.eu/en/portal/2/M05</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b="0" dirty="0" smtClean="0"/>
          </a:p>
          <a:p>
            <a:pPr marL="172239" indent="-172239">
              <a:buFont typeface="Arial" panose="020B0604020202020204" pitchFamily="34" charset="0"/>
              <a:buChar char="•"/>
            </a:pPr>
            <a:r>
              <a:rPr lang="en-GB" b="0" dirty="0" smtClean="0"/>
              <a:t>New Erasmus+ budget to boost mobility and opportunities for youth</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5"/>
              </a:rPr>
              <a:t>https://multimedia.europarl.europa.eu/en/new-erasmus-budget-to-boost-mobility-and-opportunities-for-youth_N01-PUB-190225-ERAS_ev</a:t>
            </a:r>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21</a:t>
            </a:fld>
            <a:endParaRPr lang="en-GB"/>
          </a:p>
        </p:txBody>
      </p:sp>
    </p:spTree>
    <p:extLst>
      <p:ext uri="{BB962C8B-B14F-4D97-AF65-F5344CB8AC3E}">
        <p14:creationId xmlns:p14="http://schemas.microsoft.com/office/powerpoint/2010/main" val="247416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err="1" smtClean="0"/>
              <a:t>Choice</a:t>
            </a:r>
            <a:endParaRPr lang="en-GB" b="1" dirty="0" smtClean="0"/>
          </a:p>
          <a:p>
            <a:endParaRPr lang="en-GB" b="0" dirty="0" smtClean="0"/>
          </a:p>
          <a:p>
            <a:pPr marL="172239" indent="-172239">
              <a:buFont typeface="Arial" panose="020B0604020202020204" pitchFamily="34" charset="0"/>
              <a:buChar char="•"/>
            </a:pPr>
            <a:r>
              <a:rPr lang="en-GB" b="0" dirty="0" smtClean="0"/>
              <a:t>Consumer</a:t>
            </a:r>
            <a:r>
              <a:rPr lang="en-GB" b="0" baseline="0" dirty="0" smtClean="0"/>
              <a:t> protection</a:t>
            </a:r>
          </a:p>
          <a:p>
            <a:pPr marL="0" marR="0" lvl="0" indent="0" algn="l" defTabSz="918606"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3"/>
              </a:rPr>
              <a:t>https://what-europe-does-for-me.eu/en/portal/2/G08</a:t>
            </a:r>
            <a:endParaRPr lang="en-GB" sz="1200" kern="1200" dirty="0" smtClean="0">
              <a:solidFill>
                <a:schemeClr val="tx1"/>
              </a:solidFill>
              <a:effectLst/>
              <a:latin typeface="+mn-lt"/>
              <a:ea typeface="+mn-ea"/>
              <a:cs typeface="+mn-cs"/>
            </a:endParaRPr>
          </a:p>
          <a:p>
            <a:pPr marL="0" marR="0" lvl="0" indent="0" algn="l" defTabSz="918606"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4"/>
              </a:rPr>
              <a:t>http://www.europarl.europa.eu/RegData/etudes/BRIE/2019/633141/EPRS_BRI(2019)633141_EN.pdf</a:t>
            </a:r>
            <a:endParaRPr lang="en-GB" sz="1200" kern="1200" dirty="0" smtClean="0">
              <a:solidFill>
                <a:schemeClr val="tx1"/>
              </a:solidFill>
              <a:effectLst/>
              <a:latin typeface="+mn-lt"/>
              <a:ea typeface="+mn-ea"/>
              <a:cs typeface="+mn-cs"/>
            </a:endParaRPr>
          </a:p>
          <a:p>
            <a:pPr marL="0" marR="0" lvl="0" indent="0" algn="l" defTabSz="918606"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5"/>
              </a:rPr>
              <a:t>https://multimedia.europarl.europa.eu/en/consumer-protection_B01-ESN-180427_ev</a:t>
            </a:r>
            <a:endParaRPr lang="en-GB" sz="1200" kern="1200" dirty="0" smtClean="0">
              <a:solidFill>
                <a:schemeClr val="tx1"/>
              </a:solidFill>
              <a:effectLst/>
              <a:latin typeface="+mn-lt"/>
              <a:ea typeface="+mn-ea"/>
              <a:cs typeface="+mn-cs"/>
            </a:endParaRPr>
          </a:p>
          <a:p>
            <a:pPr defTabSz="918606">
              <a:defRPr/>
            </a:pPr>
            <a:endParaRPr lang="en-GB" baseline="0" dirty="0" smtClean="0"/>
          </a:p>
          <a:p>
            <a:pPr marL="172239" indent="-172239" defTabSz="918606">
              <a:buFont typeface="Arial" panose="020B0604020202020204" pitchFamily="34" charset="0"/>
              <a:buChar char="•"/>
              <a:defRPr/>
            </a:pPr>
            <a:r>
              <a:rPr lang="en-GB" baseline="0" dirty="0" smtClean="0"/>
              <a:t>Farmers</a:t>
            </a:r>
          </a:p>
          <a:p>
            <a:r>
              <a:rPr lang="fr-FR" sz="1200" u="sng" kern="1200" dirty="0" smtClean="0">
                <a:solidFill>
                  <a:schemeClr val="tx1"/>
                </a:solidFill>
                <a:effectLst/>
                <a:latin typeface="+mn-lt"/>
                <a:ea typeface="+mn-ea"/>
                <a:cs typeface="+mn-cs"/>
                <a:hlinkClick r:id="rId6"/>
              </a:rPr>
              <a:t>https://what-europe-does-for-me.eu/en/portal/2/B04</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2239" indent="-172239">
              <a:buFont typeface="Arial" panose="020B0604020202020204" pitchFamily="34" charset="0"/>
              <a:buChar char="•"/>
            </a:pPr>
            <a:r>
              <a:rPr lang="en-GB" b="0" baseline="0" dirty="0" smtClean="0"/>
              <a:t>Dairy farmers</a:t>
            </a:r>
          </a:p>
          <a:p>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hlinkClick r:id="rId7"/>
              </a:rPr>
              <a:t>https://what-europe-does-for-me.eu/en/portal/2/B50</a:t>
            </a:r>
            <a:endParaRPr lang="en-GB" sz="1200" kern="1200" dirty="0" smtClean="0">
              <a:solidFill>
                <a:schemeClr val="tx1"/>
              </a:solidFill>
              <a:effectLst/>
              <a:latin typeface="+mn-lt"/>
              <a:ea typeface="+mn-ea"/>
              <a:cs typeface="+mn-cs"/>
            </a:endParaRPr>
          </a:p>
          <a:p>
            <a:endParaRPr lang="en-GB" b="0" baseline="0" dirty="0" smtClean="0"/>
          </a:p>
          <a:p>
            <a:pPr marL="172239" indent="-172239">
              <a:buFont typeface="Arial" panose="020B0604020202020204" pitchFamily="34" charset="0"/>
              <a:buChar char="•"/>
            </a:pPr>
            <a:r>
              <a:rPr lang="en-GB" b="0" dirty="0" smtClean="0">
                <a:effectLst/>
              </a:rPr>
              <a:t>Consumers of regional and traditional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8"/>
              </a:rPr>
              <a:t>https://what-europe-does-for-me.eu/en/portal/2/E20</a:t>
            </a:r>
            <a:endParaRPr lang="en-GB" sz="1200" kern="1200" dirty="0" smtClean="0">
              <a:solidFill>
                <a:schemeClr val="tx1"/>
              </a:solidFill>
              <a:effectLst/>
              <a:latin typeface="+mn-lt"/>
              <a:ea typeface="+mn-ea"/>
              <a:cs typeface="+mn-cs"/>
            </a:endParaRPr>
          </a:p>
          <a:p>
            <a:endParaRPr lang="en-GB" b="0" baseline="0" dirty="0" smtClean="0"/>
          </a:p>
          <a:p>
            <a:pPr marL="172239" indent="-172239">
              <a:buFont typeface="Arial" panose="020B0604020202020204" pitchFamily="34" charset="0"/>
              <a:buChar char="•"/>
            </a:pPr>
            <a:r>
              <a:rPr lang="en-GB" b="0" baseline="0" dirty="0" smtClean="0"/>
              <a:t>Consumers of chocolate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9"/>
              </a:rPr>
              <a:t>https://what-europe-does-for-me.eu/en/portal/2/E14</a:t>
            </a:r>
            <a:endParaRPr lang="en-GB" sz="1200" kern="1200" dirty="0" smtClean="0">
              <a:solidFill>
                <a:schemeClr val="tx1"/>
              </a:solidFill>
              <a:effectLst/>
              <a:latin typeface="+mn-lt"/>
              <a:ea typeface="+mn-ea"/>
              <a:cs typeface="+mn-cs"/>
            </a:endParaRPr>
          </a:p>
          <a:p>
            <a:endParaRPr lang="en-GB" b="0" dirty="0" smtClean="0"/>
          </a:p>
          <a:p>
            <a:pPr marL="172239" indent="-172239">
              <a:buFont typeface="Arial" panose="020B0604020202020204" pitchFamily="34" charset="0"/>
              <a:buChar char="•"/>
            </a:pPr>
            <a:r>
              <a:rPr lang="en-GB" b="0" dirty="0" smtClean="0">
                <a:solidFill>
                  <a:srgbClr val="FF0000"/>
                </a:solidFill>
              </a:rPr>
              <a:t>Geo-blocking and online shopping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10"/>
              </a:rPr>
              <a:t>https://multimedia.europarl.europa.eu/en/geo-blocking-and-online-shopping_N01-PUB-181203-GEOB_ev</a:t>
            </a:r>
            <a:endParaRPr lang="en-GB" sz="1200" kern="1200" dirty="0" smtClean="0">
              <a:solidFill>
                <a:schemeClr val="tx1"/>
              </a:solidFill>
              <a:effectLst/>
              <a:latin typeface="+mn-lt"/>
              <a:ea typeface="+mn-ea"/>
              <a:cs typeface="+mn-cs"/>
            </a:endParaRPr>
          </a:p>
          <a:p>
            <a:endParaRPr lang="en-GB" b="0" baseline="0" dirty="0" smtClean="0"/>
          </a:p>
          <a:p>
            <a:endParaRPr lang="en-GB" b="1"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22</a:t>
            </a:fld>
            <a:endParaRPr lang="en-GB"/>
          </a:p>
        </p:txBody>
      </p:sp>
    </p:spTree>
    <p:extLst>
      <p:ext uri="{BB962C8B-B14F-4D97-AF65-F5344CB8AC3E}">
        <p14:creationId xmlns:p14="http://schemas.microsoft.com/office/powerpoint/2010/main" val="14713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err="1" smtClean="0"/>
              <a:t>Sciences</a:t>
            </a:r>
            <a:endParaRPr lang="en-GB" b="1" dirty="0" smtClean="0"/>
          </a:p>
          <a:p>
            <a:endParaRPr lang="en-GB" b="0" dirty="0" smtClean="0"/>
          </a:p>
          <a:p>
            <a:pPr marL="172239" indent="-172239">
              <a:buFont typeface="Arial" panose="020B0604020202020204" pitchFamily="34" charset="0"/>
              <a:buChar char="•"/>
            </a:pPr>
            <a:r>
              <a:rPr lang="en-GB" b="0" dirty="0" smtClean="0"/>
              <a:t>Researchers</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hlinkClick r:id="rId3"/>
              </a:rPr>
              <a:t>https://what-europe-does-for-me.eu/en/portal/2/B01</a:t>
            </a:r>
            <a:endParaRPr lang="en-GB" sz="1200" kern="1200" dirty="0" smtClean="0">
              <a:solidFill>
                <a:schemeClr val="tx1"/>
              </a:solidFill>
              <a:effectLst/>
              <a:latin typeface="+mn-lt"/>
              <a:ea typeface="+mn-ea"/>
              <a:cs typeface="+mn-cs"/>
            </a:endParaRPr>
          </a:p>
          <a:p>
            <a:endParaRPr lang="en-GB" b="0" dirty="0" smtClean="0"/>
          </a:p>
          <a:p>
            <a:pPr marL="172239" indent="-172239">
              <a:buFont typeface="Arial" panose="020B0604020202020204" pitchFamily="34" charset="0"/>
              <a:buChar char="•"/>
            </a:pPr>
            <a:r>
              <a:rPr lang="en-GB" b="0" dirty="0" smtClean="0"/>
              <a:t>Academics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4"/>
              </a:rPr>
              <a:t>https://what-europe-does-for-me.eu/en/portal/2/B03</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23</a:t>
            </a:fld>
            <a:endParaRPr lang="en-GB"/>
          </a:p>
        </p:txBody>
      </p:sp>
    </p:spTree>
    <p:extLst>
      <p:ext uri="{BB962C8B-B14F-4D97-AF65-F5344CB8AC3E}">
        <p14:creationId xmlns:p14="http://schemas.microsoft.com/office/powerpoint/2010/main" val="4166043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Social protection, children rights</a:t>
            </a:r>
          </a:p>
          <a:p>
            <a:endParaRPr lang="en-GB" b="1" dirty="0" smtClean="0"/>
          </a:p>
          <a:p>
            <a:pPr marL="172239" indent="-172239">
              <a:buFont typeface="Arial" panose="020B0604020202020204" pitchFamily="34" charset="0"/>
              <a:buChar char="•"/>
            </a:pPr>
            <a:r>
              <a:rPr lang="en-GB" b="0" dirty="0" smtClean="0"/>
              <a:t>Parents and parents to be</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hlinkClick r:id="rId3"/>
              </a:rPr>
              <a:t>https://what-europe-does-for-me.eu/en/portal/2/G09</a:t>
            </a:r>
            <a:endParaRPr lang="en-GB" sz="1200" kern="1200" dirty="0" smtClean="0">
              <a:solidFill>
                <a:schemeClr val="tx1"/>
              </a:solidFill>
              <a:effectLst/>
              <a:latin typeface="+mn-lt"/>
              <a:ea typeface="+mn-ea"/>
              <a:cs typeface="+mn-cs"/>
            </a:endParaRPr>
          </a:p>
          <a:p>
            <a:endParaRPr lang="en-GB" dirty="0" smtClean="0"/>
          </a:p>
          <a:p>
            <a:pPr marL="172239" indent="-172239">
              <a:buFont typeface="Arial" panose="020B0604020202020204" pitchFamily="34" charset="0"/>
              <a:buChar char="•"/>
            </a:pPr>
            <a:r>
              <a:rPr lang="en-GB" dirty="0" smtClean="0"/>
              <a:t>Social protection – parental leave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4"/>
              </a:rPr>
              <a:t>https://multimedia.europarl.europa.eu/en/social-protection-parental-leave_I164862-V_v</a:t>
            </a:r>
            <a:endParaRPr lang="en-GB" sz="1200" kern="1200" dirty="0" smtClean="0">
              <a:solidFill>
                <a:schemeClr val="tx1"/>
              </a:solidFill>
              <a:effectLst/>
              <a:latin typeface="+mn-lt"/>
              <a:ea typeface="+mn-ea"/>
              <a:cs typeface="+mn-cs"/>
            </a:endParaRPr>
          </a:p>
          <a:p>
            <a:endParaRPr lang="en-GB" dirty="0" smtClean="0"/>
          </a:p>
          <a:p>
            <a:pPr marL="172239" indent="-172239">
              <a:buFont typeface="Arial" panose="020B0604020202020204" pitchFamily="34" charset="0"/>
              <a:buChar char="•"/>
            </a:pPr>
            <a:r>
              <a:rPr lang="en-GB" dirty="0" smtClean="0"/>
              <a:t>Single parents</a:t>
            </a:r>
          </a:p>
          <a:p>
            <a:r>
              <a:rPr lang="en-GB" sz="1200" u="sng" kern="1200" dirty="0" smtClean="0">
                <a:solidFill>
                  <a:schemeClr val="tx1"/>
                </a:solidFill>
                <a:effectLst/>
                <a:latin typeface="+mn-lt"/>
                <a:ea typeface="+mn-ea"/>
                <a:cs typeface="+mn-cs"/>
                <a:hlinkClick r:id="rId5"/>
              </a:rPr>
              <a:t>https://what-europe-does-for-me.eu/en/portal/2/A02</a:t>
            </a:r>
            <a:endParaRPr lang="lt-LT" sz="1200" u="none" kern="1200" dirty="0" smtClean="0">
              <a:solidFill>
                <a:schemeClr val="tx1"/>
              </a:solidFill>
              <a:effectLst/>
              <a:latin typeface="+mn-lt"/>
              <a:ea typeface="+mn-ea"/>
              <a:cs typeface="+mn-cs"/>
            </a:endParaRPr>
          </a:p>
          <a:p>
            <a:endParaRPr lang="en-GB" dirty="0" smtClean="0"/>
          </a:p>
          <a:p>
            <a:pPr marL="172239" indent="-172239">
              <a:buFont typeface="Arial" panose="020B0604020202020204" pitchFamily="34" charset="0"/>
              <a:buChar char="•"/>
            </a:pPr>
            <a:r>
              <a:rPr lang="en-GB" b="0" dirty="0" smtClean="0">
                <a:effectLst/>
              </a:rPr>
              <a:t>Child victims of violence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6"/>
              </a:rPr>
              <a:t>https://what-europe-does-for-me.eu/en/portal/2/P07</a:t>
            </a:r>
            <a:endParaRPr lang="en-GB" sz="1200" kern="1200" dirty="0" smtClean="0">
              <a:solidFill>
                <a:schemeClr val="tx1"/>
              </a:solidFill>
              <a:effectLst/>
              <a:latin typeface="+mn-lt"/>
              <a:ea typeface="+mn-ea"/>
              <a:cs typeface="+mn-cs"/>
            </a:endParaRPr>
          </a:p>
          <a:p>
            <a:endParaRPr lang="en-GB" dirty="0" smtClean="0"/>
          </a:p>
          <a:p>
            <a:pPr marL="172239" indent="-172239">
              <a:buFont typeface="Arial" panose="020B0604020202020204" pitchFamily="34" charset="0"/>
              <a:buChar char="•"/>
            </a:pPr>
            <a:r>
              <a:rPr lang="en-GB" b="0" dirty="0" smtClean="0">
                <a:effectLst/>
              </a:rPr>
              <a:t>Children going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7"/>
              </a:rPr>
              <a:t>https://what-europe-does-for-me.eu/en/portal/2/N05</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24</a:t>
            </a:fld>
            <a:endParaRPr lang="en-GB"/>
          </a:p>
        </p:txBody>
      </p:sp>
    </p:spTree>
    <p:extLst>
      <p:ext uri="{BB962C8B-B14F-4D97-AF65-F5344CB8AC3E}">
        <p14:creationId xmlns:p14="http://schemas.microsoft.com/office/powerpoint/2010/main" val="4043328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Clean</a:t>
            </a:r>
            <a:r>
              <a:rPr lang="en-GB" b="1" baseline="0" dirty="0" smtClean="0"/>
              <a:t> air</a:t>
            </a:r>
          </a:p>
          <a:p>
            <a:endParaRPr lang="en-GB" b="1" baseline="0" dirty="0" smtClean="0"/>
          </a:p>
          <a:p>
            <a:pPr marL="172239" indent="-172239">
              <a:buFont typeface="Arial" panose="020B0604020202020204" pitchFamily="34" charset="0"/>
              <a:buChar char="•"/>
            </a:pPr>
            <a:r>
              <a:rPr lang="en-GB" b="0" dirty="0" smtClean="0">
                <a:effectLst/>
              </a:rPr>
              <a:t>People living in cities with polluted air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https://what-europe-does-for-me.eu/en/portal/2/C13</a:t>
            </a:r>
            <a:endParaRPr lang="en-GB" sz="1200" kern="1200" dirty="0" smtClean="0">
              <a:solidFill>
                <a:schemeClr val="tx1"/>
              </a:solidFill>
              <a:effectLst/>
              <a:latin typeface="+mn-lt"/>
              <a:ea typeface="+mn-ea"/>
              <a:cs typeface="+mn-cs"/>
            </a:endParaRPr>
          </a:p>
          <a:p>
            <a:endParaRPr lang="en-GB" b="0" dirty="0" smtClean="0"/>
          </a:p>
          <a:p>
            <a:pPr marL="172239" indent="-172239">
              <a:buFont typeface="Arial" panose="020B0604020202020204" pitchFamily="34" charset="0"/>
              <a:buChar char="•"/>
            </a:pPr>
            <a:r>
              <a:rPr lang="en-GB" b="0" dirty="0" smtClean="0">
                <a:effectLst/>
              </a:rPr>
              <a:t>Environmentalists at local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4"/>
              </a:rPr>
              <a:t>https://what-europe-does-for-me.eu/en/portal/2/L09</a:t>
            </a:r>
            <a:endParaRPr lang="en-GB" sz="1200" kern="1200" dirty="0" smtClean="0">
              <a:solidFill>
                <a:schemeClr val="tx1"/>
              </a:solidFill>
              <a:effectLst/>
              <a:latin typeface="+mn-lt"/>
              <a:ea typeface="+mn-ea"/>
              <a:cs typeface="+mn-cs"/>
            </a:endParaRPr>
          </a:p>
          <a:p>
            <a:endParaRPr lang="en-GB" b="0" dirty="0" smtClean="0"/>
          </a:p>
          <a:p>
            <a:pPr marL="172239" indent="-172239">
              <a:buFont typeface="Arial" panose="020B0604020202020204" pitchFamily="34" charset="0"/>
              <a:buChar char="•"/>
            </a:pPr>
            <a:r>
              <a:rPr lang="en-GB" b="0" dirty="0" smtClean="0"/>
              <a:t>Stricter emission caps to curb air pollution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sng" kern="1200" dirty="0" smtClean="0">
                <a:solidFill>
                  <a:schemeClr val="tx1"/>
                </a:solidFill>
                <a:effectLst/>
                <a:latin typeface="+mn-lt"/>
                <a:ea typeface="+mn-ea"/>
                <a:cs typeface="+mn-cs"/>
                <a:hlinkClick r:id="rId5"/>
              </a:rPr>
              <a:t>https://multimedia.europarl.europa.eu/en/stricter-emission-caps-to-curb-air-pollution_N001-161122-001_ev</a:t>
            </a:r>
            <a:endParaRPr lang="lt-LT"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172239" indent="-172239">
              <a:buFont typeface="Arial" panose="020B0604020202020204" pitchFamily="34" charset="0"/>
              <a:buChar char="•"/>
            </a:pPr>
            <a:r>
              <a:rPr lang="en-GB" b="0" dirty="0" smtClean="0"/>
              <a:t>Every breath you take</a:t>
            </a:r>
            <a:endParaRPr lang="lt-LT" b="0" dirty="0" smtClean="0"/>
          </a:p>
          <a:p>
            <a:r>
              <a:rPr lang="en-GB" sz="1200" u="sng" kern="1200" dirty="0" smtClean="0">
                <a:solidFill>
                  <a:schemeClr val="tx1"/>
                </a:solidFill>
                <a:effectLst/>
                <a:latin typeface="+mn-lt"/>
                <a:ea typeface="+mn-ea"/>
                <a:cs typeface="+mn-cs"/>
                <a:hlinkClick r:id="rId6"/>
              </a:rPr>
              <a:t>https://multimedia.europarl.europa.eu/en/every-breath-you-take_M006-0017-001_ev</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marL="0" indent="0">
              <a:buFont typeface="Arial" panose="020B0604020202020204" pitchFamily="34" charset="0"/>
              <a:buNone/>
            </a:pPr>
            <a:endParaRPr lang="en-GB" b="0" dirty="0" smtClean="0"/>
          </a:p>
        </p:txBody>
      </p:sp>
      <p:sp>
        <p:nvSpPr>
          <p:cNvPr id="4" name="Slide Number Placeholder 3"/>
          <p:cNvSpPr>
            <a:spLocks noGrp="1"/>
          </p:cNvSpPr>
          <p:nvPr>
            <p:ph type="sldNum" sz="quarter" idx="10"/>
          </p:nvPr>
        </p:nvSpPr>
        <p:spPr/>
        <p:txBody>
          <a:bodyPr/>
          <a:lstStyle/>
          <a:p>
            <a:fld id="{D68C0DC3-4B8E-4A12-ADC9-BF5D883759B0}" type="slidenum">
              <a:rPr lang="en-GB" smtClean="0"/>
              <a:t>25</a:t>
            </a:fld>
            <a:endParaRPr lang="en-GB"/>
          </a:p>
        </p:txBody>
      </p:sp>
    </p:spTree>
    <p:extLst>
      <p:ext uri="{BB962C8B-B14F-4D97-AF65-F5344CB8AC3E}">
        <p14:creationId xmlns:p14="http://schemas.microsoft.com/office/powerpoint/2010/main" val="2425322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Sakharov prize for freedom of thought</a:t>
            </a:r>
          </a:p>
          <a:p>
            <a:pPr marL="172239" indent="-172239">
              <a:buFont typeface="Arial" panose="020B0604020202020204" pitchFamily="34" charset="0"/>
              <a:buChar char="•"/>
            </a:pPr>
            <a:r>
              <a:rPr lang="en-GB" b="0" dirty="0" smtClean="0"/>
              <a:t>Respect for human rights is one of the European Union's fundamental values. The European Parliament fights such violations through legislative action, including election observation, monthly human rights debates in Strasbourg and by enshrining human rights in its external trade agreements.</a:t>
            </a:r>
          </a:p>
          <a:p>
            <a:pPr marL="172239" indent="-172239">
              <a:buFont typeface="Arial" panose="020B0604020202020204" pitchFamily="34" charset="0"/>
              <a:buChar char="•"/>
            </a:pPr>
            <a:r>
              <a:rPr lang="en-GB" b="0" dirty="0" smtClean="0"/>
              <a:t>The European Parliament also supports human rights through the annual Sakharov Prize for Freedom of Thought, established in 1988.  The prize is awarded to individuals who have made an exceptional contribution to the fight for human rights across the globe, drawing attention to human rights violations as well as supporting the laureates and their cause.</a:t>
            </a:r>
            <a:endParaRPr lang="en-US" b="0" dirty="0" smtClean="0"/>
          </a:p>
          <a:p>
            <a:endParaRPr lang="en-US" b="1" dirty="0" smtClean="0"/>
          </a:p>
          <a:p>
            <a:r>
              <a:rPr lang="en-US" b="1" dirty="0" smtClean="0"/>
              <a:t>Links</a:t>
            </a:r>
          </a:p>
          <a:p>
            <a:r>
              <a:rPr lang="en-US" b="0" dirty="0" smtClean="0"/>
              <a:t>2018 laureate</a:t>
            </a:r>
          </a:p>
          <a:p>
            <a:r>
              <a:rPr lang="en-US" sz="1200" u="sng" kern="1200" dirty="0" smtClean="0">
                <a:solidFill>
                  <a:schemeClr val="tx1"/>
                </a:solidFill>
                <a:effectLst/>
                <a:latin typeface="+mn-lt"/>
                <a:ea typeface="+mn-ea"/>
                <a:cs typeface="+mn-cs"/>
                <a:hlinkClick r:id="rId3"/>
              </a:rPr>
              <a:t>http://www.europarl.europa.eu/news/en/headlines/eu-affairs/20181018STO16585/sakharov-prize-2018-goes-to-oleg-sentsov</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b="0" dirty="0" smtClean="0"/>
          </a:p>
          <a:p>
            <a:r>
              <a:rPr lang="en-GB" b="0" dirty="0" smtClean="0"/>
              <a:t>Laureates of the Sakharov prize </a:t>
            </a:r>
          </a:p>
          <a:p>
            <a:r>
              <a:rPr lang="en-GB" sz="1200" u="sng" kern="1200" dirty="0" smtClean="0">
                <a:solidFill>
                  <a:schemeClr val="tx1"/>
                </a:solidFill>
                <a:effectLst/>
                <a:latin typeface="+mn-lt"/>
                <a:ea typeface="+mn-ea"/>
                <a:cs typeface="+mn-cs"/>
                <a:hlinkClick r:id="rId4"/>
              </a:rPr>
              <a:t>http://www.europarl.europa.eu/sakharovprize/en/laureates.html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b="0" dirty="0" smtClean="0"/>
          </a:p>
          <a:p>
            <a:r>
              <a:rPr lang="en-US" b="0" dirty="0" smtClean="0"/>
              <a:t>How the laureate is chosen:</a:t>
            </a:r>
            <a:endParaRPr lang="lt-LT"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5"/>
              </a:rPr>
              <a:t>http://www.epgencms.europarl.europa.eu/cmsdata/upload/2aedebc0-cf0f-4e87-b91f-0b0ae23b7803/SAK_prize_infographic_vertical_EN.pdf</a:t>
            </a:r>
            <a:endParaRPr lang="en-GB" sz="1200" kern="1200" dirty="0" smtClean="0">
              <a:solidFill>
                <a:schemeClr val="tx1"/>
              </a:solidFill>
              <a:effectLst/>
              <a:latin typeface="+mn-lt"/>
              <a:ea typeface="+mn-ea"/>
              <a:cs typeface="+mn-cs"/>
            </a:endParaRPr>
          </a:p>
          <a:p>
            <a:endParaRPr lang="en-US" b="0" dirty="0" smtClean="0"/>
          </a:p>
        </p:txBody>
      </p:sp>
      <p:sp>
        <p:nvSpPr>
          <p:cNvPr id="4" name="Slide Number Placeholder 3"/>
          <p:cNvSpPr>
            <a:spLocks noGrp="1"/>
          </p:cNvSpPr>
          <p:nvPr>
            <p:ph type="sldNum" sz="quarter" idx="10"/>
          </p:nvPr>
        </p:nvSpPr>
        <p:spPr/>
        <p:txBody>
          <a:bodyPr/>
          <a:lstStyle/>
          <a:p>
            <a:fld id="{D671939B-6549-0A45-94E1-945FB8DBF80F}" type="slidenum">
              <a:rPr lang="en-US" smtClean="0"/>
              <a:t>26</a:t>
            </a:fld>
            <a:endParaRPr lang="en-US"/>
          </a:p>
        </p:txBody>
      </p:sp>
    </p:spTree>
    <p:extLst>
      <p:ext uri="{BB962C8B-B14F-4D97-AF65-F5344CB8AC3E}">
        <p14:creationId xmlns:p14="http://schemas.microsoft.com/office/powerpoint/2010/main" val="1649604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Stay</a:t>
            </a:r>
            <a:r>
              <a:rPr lang="en-GB" b="1" baseline="0" dirty="0" smtClean="0"/>
              <a:t> in touch</a:t>
            </a:r>
          </a:p>
          <a:p>
            <a:r>
              <a:rPr lang="en-GB" b="1" dirty="0" smtClean="0"/>
              <a:t>European Parliament in social media networks</a:t>
            </a:r>
          </a:p>
          <a:p>
            <a:pPr marL="172239" indent="-172239">
              <a:buFont typeface="Arial" panose="020B0604020202020204" pitchFamily="34" charset="0"/>
              <a:buChar char="•"/>
            </a:pPr>
            <a:r>
              <a:rPr lang="en-GB" b="0" dirty="0" smtClean="0"/>
              <a:t>From Pinterest to LinkedIn, the European Parliament is present on most major social media platforms in order to better communicate with you. On these platforms we offer not only background information and the latest news, but also videos, photos, infographics and the opportunity to discuss topical issues. We also offer EP </a:t>
            </a:r>
            <a:r>
              <a:rPr lang="en-GB" b="0" dirty="0" err="1" smtClean="0"/>
              <a:t>Newshub</a:t>
            </a:r>
            <a:r>
              <a:rPr lang="en-GB" b="0" dirty="0" smtClean="0"/>
              <a:t>: our special tool to follow Parliament politics in real time. Try out our interactive infographic to get a taster of what we serve up on each platform. </a:t>
            </a:r>
          </a:p>
          <a:p>
            <a:endParaRPr lang="en-GB" b="0" dirty="0" smtClean="0"/>
          </a:p>
          <a:p>
            <a:r>
              <a:rPr lang="en-GB" b="1" dirty="0" smtClean="0"/>
              <a:t>Link</a:t>
            </a:r>
          </a:p>
          <a:p>
            <a:r>
              <a:rPr lang="en-GB" dirty="0" smtClean="0"/>
              <a:t>The social networks at a glance</a:t>
            </a:r>
            <a:endParaRPr lang="lt-L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http://www.europarl.europa.eu/external/html/socialmediaataglance/default_en.html</a:t>
            </a:r>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D68C0DC3-4B8E-4A12-ADC9-BF5D883759B0}" type="slidenum">
              <a:rPr lang="en-GB" smtClean="0"/>
              <a:t>27</a:t>
            </a:fld>
            <a:endParaRPr lang="en-GB"/>
          </a:p>
        </p:txBody>
      </p:sp>
    </p:spTree>
    <p:extLst>
      <p:ext uri="{BB962C8B-B14F-4D97-AF65-F5344CB8AC3E}">
        <p14:creationId xmlns:p14="http://schemas.microsoft.com/office/powerpoint/2010/main" val="13930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06">
              <a:defRPr/>
            </a:pPr>
            <a:r>
              <a:rPr lang="lt-LT" b="1" dirty="0"/>
              <a:t>United </a:t>
            </a:r>
            <a:r>
              <a:rPr lang="lt-LT" b="1" dirty="0" err="1"/>
              <a:t>in</a:t>
            </a:r>
            <a:r>
              <a:rPr lang="lt-LT" b="1" dirty="0"/>
              <a:t> </a:t>
            </a:r>
            <a:r>
              <a:rPr lang="lt-LT" b="1" dirty="0" err="1"/>
              <a:t>diversity</a:t>
            </a:r>
            <a:endParaRPr lang="lt-LT" b="1" dirty="0"/>
          </a:p>
          <a:p>
            <a:pPr marL="172239" indent="-172239" defTabSz="918606">
              <a:buFont typeface="Arial" panose="020B0604020202020204" pitchFamily="34" charset="0"/>
              <a:buChar char="•"/>
              <a:defRPr/>
            </a:pPr>
            <a:r>
              <a:rPr lang="en-GB" dirty="0"/>
              <a:t>We are different, but we have so much in common. Our motto tells it all: “</a:t>
            </a:r>
            <a:r>
              <a:rPr lang="en-GB" b="1" dirty="0"/>
              <a:t>United in diversity</a:t>
            </a:r>
            <a:r>
              <a:rPr lang="en-GB" dirty="0"/>
              <a:t>.” It signifies how Europeans have come together, in the form of the EU, to work for peace and prosperity, to find common solutions to common problems, while at the same time being enriched by the continent's many different cultures, traditions and languages. It is our core strength and we are proud of it.</a:t>
            </a:r>
          </a:p>
          <a:p>
            <a:endParaRPr lang="lt-LT" b="1" dirty="0" smtClean="0"/>
          </a:p>
          <a:p>
            <a:r>
              <a:rPr lang="lt-LT" b="1" dirty="0" smtClean="0"/>
              <a:t>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Find the EU’s motto in your own language:</a:t>
            </a:r>
            <a:br>
              <a:rPr lang="en-GB" dirty="0"/>
            </a:br>
            <a:r>
              <a:rPr lang="en-GB" sz="1200" u="sng" kern="1200" dirty="0" smtClean="0">
                <a:solidFill>
                  <a:schemeClr val="tx1"/>
                </a:solidFill>
                <a:effectLst/>
                <a:latin typeface="+mn-lt"/>
                <a:ea typeface="+mn-ea"/>
                <a:cs typeface="+mn-cs"/>
                <a:hlinkClick r:id="rId3"/>
              </a:rPr>
              <a:t>https://europa.eu/european-union/about-eu/symbols/motto_en</a:t>
            </a:r>
            <a:endParaRPr lang="en-GB" sz="1200" kern="1200" dirty="0" smtClean="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D68C0DC3-4B8E-4A12-ADC9-BF5D883759B0}" type="slidenum">
              <a:rPr lang="en-GB" smtClean="0"/>
              <a:t>3</a:t>
            </a:fld>
            <a:endParaRPr lang="en-GB"/>
          </a:p>
        </p:txBody>
      </p:sp>
    </p:spTree>
    <p:extLst>
      <p:ext uri="{BB962C8B-B14F-4D97-AF65-F5344CB8AC3E}">
        <p14:creationId xmlns:p14="http://schemas.microsoft.com/office/powerpoint/2010/main" val="21812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err="1"/>
              <a:t>The</a:t>
            </a:r>
            <a:r>
              <a:rPr lang="lt-LT" b="1" dirty="0"/>
              <a:t> </a:t>
            </a:r>
            <a:r>
              <a:rPr lang="lt-LT" b="1" dirty="0" err="1"/>
              <a:t>origins</a:t>
            </a:r>
            <a:r>
              <a:rPr lang="lt-LT" b="1" dirty="0"/>
              <a:t> of EU</a:t>
            </a:r>
          </a:p>
          <a:p>
            <a:pPr marL="172239" indent="-172239">
              <a:buFont typeface="Arial" panose="020B0604020202020204" pitchFamily="34" charset="0"/>
              <a:buChar char="•"/>
            </a:pPr>
            <a:r>
              <a:rPr lang="en-GB" dirty="0"/>
              <a:t>To know where we go we must know where we come from</a:t>
            </a:r>
            <a:r>
              <a:rPr lang="lt-LT" dirty="0"/>
              <a:t>.</a:t>
            </a:r>
            <a:endParaRPr lang="en-GB" dirty="0"/>
          </a:p>
          <a:p>
            <a:pPr marL="172239" indent="-172239" defTabSz="918606">
              <a:buFont typeface="Arial" panose="020B0604020202020204" pitchFamily="34" charset="0"/>
              <a:buChar char="•"/>
              <a:defRPr/>
            </a:pPr>
            <a:r>
              <a:rPr lang="en-GB" dirty="0"/>
              <a:t>Europe, risen from the ashes after 1945 and united in 1989, has a great capacity to reinvent itself and we can be proud of that too. But every generation has to give its own share.</a:t>
            </a:r>
          </a:p>
          <a:p>
            <a:pPr marL="172239" indent="-172239">
              <a:buFont typeface="Arial" panose="020B0604020202020204" pitchFamily="34" charset="0"/>
              <a:buChar char="•"/>
            </a:pPr>
            <a:r>
              <a:rPr lang="fr-FR" dirty="0"/>
              <a:t>The </a:t>
            </a:r>
            <a:r>
              <a:rPr lang="fr-FR" dirty="0" err="1"/>
              <a:t>European</a:t>
            </a:r>
            <a:r>
              <a:rPr lang="fr-FR" dirty="0"/>
              <a:t> </a:t>
            </a:r>
            <a:r>
              <a:rPr lang="fr-FR" dirty="0" err="1"/>
              <a:t>project</a:t>
            </a:r>
            <a:r>
              <a:rPr lang="fr-FR" dirty="0"/>
              <a:t> </a:t>
            </a:r>
            <a:r>
              <a:rPr lang="fr-FR" dirty="0" err="1"/>
              <a:t>was</a:t>
            </a:r>
            <a:r>
              <a:rPr lang="fr-FR" dirty="0"/>
              <a:t> </a:t>
            </a:r>
            <a:r>
              <a:rPr lang="fr-FR" dirty="0" err="1"/>
              <a:t>created</a:t>
            </a:r>
            <a:r>
              <a:rPr lang="fr-FR" dirty="0"/>
              <a:t> to </a:t>
            </a:r>
            <a:r>
              <a:rPr lang="fr-FR" dirty="0" err="1"/>
              <a:t>reconcile</a:t>
            </a:r>
            <a:r>
              <a:rPr lang="fr-FR" dirty="0"/>
              <a:t> </a:t>
            </a:r>
            <a:r>
              <a:rPr lang="fr-FR" dirty="0" err="1"/>
              <a:t>old</a:t>
            </a:r>
            <a:r>
              <a:rPr lang="fr-FR" dirty="0"/>
              <a:t> </a:t>
            </a:r>
            <a:r>
              <a:rPr lang="fr-FR" dirty="0" err="1"/>
              <a:t>enemies</a:t>
            </a:r>
            <a:r>
              <a:rPr lang="fr-FR" dirty="0"/>
              <a:t> and </a:t>
            </a:r>
            <a:r>
              <a:rPr lang="fr-FR" dirty="0" err="1"/>
              <a:t>provide</a:t>
            </a:r>
            <a:r>
              <a:rPr lang="fr-FR" dirty="0"/>
              <a:t> a structure to </a:t>
            </a:r>
            <a:r>
              <a:rPr lang="fr-FR" dirty="0" err="1"/>
              <a:t>prevent</a:t>
            </a:r>
            <a:r>
              <a:rPr lang="fr-FR" dirty="0"/>
              <a:t> future </a:t>
            </a:r>
            <a:r>
              <a:rPr lang="fr-FR" dirty="0" err="1"/>
              <a:t>conflicts</a:t>
            </a:r>
            <a:r>
              <a:rPr lang="fr-FR" dirty="0"/>
              <a:t> </a:t>
            </a:r>
            <a:endParaRPr lang="en-GB" dirty="0"/>
          </a:p>
          <a:p>
            <a:pPr marL="172239" indent="-172239">
              <a:buFont typeface="Arial" panose="020B0604020202020204" pitchFamily="34" charset="0"/>
              <a:buChar char="•"/>
            </a:pPr>
            <a:r>
              <a:rPr lang="en-GB" dirty="0"/>
              <a:t>60 years of peace between EU member states is the longest ever on this continent, ravaged by war and conflicts. </a:t>
            </a:r>
          </a:p>
          <a:p>
            <a:pPr marL="172239" indent="-172239">
              <a:buFont typeface="Arial" panose="020B0604020202020204" pitchFamily="34" charset="0"/>
              <a:buChar char="•"/>
            </a:pPr>
            <a:r>
              <a:rPr lang="en-GB" dirty="0"/>
              <a:t>We are all laureates of the Nobel Peace Prize, received by the EU in 2012. The Norwegian Nobel Committee said its decision was based on the stabilising role the EU has played in transforming most of Europe from a continent of war to a continent of peace.</a:t>
            </a:r>
          </a:p>
          <a:p>
            <a:pPr marL="172239" indent="-172239">
              <a:buFont typeface="Arial" panose="020B0604020202020204" pitchFamily="34" charset="0"/>
              <a:buChar char="•"/>
            </a:pPr>
            <a:r>
              <a:rPr lang="en-GB" dirty="0"/>
              <a:t>The European Union has become our common house, the “homeland of our homelands” as described by Vaclav Havel.</a:t>
            </a:r>
          </a:p>
          <a:p>
            <a:pPr marL="172239" indent="-172239">
              <a:buFont typeface="Arial" panose="020B0604020202020204" pitchFamily="34" charset="0"/>
              <a:buChar char="•"/>
            </a:pPr>
            <a:r>
              <a:rPr lang="fr-BE" dirty="0"/>
              <a:t>Jean Monnet: «Mieux vaut se disputer autour d’une table que sur un champ de bataille.» </a:t>
            </a:r>
            <a:r>
              <a:rPr lang="en-GB" dirty="0"/>
              <a:t>(“Better to fight around a table than on a battle-field”)</a:t>
            </a:r>
          </a:p>
          <a:p>
            <a:pPr marL="172239" marR="0" lvl="0" indent="-17223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Winston Churchill – </a:t>
            </a:r>
            <a:r>
              <a:rPr lang="en-GB" sz="1200" u="sng" kern="1200" dirty="0" smtClean="0">
                <a:solidFill>
                  <a:schemeClr val="tx1"/>
                </a:solidFill>
                <a:effectLst/>
                <a:latin typeface="+mn-lt"/>
                <a:ea typeface="+mn-ea"/>
                <a:cs typeface="+mn-cs"/>
                <a:hlinkClick r:id="rId3"/>
              </a:rPr>
              <a:t>https://multimedia.europarl.europa.eu/en/united-states-of-europe-winston-churchill_B001-0099_ev</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lt-LT" dirty="0"/>
          </a:p>
          <a:p>
            <a:r>
              <a:rPr lang="en-GB" b="1" dirty="0"/>
              <a:t>Links</a:t>
            </a:r>
          </a:p>
          <a:p>
            <a:r>
              <a:rPr lang="en-GB" dirty="0"/>
              <a:t>Brief history of the EU (Signing of Rome Treaties)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4"/>
              </a:rPr>
              <a:t>https://multimedia.europarl.europa.eu/en/history-the-treaties-of-rome_V001-0011_ev</a:t>
            </a:r>
            <a:endParaRPr lang="en-GB" sz="1200" kern="1200" dirty="0" smtClean="0">
              <a:solidFill>
                <a:schemeClr val="tx1"/>
              </a:solidFill>
              <a:effectLst/>
              <a:latin typeface="+mn-lt"/>
              <a:ea typeface="+mn-ea"/>
              <a:cs typeface="+mn-cs"/>
            </a:endParaRPr>
          </a:p>
          <a:p>
            <a:r>
              <a:rPr lang="en-GB"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4</a:t>
            </a:fld>
            <a:endParaRPr lang="en-GB"/>
          </a:p>
        </p:txBody>
      </p:sp>
    </p:spTree>
    <p:extLst>
      <p:ext uri="{BB962C8B-B14F-4D97-AF65-F5344CB8AC3E}">
        <p14:creationId xmlns:p14="http://schemas.microsoft.com/office/powerpoint/2010/main" val="254264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06">
              <a:defRPr/>
            </a:pPr>
            <a:r>
              <a:rPr lang="lt-LT" b="1" dirty="0" err="1" smtClean="0"/>
              <a:t>Changing</a:t>
            </a:r>
            <a:r>
              <a:rPr lang="lt-LT" b="1" dirty="0" smtClean="0"/>
              <a:t> </a:t>
            </a:r>
            <a:r>
              <a:rPr lang="lt-LT" b="1" dirty="0" err="1" smtClean="0"/>
              <a:t>time</a:t>
            </a:r>
            <a:r>
              <a:rPr lang="lt-LT" b="1" dirty="0" smtClean="0"/>
              <a:t>, </a:t>
            </a:r>
            <a:r>
              <a:rPr lang="lt-LT" b="1" dirty="0" err="1" smtClean="0"/>
              <a:t>same</a:t>
            </a:r>
            <a:r>
              <a:rPr lang="lt-LT" b="1" dirty="0" smtClean="0"/>
              <a:t> </a:t>
            </a:r>
            <a:r>
              <a:rPr lang="lt-LT" b="1" dirty="0" err="1" smtClean="0"/>
              <a:t>values</a:t>
            </a:r>
            <a:endParaRPr lang="lt-LT" b="1" dirty="0" smtClean="0"/>
          </a:p>
          <a:p>
            <a:pPr marL="172239" indent="-172239" defTabSz="918606">
              <a:buFont typeface="Arial" panose="020B0604020202020204" pitchFamily="34" charset="0"/>
              <a:buChar char="•"/>
              <a:defRPr/>
            </a:pPr>
            <a:r>
              <a:rPr lang="en-GB" b="0" dirty="0" smtClean="0"/>
              <a:t>The EU is a community of values, not only an internal market of 500 million consumers.</a:t>
            </a:r>
            <a:r>
              <a:rPr lang="lt-LT" b="0" dirty="0" smtClean="0"/>
              <a:t> </a:t>
            </a:r>
            <a:r>
              <a:rPr lang="fr-FR" dirty="0" smtClean="0"/>
              <a:t> </a:t>
            </a:r>
            <a:endParaRPr lang="en-GB" dirty="0" smtClean="0"/>
          </a:p>
          <a:p>
            <a:pPr marL="172239" indent="-172239" defTabSz="918606">
              <a:buFont typeface="Arial" panose="020B0604020202020204" pitchFamily="34" charset="0"/>
              <a:buChar char="•"/>
              <a:defRPr/>
            </a:pPr>
            <a:r>
              <a:rPr lang="en-GB" b="0" dirty="0" smtClean="0"/>
              <a:t>It is founded on the values of respect for human dignity, freedom, democracy, equality, the rule of law and respect for human rights, including the rights of minorities. </a:t>
            </a:r>
          </a:p>
          <a:p>
            <a:pPr marL="172239" indent="-172239" defTabSz="918606">
              <a:buFont typeface="Arial" panose="020B0604020202020204" pitchFamily="34" charset="0"/>
              <a:buChar char="•"/>
              <a:defRPr/>
            </a:pPr>
            <a:r>
              <a:rPr lang="en-GB" b="0" dirty="0" smtClean="0"/>
              <a:t>Fundamental rights apply to all people in the EU, no matter their status or origin. Some of these freedoms are as old as Europe: life and liberty, thought and expression. But others have had to be redefined to keep pace with the times. Protecting personal data or prohibiting human cloning were far from the minds of the first elected MEPs, some four decades ago.</a:t>
            </a:r>
          </a:p>
          <a:p>
            <a:pPr marL="172239" indent="-172239" defTabSz="918606">
              <a:buFont typeface="Arial" panose="020B0604020202020204" pitchFamily="34" charset="0"/>
              <a:buChar char="•"/>
              <a:defRPr/>
            </a:pPr>
            <a:r>
              <a:rPr lang="en-GB" b="0" dirty="0" smtClean="0"/>
              <a:t>After more than 60 years we still champion the same values: </a:t>
            </a:r>
            <a:r>
              <a:rPr lang="en-GB" b="0" dirty="0" err="1" smtClean="0"/>
              <a:t>EuroBarometer</a:t>
            </a:r>
            <a:r>
              <a:rPr lang="en-GB" b="0" dirty="0" smtClean="0"/>
              <a:t> surveys show that human rights always rank the highest when Europeans are asked</a:t>
            </a:r>
            <a:r>
              <a:rPr lang="en-GB" b="0" baseline="0" dirty="0" smtClean="0"/>
              <a:t>.</a:t>
            </a:r>
            <a:endParaRPr lang="en-GB" b="0" dirty="0" smtClean="0"/>
          </a:p>
          <a:p>
            <a:pPr marL="172239" indent="-172239" defTabSz="918606">
              <a:buFont typeface="Arial" panose="020B0604020202020204" pitchFamily="34" charset="0"/>
              <a:buChar char="•"/>
              <a:defRPr/>
            </a:pPr>
            <a:r>
              <a:rPr lang="en-GB" b="0" dirty="0" smtClean="0"/>
              <a:t>The Parliament defends</a:t>
            </a:r>
            <a:r>
              <a:rPr lang="en-GB" b="0" baseline="0" dirty="0" smtClean="0"/>
              <a:t> democracy and the rule of law at the European level.</a:t>
            </a:r>
            <a:endParaRPr lang="en-GB" b="0" dirty="0" smtClean="0"/>
          </a:p>
          <a:p>
            <a:pPr marL="172239" indent="-172239" defTabSz="918606">
              <a:buFont typeface="Arial" panose="020B0604020202020204" pitchFamily="34" charset="0"/>
              <a:buChar char="•"/>
              <a:defRPr/>
            </a:pPr>
            <a:endParaRPr lang="en-GB" b="0" dirty="0" smtClean="0"/>
          </a:p>
          <a:p>
            <a:pPr defTabSz="918606">
              <a:defRPr/>
            </a:pPr>
            <a:r>
              <a:rPr lang="lt-LT" b="1" dirty="0" smtClean="0"/>
              <a:t>Link</a:t>
            </a:r>
            <a:r>
              <a:rPr lang="lt-LT" dirty="0" smtClean="0"/>
              <a:t>:</a:t>
            </a:r>
          </a:p>
          <a:p>
            <a:pPr marL="0" marR="0" lvl="0" indent="0" algn="l" defTabSz="918606" rtl="0" eaLnBrk="1" fontAlgn="auto" latinLnBrk="0" hangingPunct="1">
              <a:lnSpc>
                <a:spcPct val="100000"/>
              </a:lnSpc>
              <a:spcBef>
                <a:spcPts val="0"/>
              </a:spcBef>
              <a:spcAft>
                <a:spcPts val="0"/>
              </a:spcAft>
              <a:buClrTx/>
              <a:buSzTx/>
              <a:buFontTx/>
              <a:buNone/>
              <a:tabLst/>
              <a:defRPr/>
            </a:pPr>
            <a:r>
              <a:rPr lang="lt-LT" dirty="0" err="1" smtClean="0"/>
              <a:t>Rule</a:t>
            </a:r>
            <a:r>
              <a:rPr lang="lt-LT" dirty="0" smtClean="0"/>
              <a:t> of </a:t>
            </a:r>
            <a:r>
              <a:rPr lang="lt-LT" dirty="0" err="1" smtClean="0"/>
              <a:t>law</a:t>
            </a:r>
            <a:r>
              <a:rPr lang="lt-LT" baseline="0" dirty="0" smtClean="0"/>
              <a:t> </a:t>
            </a:r>
            <a:r>
              <a:rPr lang="lt-LT" baseline="0" dirty="0" err="1" smtClean="0"/>
              <a:t>Art</a:t>
            </a:r>
            <a:r>
              <a:rPr lang="lt-LT" baseline="0" dirty="0" smtClean="0"/>
              <a:t>. 7: </a:t>
            </a:r>
            <a:r>
              <a:rPr lang="lt-LT" sz="1200" u="sng" kern="1200" dirty="0" smtClean="0">
                <a:solidFill>
                  <a:schemeClr val="tx1"/>
                </a:solidFill>
                <a:effectLst/>
                <a:latin typeface="+mn-lt"/>
                <a:ea typeface="+mn-ea"/>
                <a:cs typeface="+mn-cs"/>
                <a:hlinkClick r:id="rId3"/>
              </a:rPr>
              <a:t>http://www.europarl.europa.eu/news/en/headlines/eu-affairs/20180222STO98434/rule-of-law-concerns-how-the-eu-can-act-infographic</a:t>
            </a:r>
            <a:endParaRPr lang="en-GB" sz="1200" kern="1200" dirty="0" smtClean="0">
              <a:solidFill>
                <a:schemeClr val="tx1"/>
              </a:solidFill>
              <a:effectLst/>
              <a:latin typeface="+mn-lt"/>
              <a:ea typeface="+mn-ea"/>
              <a:cs typeface="+mn-cs"/>
            </a:endParaRPr>
          </a:p>
          <a:p>
            <a:pPr marL="0" marR="0" lvl="0" indent="0" algn="l" defTabSz="918606" rtl="0" eaLnBrk="1" fontAlgn="auto" latinLnBrk="0" hangingPunct="1">
              <a:lnSpc>
                <a:spcPct val="100000"/>
              </a:lnSpc>
              <a:spcBef>
                <a:spcPts val="0"/>
              </a:spcBef>
              <a:spcAft>
                <a:spcPts val="0"/>
              </a:spcAft>
              <a:buClrTx/>
              <a:buSzTx/>
              <a:buFontTx/>
              <a:buNone/>
              <a:tabLst/>
              <a:defRPr/>
            </a:pPr>
            <a:r>
              <a:rPr lang="en-GB" b="0" dirty="0" err="1" smtClean="0"/>
              <a:t>EuroBarometer</a:t>
            </a:r>
            <a:r>
              <a:rPr lang="en-GB" b="0" dirty="0" smtClean="0"/>
              <a:t> survey on citizens opinion of EU – </a:t>
            </a:r>
            <a:r>
              <a:rPr lang="en-GB" sz="1200" u="sng" kern="1200" dirty="0" smtClean="0">
                <a:solidFill>
                  <a:schemeClr val="tx1"/>
                </a:solidFill>
                <a:effectLst/>
                <a:latin typeface="+mn-lt"/>
                <a:ea typeface="+mn-ea"/>
                <a:cs typeface="+mn-cs"/>
                <a:hlinkClick r:id="rId4"/>
              </a:rPr>
              <a:t>http://ec.europa.eu/commfrontoffice/publicopinion/index.cfm/ResultDoc/download/DocumentKy/84930</a:t>
            </a:r>
            <a:endParaRPr lang="en-GB" sz="1200" kern="1200" dirty="0" smtClean="0">
              <a:solidFill>
                <a:schemeClr val="tx1"/>
              </a:solidFill>
              <a:effectLst/>
              <a:latin typeface="+mn-lt"/>
              <a:ea typeface="+mn-ea"/>
              <a:cs typeface="+mn-cs"/>
            </a:endParaRPr>
          </a:p>
          <a:p>
            <a:pPr defTabSz="918606">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5</a:t>
            </a:fld>
            <a:endParaRPr lang="en-GB"/>
          </a:p>
        </p:txBody>
      </p:sp>
    </p:spTree>
    <p:extLst>
      <p:ext uri="{BB962C8B-B14F-4D97-AF65-F5344CB8AC3E}">
        <p14:creationId xmlns:p14="http://schemas.microsoft.com/office/powerpoint/2010/main" val="311506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The </a:t>
            </a:r>
            <a:r>
              <a:rPr lang="lt-LT" b="1" dirty="0" err="1" smtClean="0"/>
              <a:t>European</a:t>
            </a:r>
            <a:r>
              <a:rPr lang="lt-LT" b="1" dirty="0" smtClean="0"/>
              <a:t> </a:t>
            </a:r>
            <a:r>
              <a:rPr lang="lt-LT" b="1" dirty="0" err="1" smtClean="0"/>
              <a:t>Union</a:t>
            </a:r>
            <a:r>
              <a:rPr lang="lt-LT" b="1" dirty="0" smtClean="0"/>
              <a:t> </a:t>
            </a:r>
            <a:r>
              <a:rPr lang="lt-LT" b="1" dirty="0" err="1" smtClean="0"/>
              <a:t>family</a:t>
            </a:r>
            <a:endParaRPr lang="lt-LT" b="1" dirty="0" smtClean="0"/>
          </a:p>
          <a:p>
            <a:pPr marL="172239" indent="-172239">
              <a:buFont typeface="Arial" panose="020B0604020202020204" pitchFamily="34" charset="0"/>
              <a:buChar char="•"/>
            </a:pPr>
            <a:r>
              <a:rPr lang="fr-FR" b="0" dirty="0" smtClean="0"/>
              <a:t>The </a:t>
            </a:r>
            <a:r>
              <a:rPr lang="lt-LT" b="0" dirty="0" smtClean="0"/>
              <a:t>EU </a:t>
            </a:r>
            <a:r>
              <a:rPr lang="lt-LT" b="0" dirty="0" err="1" smtClean="0"/>
              <a:t>is</a:t>
            </a:r>
            <a:r>
              <a:rPr lang="lt-LT" b="0" dirty="0" smtClean="0"/>
              <a:t> </a:t>
            </a:r>
            <a:r>
              <a:rPr lang="lt-LT" b="0" dirty="0" err="1" smtClean="0"/>
              <a:t>changing</a:t>
            </a:r>
            <a:r>
              <a:rPr lang="lt-LT" b="0" dirty="0" smtClean="0"/>
              <a:t>. </a:t>
            </a:r>
            <a:r>
              <a:rPr lang="en-GB" b="0" dirty="0" smtClean="0"/>
              <a:t>The family has grown a lot in the past decades: there were 8 waves of enlargement, from 6 Member States to 28 Member States. </a:t>
            </a:r>
          </a:p>
          <a:p>
            <a:pPr marL="172239" indent="-172239">
              <a:buFont typeface="Arial" panose="020B0604020202020204" pitchFamily="34" charset="0"/>
              <a:buChar char="•"/>
            </a:pPr>
            <a:r>
              <a:rPr lang="lt-LT" b="0" dirty="0" smtClean="0"/>
              <a:t>5 of</a:t>
            </a:r>
            <a:r>
              <a:rPr lang="en-GB" b="0" dirty="0" smtClean="0"/>
              <a:t>f</a:t>
            </a:r>
            <a:r>
              <a:rPr lang="lt-LT" b="0" dirty="0" err="1" smtClean="0"/>
              <a:t>icial</a:t>
            </a:r>
            <a:r>
              <a:rPr lang="lt-LT" b="0" dirty="0" smtClean="0"/>
              <a:t> c</a:t>
            </a:r>
            <a:r>
              <a:rPr lang="en-GB" b="0" dirty="0" err="1" smtClean="0"/>
              <a:t>andidate</a:t>
            </a:r>
            <a:r>
              <a:rPr lang="en-GB" b="0" dirty="0" smtClean="0"/>
              <a:t> countries: Albania, Northern Macedonia, Montenegro, Serbia and Turkey (EP has called for the halt of EU negotiations).</a:t>
            </a:r>
          </a:p>
          <a:p>
            <a:pPr marL="172239" indent="-172239">
              <a:buFont typeface="Arial" panose="020B0604020202020204" pitchFamily="34" charset="0"/>
              <a:buChar char="•"/>
            </a:pPr>
            <a:r>
              <a:rPr lang="en-GB" b="0" dirty="0" smtClean="0"/>
              <a:t>Potential candidates: Bosnia and Herzegovina and Kosovo</a:t>
            </a:r>
          </a:p>
          <a:p>
            <a:pPr marL="172239" indent="-172239">
              <a:buFont typeface="Arial" panose="020B0604020202020204" pitchFamily="34" charset="0"/>
              <a:buChar char="•"/>
            </a:pPr>
            <a:r>
              <a:rPr lang="en-GB" b="0" dirty="0" smtClean="0"/>
              <a:t>When is a country ready? The Copenhagen criteria:</a:t>
            </a:r>
          </a:p>
          <a:p>
            <a:r>
              <a:rPr lang="en-GB" b="0" dirty="0" smtClean="0"/>
              <a:t>	- political criteria: stability of institutions guaranteeing democracy, the rule of law, human rights and respect for and protection of minorities; </a:t>
            </a:r>
          </a:p>
          <a:p>
            <a:r>
              <a:rPr lang="en-GB" b="0" dirty="0" smtClean="0"/>
              <a:t>	- economic criteria: a functioning market economy and the capacity to cope with competition and market forces; </a:t>
            </a:r>
          </a:p>
          <a:p>
            <a:r>
              <a:rPr lang="en-GB" b="0" dirty="0" smtClean="0"/>
              <a:t>	- administrative and institutional capacity to effectively implement the acquis and ability to take on the obligations of membership. </a:t>
            </a:r>
          </a:p>
          <a:p>
            <a:pPr marL="172239" indent="-172239">
              <a:buFont typeface="Arial" panose="020B0604020202020204" pitchFamily="34" charset="0"/>
              <a:buChar char="•"/>
            </a:pPr>
            <a:r>
              <a:rPr lang="en-GB" b="0" dirty="0" smtClean="0"/>
              <a:t>Special EU relations (friends/family members) - Iceland, Norway and Liechtenstein participate directly in the single market via the European Economic Area. Switzerland does so via 120 bilateral agreements.</a:t>
            </a:r>
          </a:p>
          <a:p>
            <a:pPr marL="172239" indent="-172239">
              <a:buFont typeface="Arial" panose="020B0604020202020204" pitchFamily="34" charset="0"/>
              <a:buChar char="•"/>
            </a:pPr>
            <a:r>
              <a:rPr lang="fr-FR" b="0" dirty="0" smtClean="0"/>
              <a:t>In </a:t>
            </a:r>
            <a:r>
              <a:rPr lang="fr-FR" b="0" dirty="0" err="1" smtClean="0"/>
              <a:t>June</a:t>
            </a:r>
            <a:r>
              <a:rPr lang="fr-FR" b="0" dirty="0" smtClean="0"/>
              <a:t> 2016, the UK </a:t>
            </a:r>
            <a:r>
              <a:rPr lang="fr-FR" b="0" dirty="0" err="1" smtClean="0"/>
              <a:t>voted</a:t>
            </a:r>
            <a:r>
              <a:rPr lang="fr-FR" b="0" dirty="0" smtClean="0"/>
              <a:t> in a referendum to</a:t>
            </a:r>
            <a:r>
              <a:rPr lang="fr-FR" b="0" baseline="0" dirty="0" smtClean="0"/>
              <a:t> </a:t>
            </a:r>
            <a:r>
              <a:rPr lang="fr-FR" b="0" baseline="0" dirty="0" err="1" smtClean="0"/>
              <a:t>leave</a:t>
            </a:r>
            <a:r>
              <a:rPr lang="fr-FR" b="0" baseline="0" dirty="0" smtClean="0"/>
              <a:t> the </a:t>
            </a:r>
            <a:r>
              <a:rPr lang="fr-FR" b="0" baseline="0" dirty="0" err="1" smtClean="0"/>
              <a:t>European</a:t>
            </a:r>
            <a:r>
              <a:rPr lang="fr-FR" b="0" baseline="0" dirty="0" smtClean="0"/>
              <a:t> Union</a:t>
            </a:r>
            <a:endParaRPr lang="en-GB" b="0" dirty="0" smtClean="0"/>
          </a:p>
          <a:p>
            <a:pPr marL="172239" indent="-172239">
              <a:buFont typeface="Arial" panose="020B0604020202020204" pitchFamily="34" charset="0"/>
              <a:buChar char="•"/>
            </a:pPr>
            <a:endParaRPr lang="en-GB" b="0" dirty="0" smtClean="0"/>
          </a:p>
          <a:p>
            <a:r>
              <a:rPr lang="en-GB" b="1" dirty="0" smtClean="0"/>
              <a:t>Link:</a:t>
            </a:r>
          </a:p>
          <a:p>
            <a:r>
              <a:rPr lang="en-GB" b="0" dirty="0" smtClean="0"/>
              <a:t>Conditions of EU membership: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https://ec.europa.eu/neighbourhood-enlargement/policy/conditions-membership_en</a:t>
            </a:r>
            <a:endParaRPr lang="en-GB" sz="1200" kern="1200" dirty="0" smtClean="0">
              <a:solidFill>
                <a:schemeClr val="tx1"/>
              </a:solidFill>
              <a:effectLst/>
              <a:latin typeface="+mn-lt"/>
              <a:ea typeface="+mn-ea"/>
              <a:cs typeface="+mn-cs"/>
            </a:endParaRPr>
          </a:p>
          <a:p>
            <a:endParaRPr lang="fr-FR" b="0" dirty="0" smtClean="0"/>
          </a:p>
          <a:p>
            <a:r>
              <a:rPr lang="fr-FR" b="0" dirty="0" smtClean="0"/>
              <a:t>Expansions: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smtClean="0"/>
              <a:t>2013 - </a:t>
            </a:r>
            <a:r>
              <a:rPr lang="fr-FR" sz="1200" u="sng" kern="1200" dirty="0" smtClean="0">
                <a:solidFill>
                  <a:schemeClr val="tx1"/>
                </a:solidFill>
                <a:effectLst/>
                <a:latin typeface="+mn-lt"/>
                <a:ea typeface="+mn-ea"/>
                <a:cs typeface="+mn-cs"/>
                <a:hlinkClick r:id="rId4"/>
              </a:rPr>
              <a:t>https://multimedia.europarl.europa.eu/en/croatia-joins-the-eu_B001-0135_ev</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smtClean="0"/>
              <a:t>2007 - </a:t>
            </a:r>
            <a:r>
              <a:rPr lang="fr-FR" sz="1200" u="sng" kern="1200" dirty="0" smtClean="0">
                <a:solidFill>
                  <a:schemeClr val="tx1"/>
                </a:solidFill>
                <a:effectLst/>
                <a:latin typeface="+mn-lt"/>
                <a:ea typeface="+mn-ea"/>
                <a:cs typeface="+mn-cs"/>
                <a:hlinkClick r:id="rId5"/>
              </a:rPr>
              <a:t>https://multimedia.europarl.europa.eu/en/the-eu-grows-to-27-member-states_B001-0130_ev</a:t>
            </a:r>
            <a:endParaRPr lang="en-GB" sz="1200" kern="1200" dirty="0" smtClean="0">
              <a:solidFill>
                <a:schemeClr val="tx1"/>
              </a:solidFill>
              <a:effectLst/>
              <a:latin typeface="+mn-lt"/>
              <a:ea typeface="+mn-ea"/>
              <a:cs typeface="+mn-cs"/>
            </a:endParaRPr>
          </a:p>
          <a:p>
            <a:r>
              <a:rPr lang="fr-FR" b="0" dirty="0" smtClean="0"/>
              <a:t>2004 – </a:t>
            </a:r>
            <a:r>
              <a:rPr lang="fr-FR" sz="1200" u="sng" kern="1200" dirty="0" smtClean="0">
                <a:solidFill>
                  <a:schemeClr val="tx1"/>
                </a:solidFill>
                <a:effectLst/>
                <a:latin typeface="+mn-lt"/>
                <a:ea typeface="+mn-ea"/>
                <a:cs typeface="+mn-cs"/>
                <a:hlinkClick r:id="rId6"/>
              </a:rPr>
              <a:t>https://multimedia.europarl.europa.eu/en/the-eu-expands-to-the-east_B001-0128_ev</a:t>
            </a:r>
            <a:endParaRPr lang="fr-FR"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smtClean="0"/>
              <a:t>1995</a:t>
            </a:r>
            <a:r>
              <a:rPr lang="fr-FR" b="0" baseline="0" dirty="0" smtClean="0"/>
              <a:t> –</a:t>
            </a:r>
            <a:r>
              <a:rPr lang="lt-LT" b="0" baseline="0" dirty="0" smtClean="0"/>
              <a:t> </a:t>
            </a:r>
            <a:r>
              <a:rPr lang="fr-FR" sz="1200" u="sng" kern="1200" dirty="0" smtClean="0">
                <a:solidFill>
                  <a:schemeClr val="tx1"/>
                </a:solidFill>
                <a:effectLst/>
                <a:latin typeface="+mn-lt"/>
                <a:ea typeface="+mn-ea"/>
                <a:cs typeface="+mn-cs"/>
                <a:hlinkClick r:id="rId7"/>
              </a:rPr>
              <a:t>https://multimedia.europarl.europa.eu/en/austria-finland-and-sweden-join-the-eu_B001-0124_ev</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smtClean="0"/>
              <a:t>1986 –</a:t>
            </a:r>
            <a:r>
              <a:rPr lang="lt-LT" b="0" baseline="0" dirty="0" smtClean="0"/>
              <a:t> </a:t>
            </a:r>
            <a:r>
              <a:rPr lang="fr-FR" sz="1200" u="sng" kern="1200" dirty="0" smtClean="0">
                <a:solidFill>
                  <a:schemeClr val="tx1"/>
                </a:solidFill>
                <a:effectLst/>
                <a:latin typeface="+mn-lt"/>
                <a:ea typeface="+mn-ea"/>
                <a:cs typeface="+mn-cs"/>
                <a:hlinkClick r:id="rId8"/>
              </a:rPr>
              <a:t>https://multimedia.europarl.europa.eu/en/history-the-mediterranean-enlargement-19811986_V001-0014_ev</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smtClean="0"/>
              <a:t>1981 – </a:t>
            </a:r>
            <a:r>
              <a:rPr lang="fr-FR" sz="1200" u="sng" kern="1200" dirty="0" smtClean="0">
                <a:solidFill>
                  <a:schemeClr val="tx1"/>
                </a:solidFill>
                <a:effectLst/>
                <a:latin typeface="+mn-lt"/>
                <a:ea typeface="+mn-ea"/>
                <a:cs typeface="+mn-cs"/>
                <a:hlinkClick r:id="rId9"/>
              </a:rPr>
              <a:t>https://multimedia.europarl.europa.eu/en/greece-becomes-the-10th-member-state-of-the-european-communities_B001-0108_ev</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smtClean="0"/>
              <a:t>1973 -</a:t>
            </a:r>
            <a:r>
              <a:rPr lang="lt-LT" b="0" baseline="0" dirty="0" smtClean="0"/>
              <a:t> </a:t>
            </a:r>
            <a:r>
              <a:rPr lang="fr-FR" sz="1200" u="sng" kern="1200" dirty="0" smtClean="0">
                <a:solidFill>
                  <a:schemeClr val="tx1"/>
                </a:solidFill>
                <a:effectLst/>
                <a:latin typeface="+mn-lt"/>
                <a:ea typeface="+mn-ea"/>
                <a:cs typeface="+mn-cs"/>
                <a:hlinkClick r:id="rId10"/>
              </a:rPr>
              <a:t>https://multimedia.europarl.europa.eu/en/first-eu-enlargement_B001-0104_ev</a:t>
            </a:r>
            <a:endParaRPr lang="en-GB" sz="1200" kern="1200" dirty="0" smtClean="0">
              <a:solidFill>
                <a:schemeClr val="tx1"/>
              </a:solidFill>
              <a:effectLst/>
              <a:latin typeface="+mn-lt"/>
              <a:ea typeface="+mn-ea"/>
              <a:cs typeface="+mn-cs"/>
            </a:endParaRPr>
          </a:p>
          <a:p>
            <a:endParaRPr lang="en-GB" b="0" dirty="0" smtClean="0"/>
          </a:p>
          <a:p>
            <a:endParaRPr lang="en-GB" b="0" dirty="0"/>
          </a:p>
        </p:txBody>
      </p:sp>
      <p:sp>
        <p:nvSpPr>
          <p:cNvPr id="4" name="Slide Number Placeholder 3"/>
          <p:cNvSpPr>
            <a:spLocks noGrp="1"/>
          </p:cNvSpPr>
          <p:nvPr>
            <p:ph type="sldNum" sz="quarter" idx="10"/>
          </p:nvPr>
        </p:nvSpPr>
        <p:spPr/>
        <p:txBody>
          <a:bodyPr/>
          <a:lstStyle/>
          <a:p>
            <a:fld id="{D68C0DC3-4B8E-4A12-ADC9-BF5D883759B0}" type="slidenum">
              <a:rPr lang="en-GB" smtClean="0"/>
              <a:t>6</a:t>
            </a:fld>
            <a:endParaRPr lang="en-GB"/>
          </a:p>
        </p:txBody>
      </p:sp>
    </p:spTree>
    <p:extLst>
      <p:ext uri="{BB962C8B-B14F-4D97-AF65-F5344CB8AC3E}">
        <p14:creationId xmlns:p14="http://schemas.microsoft.com/office/powerpoint/2010/main" val="54889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What makes</a:t>
            </a:r>
            <a:r>
              <a:rPr lang="en-GB" b="1" baseline="0" dirty="0" smtClean="0"/>
              <a:t> the European Parliament unique</a:t>
            </a:r>
          </a:p>
          <a:p>
            <a:pPr marL="172239" indent="-172239">
              <a:buFont typeface="Arial" panose="020B0604020202020204" pitchFamily="34" charset="0"/>
              <a:buChar char="•"/>
            </a:pPr>
            <a:r>
              <a:rPr lang="en-GB" dirty="0" smtClean="0"/>
              <a:t>The only directly elected EU institution - members are elected by us - EU</a:t>
            </a:r>
            <a:r>
              <a:rPr lang="en-GB" baseline="0" dirty="0" smtClean="0"/>
              <a:t> citizens</a:t>
            </a:r>
            <a:r>
              <a:rPr lang="en-GB" dirty="0" smtClean="0"/>
              <a:t>.</a:t>
            </a:r>
          </a:p>
          <a:p>
            <a:pPr marL="172239" indent="-172239">
              <a:buFont typeface="Arial" panose="020B0604020202020204" pitchFamily="34" charset="0"/>
              <a:buChar char="•"/>
            </a:pPr>
            <a:r>
              <a:rPr lang="en-GB" dirty="0" smtClean="0"/>
              <a:t>The biggest transnational parliament of the world.</a:t>
            </a:r>
          </a:p>
          <a:p>
            <a:pPr marL="172239" indent="-172239">
              <a:buFont typeface="Arial" panose="020B0604020202020204" pitchFamily="34" charset="0"/>
              <a:buChar char="•"/>
            </a:pPr>
            <a:r>
              <a:rPr lang="en-GB" dirty="0" smtClean="0"/>
              <a:t>Diverse to a degree unknown</a:t>
            </a:r>
            <a:r>
              <a:rPr lang="en-GB" baseline="0" dirty="0" smtClean="0"/>
              <a:t> elsewhere in the world</a:t>
            </a:r>
            <a:r>
              <a:rPr lang="en-GB" dirty="0" smtClean="0"/>
              <a:t> - 751 MEPs represent more than 200 different national political parties from 28 countries.</a:t>
            </a:r>
          </a:p>
          <a:p>
            <a:pPr marL="172239" indent="-172239">
              <a:buFont typeface="Arial" panose="020B0604020202020204" pitchFamily="34" charset="0"/>
              <a:buChar char="•"/>
            </a:pPr>
            <a:r>
              <a:rPr lang="en-GB" dirty="0" smtClean="0"/>
              <a:t>Open transparent house - you can visit us or follow plenary and committee meetings from your home in your own language. </a:t>
            </a:r>
          </a:p>
          <a:p>
            <a:pPr marL="172239" indent="-172239">
              <a:buFont typeface="Arial" panose="020B0604020202020204" pitchFamily="34" charset="0"/>
              <a:buChar char="•"/>
            </a:pPr>
            <a:r>
              <a:rPr lang="en-GB" dirty="0" smtClean="0"/>
              <a:t>Multilingual  - there is no discrimination between the official 24 languages, this is part of our identity.</a:t>
            </a:r>
          </a:p>
          <a:p>
            <a:pPr marL="172239" indent="-172239">
              <a:buFont typeface="Arial" panose="020B0604020202020204" pitchFamily="34" charset="0"/>
              <a:buChar char="•"/>
            </a:pPr>
            <a:r>
              <a:rPr lang="en-GB" dirty="0" smtClean="0"/>
              <a:t>Unlike any national parliaments. There is no government or opposition, compromise is key here, political groups in hemicycle form ad-hoc coalitions, there is an exciting dynamics based on national and party politics. </a:t>
            </a:r>
          </a:p>
          <a:p>
            <a:pPr marL="172239" indent="-172239">
              <a:buFont typeface="Arial" panose="020B0604020202020204" pitchFamily="34" charset="0"/>
              <a:buChar char="•"/>
            </a:pPr>
            <a:r>
              <a:rPr lang="en-GB" dirty="0" smtClean="0"/>
              <a:t>Work in Strasbourg, Brussels and Luxembourg, but has liaison</a:t>
            </a:r>
            <a:r>
              <a:rPr lang="en-GB" baseline="0" dirty="0" smtClean="0"/>
              <a:t> </a:t>
            </a:r>
            <a:r>
              <a:rPr lang="en-GB" dirty="0" smtClean="0"/>
              <a:t>offices in 28 countries.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7</a:t>
            </a:fld>
            <a:endParaRPr lang="en-GB"/>
          </a:p>
        </p:txBody>
      </p:sp>
    </p:spTree>
    <p:extLst>
      <p:ext uri="{BB962C8B-B14F-4D97-AF65-F5344CB8AC3E}">
        <p14:creationId xmlns:p14="http://schemas.microsoft.com/office/powerpoint/2010/main" val="419606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EU languages</a:t>
            </a:r>
          </a:p>
          <a:p>
            <a:pPr marL="172239" indent="-172239">
              <a:buFont typeface="Arial" panose="020B0604020202020204" pitchFamily="34" charset="0"/>
              <a:buChar char="•"/>
            </a:pPr>
            <a:r>
              <a:rPr lang="en-GB" b="0" dirty="0" smtClean="0"/>
              <a:t>Multilingualism is guaranteed by the treaties, it is part of the European heritage – and a democratic pre-requisite.</a:t>
            </a:r>
          </a:p>
          <a:p>
            <a:pPr marL="172239" indent="-172239">
              <a:buFont typeface="Arial" panose="020B0604020202020204" pitchFamily="34" charset="0"/>
              <a:buChar char="•"/>
            </a:pPr>
            <a:r>
              <a:rPr lang="en-GB" b="0" dirty="0" smtClean="0"/>
              <a:t>A world record (multiply 23x24 = 552 language combinations possible), The European Parliament has one of the largest interpreting services in the world.</a:t>
            </a:r>
          </a:p>
          <a:p>
            <a:pPr marL="172239" indent="-172239">
              <a:buFont typeface="Arial" panose="020B0604020202020204" pitchFamily="34" charset="0"/>
              <a:buChar char="•"/>
            </a:pPr>
            <a:r>
              <a:rPr lang="en-GB" b="0" dirty="0" smtClean="0"/>
              <a:t>Plus sign language as needed.</a:t>
            </a:r>
          </a:p>
          <a:p>
            <a:pPr marL="172239" indent="-172239">
              <a:buFont typeface="Arial" panose="020B0604020202020204" pitchFamily="34" charset="0"/>
              <a:buChar char="•"/>
            </a:pPr>
            <a:r>
              <a:rPr lang="en-GB" b="0" dirty="0" smtClean="0"/>
              <a:t>No one speaks 24 languages - interpretation is mostly done by using relay languages (EN,</a:t>
            </a:r>
            <a:r>
              <a:rPr lang="en-GB" b="0" baseline="0" dirty="0" smtClean="0"/>
              <a:t> FR, DE)</a:t>
            </a:r>
            <a:r>
              <a:rPr lang="en-GB" b="0" dirty="0" smtClean="0"/>
              <a:t>. For example, from Hungarian to English, from English to Latvian.</a:t>
            </a:r>
          </a:p>
          <a:p>
            <a:pPr marL="172239" indent="-172239">
              <a:buFont typeface="Arial" panose="020B0604020202020204" pitchFamily="34" charset="0"/>
              <a:buChar char="•"/>
            </a:pPr>
            <a:r>
              <a:rPr lang="en-GB" b="0" dirty="0" smtClean="0"/>
              <a:t>MEPs have the right to speak in any of the official EU languages. MEPs tend to speak in their mother tongue (very appreciated by interpreters) in plenary sessions, while in negotiations or committee meetings they may use one of the more common languages</a:t>
            </a:r>
            <a:r>
              <a:rPr lang="en-GB" b="0" baseline="0" dirty="0" smtClean="0"/>
              <a:t> – but only if they wish!</a:t>
            </a:r>
            <a:endParaRPr lang="en-GB" b="0" dirty="0" smtClean="0"/>
          </a:p>
          <a:p>
            <a:pPr marL="172239" indent="-172239">
              <a:buFont typeface="Arial" panose="020B0604020202020204" pitchFamily="34" charset="0"/>
              <a:buChar char="•"/>
            </a:pPr>
            <a:r>
              <a:rPr lang="en-GB" b="0" dirty="0" smtClean="0"/>
              <a:t>English is likely to remain an official EU language as unanimous agreement</a:t>
            </a:r>
            <a:r>
              <a:rPr lang="en-GB" b="0" baseline="0" dirty="0" smtClean="0"/>
              <a:t> between </a:t>
            </a:r>
            <a:r>
              <a:rPr lang="en-GB" b="0" dirty="0" smtClean="0"/>
              <a:t>EU leaders is needed to change the current set-up,</a:t>
            </a:r>
            <a:endParaRPr lang="en-GB" b="1" dirty="0" smtClean="0"/>
          </a:p>
          <a:p>
            <a:endParaRPr lang="en-GB" b="1" dirty="0" smtClean="0"/>
          </a:p>
          <a:p>
            <a:r>
              <a:rPr lang="en-GB" b="1" dirty="0" smtClean="0"/>
              <a:t>Link:</a:t>
            </a:r>
          </a:p>
          <a:p>
            <a:r>
              <a:rPr lang="en-GB" b="0" dirty="0" smtClean="0"/>
              <a:t>Legal aspects of EU multilingualism: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http://www.europarl.europa.eu/RegData/etudes/BRIE/2017/595914/EPRS_BRI(2017)595914_EN.pdf</a:t>
            </a:r>
            <a:endParaRPr lang="en-GB" sz="1200" kern="1200" dirty="0" smtClean="0">
              <a:solidFill>
                <a:schemeClr val="tx1"/>
              </a:solidFill>
              <a:effectLst/>
              <a:latin typeface="+mn-lt"/>
              <a:ea typeface="+mn-ea"/>
              <a:cs typeface="+mn-cs"/>
            </a:endParaRPr>
          </a:p>
          <a:p>
            <a:endParaRPr lang="fr-FR" b="0" dirty="0" smtClean="0"/>
          </a:p>
          <a:p>
            <a:r>
              <a:rPr lang="fr-FR" b="0" dirty="0" smtClean="0"/>
              <a:t>EP and </a:t>
            </a:r>
            <a:r>
              <a:rPr lang="fr-FR" b="0" dirty="0" err="1" smtClean="0"/>
              <a:t>multilingualism</a:t>
            </a: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4"/>
              </a:rPr>
              <a:t>http://www.europarl.europa.eu/about-parliament/en/organisation-and-rules/multilingualism</a:t>
            </a:r>
            <a:endParaRPr lang="en-GB" sz="1200" kern="1200" dirty="0" smtClean="0">
              <a:solidFill>
                <a:schemeClr val="tx1"/>
              </a:solidFill>
              <a:effectLst/>
              <a:latin typeface="+mn-lt"/>
              <a:ea typeface="+mn-ea"/>
              <a:cs typeface="+mn-cs"/>
            </a:endParaRPr>
          </a:p>
          <a:p>
            <a:endParaRPr lang="en-GB" b="0" dirty="0" smtClean="0"/>
          </a:p>
          <a:p>
            <a:r>
              <a:rPr lang="en-GB" b="0" dirty="0" smtClean="0"/>
              <a:t> </a:t>
            </a:r>
          </a:p>
          <a:p>
            <a:endParaRPr lang="en-GB" b="0" dirty="0"/>
          </a:p>
        </p:txBody>
      </p:sp>
      <p:sp>
        <p:nvSpPr>
          <p:cNvPr id="4" name="Slide Number Placeholder 3"/>
          <p:cNvSpPr>
            <a:spLocks noGrp="1"/>
          </p:cNvSpPr>
          <p:nvPr>
            <p:ph type="sldNum" sz="quarter" idx="10"/>
          </p:nvPr>
        </p:nvSpPr>
        <p:spPr/>
        <p:txBody>
          <a:bodyPr/>
          <a:lstStyle/>
          <a:p>
            <a:fld id="{D68C0DC3-4B8E-4A12-ADC9-BF5D883759B0}" type="slidenum">
              <a:rPr lang="en-GB" smtClean="0"/>
              <a:t>8</a:t>
            </a:fld>
            <a:endParaRPr lang="en-GB"/>
          </a:p>
        </p:txBody>
      </p:sp>
    </p:spTree>
    <p:extLst>
      <p:ext uri="{BB962C8B-B14F-4D97-AF65-F5344CB8AC3E}">
        <p14:creationId xmlns:p14="http://schemas.microsoft.com/office/powerpoint/2010/main" val="147758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Working calendar</a:t>
            </a:r>
          </a:p>
          <a:p>
            <a:pPr marL="172239" indent="-172239">
              <a:buFont typeface="Arial" panose="020B0604020202020204" pitchFamily="34" charset="0"/>
              <a:buChar char="•"/>
            </a:pPr>
            <a:r>
              <a:rPr lang="en-GB" dirty="0"/>
              <a:t>Every week of the month is different – EP works on the basis of a colourful calendar.</a:t>
            </a:r>
          </a:p>
          <a:p>
            <a:pPr marL="172239" indent="-172239">
              <a:buFont typeface="Arial" panose="020B0604020202020204" pitchFamily="34" charset="0"/>
              <a:buChar char="•"/>
            </a:pPr>
            <a:r>
              <a:rPr lang="en-GB" dirty="0"/>
              <a:t>It is adopted at least one year in advance, the last plenary before elections will be held in April 2019, the new Parliament will first congregate in July 2019.</a:t>
            </a:r>
          </a:p>
          <a:p>
            <a:pPr marL="172239" indent="-172239">
              <a:buFont typeface="Arial" panose="020B0604020202020204" pitchFamily="34" charset="0"/>
              <a:buChar char="•"/>
            </a:pPr>
            <a:r>
              <a:rPr lang="en-GB" dirty="0"/>
              <a:t>Pink weeks - committee week: where MEPs do the nitty-gritty of law-making by </a:t>
            </a:r>
            <a:r>
              <a:rPr lang="en-GB" dirty="0" err="1"/>
              <a:t>analyzing</a:t>
            </a:r>
            <a:r>
              <a:rPr lang="en-GB" dirty="0"/>
              <a:t> and amending Commission proposals and Council positions. (Maximum 16 meetings at the same time because of limited interpretation resources).</a:t>
            </a:r>
          </a:p>
          <a:p>
            <a:pPr marL="172239" indent="-172239">
              <a:buFont typeface="Arial" panose="020B0604020202020204" pitchFamily="34" charset="0"/>
              <a:buChar char="•"/>
            </a:pPr>
            <a:r>
              <a:rPr lang="fr-FR" dirty="0"/>
              <a:t>B</a:t>
            </a:r>
            <a:r>
              <a:rPr lang="lt-LT" dirty="0" err="1"/>
              <a:t>lue</a:t>
            </a:r>
            <a:r>
              <a:rPr lang="en-GB" dirty="0"/>
              <a:t> weeks - political groups weeks: very political, preparing position of the political groups for the plenary.</a:t>
            </a:r>
          </a:p>
          <a:p>
            <a:pPr marL="172239" indent="-172239">
              <a:buFont typeface="Arial" panose="020B0604020202020204" pitchFamily="34" charset="0"/>
              <a:buChar char="•"/>
            </a:pPr>
            <a:r>
              <a:rPr lang="en-GB" dirty="0"/>
              <a:t>Green weeks - external activity: MEPS are in their constituencies or on official delegations to countries or regions round the world.</a:t>
            </a:r>
            <a:br>
              <a:rPr lang="en-GB" dirty="0"/>
            </a:br>
            <a:endParaRPr lang="en-GB" dirty="0"/>
          </a:p>
          <a:p>
            <a:pPr lvl="0"/>
            <a:r>
              <a:rPr lang="en-GB" b="1" dirty="0"/>
              <a:t>Strasbourg/Brussels</a:t>
            </a:r>
            <a:r>
              <a:rPr lang="en-GB" dirty="0"/>
              <a:t> </a:t>
            </a:r>
          </a:p>
          <a:p>
            <a:pPr marL="172239" indent="-172239">
              <a:buFont typeface="Arial" panose="020B0604020202020204" pitchFamily="34" charset="0"/>
              <a:buChar char="•"/>
            </a:pPr>
            <a:r>
              <a:rPr lang="en-GB" dirty="0"/>
              <a:t>The official seat of the EP is in Strasbourg, as agreed at the Edinburgh summit of EU leaders in 1992, and confirmed by a protocol of the Treaty of Amsterdam in 1999, unanimously agreed by all EU governments.</a:t>
            </a:r>
          </a:p>
          <a:p>
            <a:pPr marL="172239" indent="-172239">
              <a:buFont typeface="Arial" panose="020B0604020202020204" pitchFamily="34" charset="0"/>
              <a:buChar char="•"/>
            </a:pPr>
            <a:r>
              <a:rPr lang="en-GB" dirty="0"/>
              <a:t>It’s a legal obligation to have 12 plenary sessions per year in Strasbourg.</a:t>
            </a:r>
          </a:p>
          <a:p>
            <a:pPr marL="172239" indent="-172239">
              <a:buFont typeface="Arial" panose="020B0604020202020204" pitchFamily="34" charset="0"/>
              <a:buChar char="•"/>
            </a:pPr>
            <a:r>
              <a:rPr lang="en-GB" dirty="0"/>
              <a:t>In Brussels, committee meetings, political group meetings and additional plenary sessions are held.</a:t>
            </a:r>
          </a:p>
          <a:p>
            <a:pPr marL="172239" indent="-172239">
              <a:buFont typeface="Arial" panose="020B0604020202020204" pitchFamily="34" charset="0"/>
              <a:buChar char="•"/>
            </a:pPr>
            <a:r>
              <a:rPr lang="en-GB" dirty="0"/>
              <a:t>This set up has historic and legal reasons - official EP seat foreseen in the treaty (unanimous vote required within the European Council for a treaty change).</a:t>
            </a:r>
          </a:p>
          <a:p>
            <a:pPr marL="172239" indent="-172239">
              <a:buFont typeface="Arial" panose="020B0604020202020204" pitchFamily="34" charset="0"/>
              <a:buChar char="•"/>
            </a:pPr>
            <a:r>
              <a:rPr lang="en-GB" dirty="0"/>
              <a:t>Strasbourg is historically symbolic, having changed hands numerous times between France and Germany as a result of war – nowadays, we go there to find common solutions to common problems.</a:t>
            </a:r>
          </a:p>
          <a:p>
            <a:endParaRPr lang="en-GB" b="1" dirty="0"/>
          </a:p>
          <a:p>
            <a:r>
              <a:rPr lang="en-GB" b="1" dirty="0"/>
              <a:t>Links </a:t>
            </a:r>
          </a:p>
          <a:p>
            <a:endParaRPr lang="en-GB" dirty="0"/>
          </a:p>
          <a:p>
            <a:r>
              <a:rPr lang="en-GB" dirty="0"/>
              <a:t>Why was Strasbourg designated the official seat of the European Parliament    </a:t>
            </a:r>
          </a:p>
          <a:p>
            <a:r>
              <a:rPr lang="en-GB" dirty="0"/>
              <a:t>http://www.europarl.europa.eu/news/en/faq/20/why-was-strasbourg-designated-the-official-seat-of-the-european-parliament</a:t>
            </a:r>
          </a:p>
          <a:p>
            <a:endParaRPr lang="en-GB" dirty="0"/>
          </a:p>
          <a:p>
            <a:r>
              <a:rPr lang="en-GB" dirty="0"/>
              <a:t>European Parliament resolution of 20 November 2013 on the location of the seats of the European Union’s Institutions (2012/2308(INI))</a:t>
            </a:r>
          </a:p>
          <a:p>
            <a:r>
              <a:rPr lang="en-GB" u="sng" dirty="0">
                <a:hlinkClick r:id="rId3"/>
              </a:rPr>
              <a:t>https://eur-lex.europa.eu/legal-content/EN/TXT/?uri=uriserv:OJ.C_.2016.436.01.0002.01.ENG&amp;toc=OJ:C:2016:436:FULL</a:t>
            </a:r>
            <a:endParaRPr lang="en-GB" dirty="0"/>
          </a:p>
          <a:p>
            <a:r>
              <a:rPr lang="en-GB" dirty="0"/>
              <a:t> </a:t>
            </a:r>
          </a:p>
          <a:p>
            <a:r>
              <a:rPr lang="en-GB" dirty="0"/>
              <a:t>ECJ opinion French Republic V European Parliament- Sept 2012</a:t>
            </a:r>
          </a:p>
          <a:p>
            <a:r>
              <a:rPr lang="en-GB" u="sng" dirty="0">
                <a:hlinkClick r:id="rId4"/>
              </a:rPr>
              <a:t>http://curia.europa.eu/juris/document/document.jsf?text=&amp;docid=126385&amp;pageIndex=0&amp;doclang=EN&amp;mode=lst&amp;dir=&amp;occ=first&amp;part=1&amp;cid=762012</a:t>
            </a:r>
            <a:endParaRPr lang="en-GB" dirty="0"/>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9</a:t>
            </a:fld>
            <a:endParaRPr lang="en-GB"/>
          </a:p>
        </p:txBody>
      </p:sp>
    </p:spTree>
    <p:extLst>
      <p:ext uri="{BB962C8B-B14F-4D97-AF65-F5344CB8AC3E}">
        <p14:creationId xmlns:p14="http://schemas.microsoft.com/office/powerpoint/2010/main" val="3977401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4768" y="4193249"/>
            <a:ext cx="1011505" cy="802889"/>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5" name="Shape 5"/>
          <p:cNvSpPr>
            <a:spLocks noGrp="1"/>
          </p:cNvSpPr>
          <p:nvPr>
            <p:ph type="title"/>
          </p:nvPr>
        </p:nvSpPr>
        <p:spPr>
          <a:xfrm>
            <a:off x="892970" y="863948"/>
            <a:ext cx="7358063" cy="1741289"/>
          </a:xfrm>
          <a:prstGeom prst="rect">
            <a:avLst/>
          </a:prstGeom>
        </p:spPr>
        <p:txBody>
          <a:bodyPr anchor="b"/>
          <a:lstStyle/>
          <a:p>
            <a:pPr lvl="0">
              <a:defRPr sz="1800"/>
            </a:pPr>
            <a:r>
              <a:rPr sz="4219"/>
              <a:t>Texte du titre</a:t>
            </a:r>
          </a:p>
        </p:txBody>
      </p:sp>
      <p:sp>
        <p:nvSpPr>
          <p:cNvPr id="6" name="Shape 6"/>
          <p:cNvSpPr>
            <a:spLocks noGrp="1"/>
          </p:cNvSpPr>
          <p:nvPr>
            <p:ph type="body" idx="1"/>
          </p:nvPr>
        </p:nvSpPr>
        <p:spPr>
          <a:xfrm>
            <a:off x="892970" y="2652117"/>
            <a:ext cx="7358063" cy="596057"/>
          </a:xfrm>
          <a:prstGeom prst="rect">
            <a:avLst/>
          </a:prstGeom>
        </p:spPr>
        <p:txBody>
          <a:bodyPr anchor="t"/>
          <a:lstStyle>
            <a:lvl1pPr marL="0" indent="0" algn="ctr">
              <a:spcBef>
                <a:spcPts val="0"/>
              </a:spcBef>
              <a:buSzTx/>
              <a:buNone/>
              <a:defRPr sz="1688"/>
            </a:lvl1pPr>
            <a:lvl2pPr marL="0" indent="120547" algn="ctr">
              <a:spcBef>
                <a:spcPts val="0"/>
              </a:spcBef>
              <a:buSzTx/>
              <a:buNone/>
              <a:defRPr sz="1688"/>
            </a:lvl2pPr>
            <a:lvl3pPr marL="0" indent="241093" algn="ctr">
              <a:spcBef>
                <a:spcPts val="0"/>
              </a:spcBef>
              <a:buSzTx/>
              <a:buNone/>
              <a:defRPr sz="1688"/>
            </a:lvl3pPr>
            <a:lvl4pPr marL="0" indent="361640" algn="ctr">
              <a:spcBef>
                <a:spcPts val="0"/>
              </a:spcBef>
              <a:buSzTx/>
              <a:buNone/>
              <a:defRPr sz="1688"/>
            </a:lvl4pPr>
            <a:lvl5pPr marL="0" indent="482186" algn="ctr">
              <a:spcBef>
                <a:spcPts val="0"/>
              </a:spcBef>
              <a:buSzTx/>
              <a:buNone/>
              <a:defRPr sz="1688"/>
            </a:lvl5pPr>
          </a:lstStyle>
          <a:p>
            <a:pPr lvl="0">
              <a:defRPr sz="1800"/>
            </a:pPr>
            <a:r>
              <a:rPr sz="1688"/>
              <a:t>Texte niveau 1</a:t>
            </a:r>
          </a:p>
          <a:p>
            <a:pPr lvl="1">
              <a:defRPr sz="1800"/>
            </a:pPr>
            <a:r>
              <a:rPr sz="1688"/>
              <a:t>Texte niveau 2</a:t>
            </a:r>
          </a:p>
          <a:p>
            <a:pPr lvl="2">
              <a:defRPr sz="1800"/>
            </a:pPr>
            <a:r>
              <a:rPr sz="1688"/>
              <a:t>Texte niveau 3</a:t>
            </a:r>
          </a:p>
          <a:p>
            <a:pPr lvl="3">
              <a:defRPr sz="1800"/>
            </a:pPr>
            <a:r>
              <a:rPr sz="1688"/>
              <a:t>Texte niveau 4</a:t>
            </a:r>
          </a:p>
          <a:p>
            <a:pPr lvl="4">
              <a:defRPr sz="1800"/>
            </a:pPr>
            <a:r>
              <a:rPr sz="1688"/>
              <a:t>Texte niveau 5</a:t>
            </a:r>
          </a:p>
        </p:txBody>
      </p:sp>
    </p:spTree>
    <p:extLst>
      <p:ext uri="{BB962C8B-B14F-4D97-AF65-F5344CB8AC3E}">
        <p14:creationId xmlns:p14="http://schemas.microsoft.com/office/powerpoint/2010/main" val="20761987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9BCA045F-FDD4-054C-9BD1-774702F8C66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93E5-DD4E-6743-A5E7-918AD527CCB1}" type="slidenum">
              <a:rPr lang="en-US" smtClean="0"/>
              <a:t>‹#›</a:t>
            </a:fld>
            <a:endParaRPr lang="en-US"/>
          </a:p>
        </p:txBody>
      </p:sp>
    </p:spTree>
    <p:extLst>
      <p:ext uri="{BB962C8B-B14F-4D97-AF65-F5344CB8AC3E}">
        <p14:creationId xmlns:p14="http://schemas.microsoft.com/office/powerpoint/2010/main" val="310699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1700" y="-1"/>
            <a:ext cx="9415400" cy="5143501"/>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8605" y="4241307"/>
            <a:ext cx="996734" cy="792000"/>
          </a:xfrm>
          <a:prstGeom prst="rect">
            <a:avLst/>
          </a:prstGeom>
        </p:spPr>
      </p:pic>
    </p:spTree>
    <p:extLst>
      <p:ext uri="{BB962C8B-B14F-4D97-AF65-F5344CB8AC3E}">
        <p14:creationId xmlns:p14="http://schemas.microsoft.com/office/powerpoint/2010/main" val="1122394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Capture d’écran 2017-12-12 à 12.00.44.png"/>
          <p:cNvPicPr>
            <a:picLocks noChangeAspect="1"/>
          </p:cNvPicPr>
          <p:nvPr userDrawn="1"/>
        </p:nvPicPr>
        <p:blipFill rotWithShape="1">
          <a:blip r:embed="rId2" cstate="email">
            <a:extLst>
              <a:ext uri="{28A0092B-C50C-407E-A947-70E740481C1C}">
                <a14:useLocalDpi xmlns:a14="http://schemas.microsoft.com/office/drawing/2010/main"/>
              </a:ext>
            </a:extLst>
          </a:blip>
          <a:srcRect t="4302" r="1174" b="7376"/>
          <a:stretch/>
        </p:blipFill>
        <p:spPr>
          <a:xfrm>
            <a:off x="-760492" y="-416204"/>
            <a:ext cx="9904491" cy="575888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8605" y="4241307"/>
            <a:ext cx="996734" cy="791999"/>
          </a:xfrm>
          <a:prstGeom prst="rect">
            <a:avLst/>
          </a:prstGeom>
        </p:spPr>
      </p:pic>
    </p:spTree>
    <p:extLst>
      <p:ext uri="{BB962C8B-B14F-4D97-AF65-F5344CB8AC3E}">
        <p14:creationId xmlns:p14="http://schemas.microsoft.com/office/powerpoint/2010/main" val="15795113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8C2560D-EC28-3B41-86E8-18F1CE0113B4}"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4768" y="4193249"/>
            <a:ext cx="1011505" cy="802889"/>
          </a:xfrm>
          <a:prstGeom prst="rect">
            <a:avLst/>
          </a:prstGeom>
        </p:spPr>
      </p:pic>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lstStyle>
            <a:lvl1pPr>
              <a:defRPr sz="32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3/25/2019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8" r:id="rId2"/>
    <p:sldLayoutId id="2147493467"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8" r:id="rId12"/>
    <p:sldLayoutId id="2147493469"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hyperlink" Target="http://www.europarl.europa.eu/meps/en/hom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www.europarl.europa.eu/about-parliament/en/organisation-and-rules/organisation/political-group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hyperlink" Target="http://www.europarl.europa.eu/committees/en/parliamentary-committees.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europarl.europa.eu/external/html/legislativeprocedure/default_en.ht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s://europa.eu/european-union/about-eu/presidents_en" TargetMode="External"/><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ec.europa.eu/budget/explained/myths/myths_en.cf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6.gif"/><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www.europarl.europa.eu/news/en/headlines/economy/20180316STO99923/the-eu-budget-expenditure-and-contribution-by-member-state"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hyperlink" Target="http://ec.europa.eu/budget/figures/2007-2013/index_en.cfm"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hyperlink" Target="https://what-europe-does-for-me.eu/en/porta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www.thistimeimvoting.e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commission/priorities/justice-and-fundamental-rights/data-protection/2018-reform-eu-data-protection-rules_en"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hyperlink" Target="https://multimedia.europarl.europa.eu/en/new-erasmus-budget-to-boost-mobility-and-opportunities-for-youth_N01-PUB-190225-ERAS_e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hyperlink" Target="https://multimedia.europarl.europa.eu/en/consumer-protection_B01-ESN-180427_ev"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hyperlink" Target="https://what-europe-does-for-me.eu/en/portal/2/B01"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hyperlink" Target="https://multimedia.europarl.europa.eu/en/social-protection-parental-leave_I164862-V_v"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hyperlink" Target="https://multimedia.europarl.europa.eu/en/every-breath-you-take_M006-0017-001_ev"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hyperlink" Target="http://www.europarl.europa.eu/news/en/headlines/eu-affairs/20181018STO16585/sakharov-prize-2018-goes-to-oleg-sentsov"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hyperlink" Target="http://www.europarl.europa.eu/external/html/socialmediaataglance/default_en.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10.jpeg"/><Relationship Id="rId4" Type="http://schemas.openxmlformats.org/officeDocument/2006/relationships/hyperlink" Target="https://europa.eu/european-union/about-eu/symbols/motto_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europa.eu/european-union/topics/enlargement_e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www.europarl.europa.eu/about-parliament/files/home-page/en-ep-brochure.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www.europarl.europa.eu/about-parliament/en/organisation-and-rules/multilingualis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flag.jpg"/>
          <p:cNvPicPr/>
          <p:nvPr/>
        </p:nvPicPr>
        <p:blipFill>
          <a:blip r:embed="rId3" cstate="email">
            <a:extLst>
              <a:ext uri="{28A0092B-C50C-407E-A947-70E740481C1C}">
                <a14:useLocalDpi xmlns:a14="http://schemas.microsoft.com/office/drawing/2010/main"/>
              </a:ext>
            </a:extLst>
          </a:blip>
          <a:srcRect/>
          <a:stretch>
            <a:fillRect/>
          </a:stretch>
        </p:blipFill>
        <p:spPr>
          <a:xfrm>
            <a:off x="1" y="1217945"/>
            <a:ext cx="9144000" cy="3925555"/>
          </a:xfrm>
          <a:prstGeom prst="rect">
            <a:avLst/>
          </a:prstGeom>
          <a:ln w="12700">
            <a:miter lim="400000"/>
          </a:ln>
        </p:spPr>
      </p:pic>
      <p:sp>
        <p:nvSpPr>
          <p:cNvPr id="33" name="Shape 33"/>
          <p:cNvSpPr/>
          <p:nvPr/>
        </p:nvSpPr>
        <p:spPr>
          <a:xfrm>
            <a:off x="469485" y="281346"/>
            <a:ext cx="54166" cy="546544"/>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p>
            <a:endParaRPr lang="en-US" sz="3200" b="1" dirty="0">
              <a:solidFill>
                <a:schemeClr val="bg1"/>
              </a:solidFill>
              <a:latin typeface="Arial"/>
              <a:cs typeface="Arial"/>
            </a:endParaRPr>
          </a:p>
        </p:txBody>
      </p:sp>
      <p:sp>
        <p:nvSpPr>
          <p:cNvPr id="34" name="Shape 34"/>
          <p:cNvSpPr/>
          <p:nvPr/>
        </p:nvSpPr>
        <p:spPr>
          <a:xfrm>
            <a:off x="5233286" y="1276069"/>
            <a:ext cx="54166" cy="297566"/>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defTabSz="449833">
              <a:defRPr sz="3000" b="1">
                <a:solidFill>
                  <a:srgbClr val="C3971A"/>
                </a:solidFill>
                <a:latin typeface="Helvetica"/>
                <a:ea typeface="Helvetica"/>
                <a:cs typeface="Helvetica"/>
                <a:sym typeface="Helvetica"/>
              </a:defRPr>
            </a:lvl1pPr>
          </a:lstStyle>
          <a:p>
            <a:pPr lvl="0">
              <a:defRPr sz="1800" b="0">
                <a:solidFill>
                  <a:srgbClr val="000000"/>
                </a:solidFill>
              </a:defRPr>
            </a:pPr>
            <a:endParaRPr sz="1582" dirty="0"/>
          </a:p>
        </p:txBody>
      </p:sp>
      <p:pic>
        <p:nvPicPr>
          <p:cNvPr id="8" name="Picture 2" descr="EP logo CMYK neg_EN.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8620" y="67426"/>
            <a:ext cx="163036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1338" y="457258"/>
            <a:ext cx="5240537" cy="584775"/>
          </a:xfrm>
          <a:prstGeom prst="rect">
            <a:avLst/>
          </a:prstGeom>
        </p:spPr>
        <p:txBody>
          <a:bodyPr wrap="none">
            <a:spAutoFit/>
          </a:bodyPr>
          <a:lstStyle/>
          <a:p>
            <a:r>
              <a:rPr lang="fr-FR" sz="3200" b="1" dirty="0" smtClean="0">
                <a:solidFill>
                  <a:schemeClr val="bg1"/>
                </a:solidFill>
                <a:latin typeface="Arial"/>
                <a:cs typeface="Arial"/>
              </a:rPr>
              <a:t>The </a:t>
            </a:r>
            <a:r>
              <a:rPr lang="lt-LT" sz="3200" b="1" dirty="0" err="1" smtClean="0">
                <a:solidFill>
                  <a:schemeClr val="bg1"/>
                </a:solidFill>
                <a:latin typeface="Arial"/>
                <a:cs typeface="Arial"/>
              </a:rPr>
              <a:t>European</a:t>
            </a:r>
            <a:r>
              <a:rPr lang="lt-LT" sz="3200" b="1" dirty="0" smtClean="0">
                <a:solidFill>
                  <a:schemeClr val="bg1"/>
                </a:solidFill>
                <a:latin typeface="Arial"/>
                <a:cs typeface="Arial"/>
              </a:rPr>
              <a:t> </a:t>
            </a:r>
            <a:r>
              <a:rPr lang="lt-LT" sz="3200" b="1" dirty="0" err="1" smtClean="0">
                <a:solidFill>
                  <a:schemeClr val="bg1"/>
                </a:solidFill>
                <a:latin typeface="Arial"/>
                <a:cs typeface="Arial"/>
              </a:rPr>
              <a:t>Parliament</a:t>
            </a:r>
            <a:r>
              <a:rPr lang="fr-FR" sz="3200" b="1" dirty="0" smtClean="0">
                <a:solidFill>
                  <a:schemeClr val="bg1"/>
                </a:solidFill>
                <a:latin typeface="Arial"/>
                <a:cs typeface="Arial"/>
              </a:rPr>
              <a:t> </a:t>
            </a:r>
            <a:endParaRPr lang="en-US" sz="2800" b="1" dirty="0">
              <a:solidFill>
                <a:schemeClr val="bg1"/>
              </a:solidFill>
              <a:latin typeface="Arial"/>
              <a:cs typeface="Arial"/>
            </a:endParaRPr>
          </a:p>
        </p:txBody>
      </p:sp>
    </p:spTree>
    <p:extLst>
      <p:ext uri="{BB962C8B-B14F-4D97-AF65-F5344CB8AC3E}">
        <p14:creationId xmlns:p14="http://schemas.microsoft.com/office/powerpoint/2010/main" val="27334119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descr="seats_200618_notext.jp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017505"/>
            <a:ext cx="9144000" cy="7180845"/>
          </a:xfrm>
          <a:prstGeom prst="rect">
            <a:avLst/>
          </a:prstGeom>
        </p:spPr>
      </p:pic>
      <p:sp>
        <p:nvSpPr>
          <p:cNvPr id="5" name="Rectangle 4"/>
          <p:cNvSpPr/>
          <p:nvPr/>
        </p:nvSpPr>
        <p:spPr>
          <a:xfrm>
            <a:off x="903633" y="222037"/>
            <a:ext cx="6496050" cy="584775"/>
          </a:xfrm>
          <a:prstGeom prst="rect">
            <a:avLst/>
          </a:prstGeom>
        </p:spPr>
        <p:txBody>
          <a:bodyPr wrap="square">
            <a:spAutoFit/>
          </a:bodyPr>
          <a:lstStyle/>
          <a:p>
            <a:r>
              <a:rPr lang="en-GB" sz="3200" b="1" dirty="0">
                <a:latin typeface="Arial"/>
                <a:cs typeface="Arial"/>
              </a:rPr>
              <a:t>751 Members</a:t>
            </a:r>
            <a:endParaRPr lang="en-US" sz="3200" b="1" dirty="0">
              <a:latin typeface="Arial"/>
              <a:cs typeface="Arial"/>
            </a:endParaRPr>
          </a:p>
        </p:txBody>
      </p:sp>
      <p:sp>
        <p:nvSpPr>
          <p:cNvPr id="6" name="Rectangle 5"/>
          <p:cNvSpPr/>
          <p:nvPr/>
        </p:nvSpPr>
        <p:spPr>
          <a:xfrm>
            <a:off x="3299173" y="4884198"/>
            <a:ext cx="5463086" cy="207749"/>
          </a:xfrm>
          <a:prstGeom prst="rect">
            <a:avLst/>
          </a:prstGeom>
        </p:spPr>
        <p:txBody>
          <a:bodyPr wrap="square">
            <a:spAutoFit/>
          </a:bodyPr>
          <a:lstStyle/>
          <a:p>
            <a:pPr algn="r"/>
            <a:r>
              <a:rPr lang="en-GB" sz="750" dirty="0">
                <a:latin typeface="Arial Narrow"/>
                <a:cs typeface="Arial Narrow"/>
              </a:rPr>
              <a:t>As of </a:t>
            </a:r>
            <a:r>
              <a:rPr lang="en-GB" sz="750" dirty="0" smtClean="0">
                <a:latin typeface="Arial Narrow"/>
                <a:cs typeface="Arial Narrow"/>
              </a:rPr>
              <a:t>March 1, 2019</a:t>
            </a:r>
            <a:endParaRPr lang="en-US" sz="750" dirty="0">
              <a:latin typeface="Arial Narrow"/>
              <a:cs typeface="Arial Narrow"/>
            </a:endParaRPr>
          </a:p>
        </p:txBody>
      </p:sp>
      <p:sp>
        <p:nvSpPr>
          <p:cNvPr id="8" name="Rectangle 7"/>
          <p:cNvSpPr/>
          <p:nvPr/>
        </p:nvSpPr>
        <p:spPr>
          <a:xfrm>
            <a:off x="882762" y="1139246"/>
            <a:ext cx="668501" cy="400110"/>
          </a:xfrm>
          <a:prstGeom prst="rect">
            <a:avLst/>
          </a:prstGeom>
        </p:spPr>
        <p:txBody>
          <a:bodyPr wrap="square">
            <a:spAutoFit/>
          </a:bodyPr>
          <a:lstStyle/>
          <a:p>
            <a:r>
              <a:rPr lang="en-GB" sz="2000" b="1" dirty="0">
                <a:latin typeface="Arial"/>
                <a:cs typeface="Arial"/>
              </a:rPr>
              <a:t>96</a:t>
            </a:r>
            <a:endParaRPr lang="en-US" sz="2000" b="1" dirty="0">
              <a:latin typeface="Arial"/>
              <a:cs typeface="Arial"/>
            </a:endParaRPr>
          </a:p>
        </p:txBody>
      </p:sp>
      <p:sp>
        <p:nvSpPr>
          <p:cNvPr id="9" name="Rectangle 8"/>
          <p:cNvSpPr/>
          <p:nvPr/>
        </p:nvSpPr>
        <p:spPr>
          <a:xfrm>
            <a:off x="1939606" y="1206960"/>
            <a:ext cx="1323818" cy="307777"/>
          </a:xfrm>
          <a:prstGeom prst="rect">
            <a:avLst/>
          </a:prstGeom>
        </p:spPr>
        <p:txBody>
          <a:bodyPr wrap="square">
            <a:spAutoFit/>
          </a:bodyPr>
          <a:lstStyle/>
          <a:p>
            <a:r>
              <a:rPr lang="en-GB" sz="1400" b="1" dirty="0">
                <a:latin typeface="Arial"/>
                <a:cs typeface="Arial"/>
              </a:rPr>
              <a:t>Germany</a:t>
            </a:r>
            <a:endParaRPr lang="en-US" sz="1400" b="1" dirty="0">
              <a:latin typeface="Arial"/>
              <a:cs typeface="Arial"/>
            </a:endParaRPr>
          </a:p>
        </p:txBody>
      </p:sp>
      <p:sp>
        <p:nvSpPr>
          <p:cNvPr id="10" name="Rectangle 9"/>
          <p:cNvSpPr/>
          <p:nvPr/>
        </p:nvSpPr>
        <p:spPr>
          <a:xfrm>
            <a:off x="881636" y="1520281"/>
            <a:ext cx="610019" cy="400110"/>
          </a:xfrm>
          <a:prstGeom prst="rect">
            <a:avLst/>
          </a:prstGeom>
        </p:spPr>
        <p:txBody>
          <a:bodyPr wrap="square">
            <a:spAutoFit/>
          </a:bodyPr>
          <a:lstStyle/>
          <a:p>
            <a:r>
              <a:rPr lang="en-GB" sz="2000" b="1" dirty="0">
                <a:latin typeface="Arial"/>
                <a:cs typeface="Arial"/>
              </a:rPr>
              <a:t>74</a:t>
            </a:r>
            <a:endParaRPr lang="en-US" sz="2000" b="1" dirty="0">
              <a:latin typeface="Arial"/>
              <a:cs typeface="Arial"/>
            </a:endParaRPr>
          </a:p>
        </p:txBody>
      </p:sp>
      <p:sp>
        <p:nvSpPr>
          <p:cNvPr id="11" name="Rectangle 10"/>
          <p:cNvSpPr/>
          <p:nvPr/>
        </p:nvSpPr>
        <p:spPr>
          <a:xfrm>
            <a:off x="1939606" y="1566355"/>
            <a:ext cx="1785431" cy="307777"/>
          </a:xfrm>
          <a:prstGeom prst="rect">
            <a:avLst/>
          </a:prstGeom>
        </p:spPr>
        <p:txBody>
          <a:bodyPr wrap="square">
            <a:spAutoFit/>
          </a:bodyPr>
          <a:lstStyle/>
          <a:p>
            <a:r>
              <a:rPr lang="en-GB" sz="1400" b="1" dirty="0">
                <a:latin typeface="Arial"/>
                <a:cs typeface="Arial"/>
              </a:rPr>
              <a:t>France</a:t>
            </a:r>
            <a:endParaRPr lang="en-US" sz="1400" b="1" dirty="0">
              <a:latin typeface="Arial"/>
              <a:cs typeface="Arial"/>
            </a:endParaRPr>
          </a:p>
        </p:txBody>
      </p:sp>
      <p:sp>
        <p:nvSpPr>
          <p:cNvPr id="12" name="Rectangle 11"/>
          <p:cNvSpPr/>
          <p:nvPr/>
        </p:nvSpPr>
        <p:spPr>
          <a:xfrm>
            <a:off x="881636" y="1861377"/>
            <a:ext cx="1295105" cy="400110"/>
          </a:xfrm>
          <a:prstGeom prst="rect">
            <a:avLst/>
          </a:prstGeom>
        </p:spPr>
        <p:txBody>
          <a:bodyPr wrap="square">
            <a:spAutoFit/>
          </a:bodyPr>
          <a:lstStyle/>
          <a:p>
            <a:r>
              <a:rPr lang="en-GB" sz="2000" b="1" dirty="0">
                <a:latin typeface="Arial"/>
                <a:cs typeface="Arial"/>
              </a:rPr>
              <a:t>73</a:t>
            </a:r>
            <a:endParaRPr lang="en-US" sz="2000" b="1" dirty="0">
              <a:latin typeface="Arial"/>
              <a:cs typeface="Arial"/>
            </a:endParaRPr>
          </a:p>
        </p:txBody>
      </p:sp>
      <p:sp>
        <p:nvSpPr>
          <p:cNvPr id="13" name="Rectangle 12"/>
          <p:cNvSpPr/>
          <p:nvPr/>
        </p:nvSpPr>
        <p:spPr>
          <a:xfrm>
            <a:off x="1939606" y="1971945"/>
            <a:ext cx="1788797" cy="307777"/>
          </a:xfrm>
          <a:prstGeom prst="rect">
            <a:avLst/>
          </a:prstGeom>
        </p:spPr>
        <p:txBody>
          <a:bodyPr wrap="square">
            <a:spAutoFit/>
          </a:bodyPr>
          <a:lstStyle/>
          <a:p>
            <a:r>
              <a:rPr lang="en-GB" sz="1400" b="1" dirty="0">
                <a:latin typeface="Arial"/>
                <a:cs typeface="Arial"/>
              </a:rPr>
              <a:t>Italy</a:t>
            </a:r>
            <a:endParaRPr lang="en-US" sz="1400" b="1" dirty="0">
              <a:latin typeface="Arial"/>
              <a:cs typeface="Arial"/>
            </a:endParaRPr>
          </a:p>
        </p:txBody>
      </p:sp>
      <p:sp>
        <p:nvSpPr>
          <p:cNvPr id="14" name="Rectangle 13"/>
          <p:cNvSpPr/>
          <p:nvPr/>
        </p:nvSpPr>
        <p:spPr>
          <a:xfrm>
            <a:off x="890307" y="2265082"/>
            <a:ext cx="1289045" cy="400110"/>
          </a:xfrm>
          <a:prstGeom prst="rect">
            <a:avLst/>
          </a:prstGeom>
        </p:spPr>
        <p:txBody>
          <a:bodyPr wrap="square">
            <a:spAutoFit/>
          </a:bodyPr>
          <a:lstStyle/>
          <a:p>
            <a:r>
              <a:rPr lang="en-GB" sz="2000" b="1" dirty="0">
                <a:latin typeface="Arial"/>
                <a:cs typeface="Arial"/>
              </a:rPr>
              <a:t>73</a:t>
            </a:r>
            <a:endParaRPr lang="en-US" sz="2000" b="1" dirty="0">
              <a:latin typeface="Arial"/>
              <a:cs typeface="Arial"/>
            </a:endParaRPr>
          </a:p>
        </p:txBody>
      </p:sp>
      <p:sp>
        <p:nvSpPr>
          <p:cNvPr id="15" name="Rectangle 14"/>
          <p:cNvSpPr/>
          <p:nvPr/>
        </p:nvSpPr>
        <p:spPr>
          <a:xfrm>
            <a:off x="1908700" y="2325849"/>
            <a:ext cx="1813644" cy="306951"/>
          </a:xfrm>
          <a:prstGeom prst="rect">
            <a:avLst/>
          </a:prstGeom>
        </p:spPr>
        <p:txBody>
          <a:bodyPr wrap="square">
            <a:spAutoFit/>
          </a:bodyPr>
          <a:lstStyle/>
          <a:p>
            <a:r>
              <a:rPr lang="en-GB" sz="1400" b="1" dirty="0">
                <a:latin typeface="Arial"/>
                <a:cs typeface="Arial"/>
              </a:rPr>
              <a:t>United Kingdom</a:t>
            </a:r>
            <a:endParaRPr lang="en-US" sz="1400" b="1" dirty="0">
              <a:latin typeface="Arial"/>
              <a:cs typeface="Arial"/>
            </a:endParaRPr>
          </a:p>
        </p:txBody>
      </p:sp>
      <p:sp>
        <p:nvSpPr>
          <p:cNvPr id="16" name="Rectangle 15"/>
          <p:cNvSpPr/>
          <p:nvPr/>
        </p:nvSpPr>
        <p:spPr>
          <a:xfrm>
            <a:off x="890308" y="2664074"/>
            <a:ext cx="1280206" cy="400110"/>
          </a:xfrm>
          <a:prstGeom prst="rect">
            <a:avLst/>
          </a:prstGeom>
        </p:spPr>
        <p:txBody>
          <a:bodyPr wrap="square">
            <a:spAutoFit/>
          </a:bodyPr>
          <a:lstStyle/>
          <a:p>
            <a:r>
              <a:rPr lang="en-GB" sz="2000" b="1" dirty="0">
                <a:latin typeface="Arial"/>
                <a:cs typeface="Arial"/>
              </a:rPr>
              <a:t>54</a:t>
            </a:r>
            <a:endParaRPr lang="en-US" sz="2000" b="1" dirty="0">
              <a:latin typeface="Arial"/>
              <a:cs typeface="Arial"/>
            </a:endParaRPr>
          </a:p>
        </p:txBody>
      </p:sp>
      <p:sp>
        <p:nvSpPr>
          <p:cNvPr id="17" name="Rectangle 16"/>
          <p:cNvSpPr/>
          <p:nvPr/>
        </p:nvSpPr>
        <p:spPr>
          <a:xfrm>
            <a:off x="1914112" y="2703202"/>
            <a:ext cx="1814291" cy="307777"/>
          </a:xfrm>
          <a:prstGeom prst="rect">
            <a:avLst/>
          </a:prstGeom>
        </p:spPr>
        <p:txBody>
          <a:bodyPr wrap="square">
            <a:spAutoFit/>
          </a:bodyPr>
          <a:lstStyle/>
          <a:p>
            <a:r>
              <a:rPr lang="en-GB" sz="1400" b="1" dirty="0">
                <a:latin typeface="Arial"/>
                <a:cs typeface="Arial"/>
              </a:rPr>
              <a:t>Spain</a:t>
            </a:r>
            <a:endParaRPr lang="en-US" sz="1400" b="1" dirty="0">
              <a:latin typeface="Arial"/>
              <a:cs typeface="Arial"/>
            </a:endParaRPr>
          </a:p>
        </p:txBody>
      </p:sp>
      <p:sp>
        <p:nvSpPr>
          <p:cNvPr id="18" name="Rectangle 17"/>
          <p:cNvSpPr/>
          <p:nvPr/>
        </p:nvSpPr>
        <p:spPr>
          <a:xfrm>
            <a:off x="908212" y="3044222"/>
            <a:ext cx="1293060" cy="400110"/>
          </a:xfrm>
          <a:prstGeom prst="rect">
            <a:avLst/>
          </a:prstGeom>
        </p:spPr>
        <p:txBody>
          <a:bodyPr wrap="square">
            <a:spAutoFit/>
          </a:bodyPr>
          <a:lstStyle/>
          <a:p>
            <a:r>
              <a:rPr lang="en-GB" sz="2000" b="1" dirty="0">
                <a:latin typeface="Arial"/>
                <a:cs typeface="Arial"/>
              </a:rPr>
              <a:t>51</a:t>
            </a:r>
            <a:endParaRPr lang="en-US" sz="2000" b="1" dirty="0">
              <a:latin typeface="Arial"/>
              <a:cs typeface="Arial"/>
            </a:endParaRPr>
          </a:p>
        </p:txBody>
      </p:sp>
      <p:sp>
        <p:nvSpPr>
          <p:cNvPr id="19" name="Rectangle 18"/>
          <p:cNvSpPr/>
          <p:nvPr/>
        </p:nvSpPr>
        <p:spPr>
          <a:xfrm>
            <a:off x="1898386" y="3085834"/>
            <a:ext cx="1365038" cy="307777"/>
          </a:xfrm>
          <a:prstGeom prst="rect">
            <a:avLst/>
          </a:prstGeom>
        </p:spPr>
        <p:txBody>
          <a:bodyPr wrap="square">
            <a:spAutoFit/>
          </a:bodyPr>
          <a:lstStyle/>
          <a:p>
            <a:r>
              <a:rPr lang="en-GB" sz="1400" b="1" dirty="0">
                <a:latin typeface="Arial"/>
                <a:cs typeface="Arial"/>
              </a:rPr>
              <a:t>Poland</a:t>
            </a:r>
            <a:endParaRPr lang="en-US" sz="1400" b="1" dirty="0">
              <a:latin typeface="Arial"/>
              <a:cs typeface="Arial"/>
            </a:endParaRPr>
          </a:p>
        </p:txBody>
      </p:sp>
      <p:sp>
        <p:nvSpPr>
          <p:cNvPr id="20" name="Rectangle 19"/>
          <p:cNvSpPr/>
          <p:nvPr/>
        </p:nvSpPr>
        <p:spPr>
          <a:xfrm>
            <a:off x="895747" y="3374254"/>
            <a:ext cx="516794" cy="400110"/>
          </a:xfrm>
          <a:prstGeom prst="rect">
            <a:avLst/>
          </a:prstGeom>
        </p:spPr>
        <p:txBody>
          <a:bodyPr wrap="square">
            <a:spAutoFit/>
          </a:bodyPr>
          <a:lstStyle/>
          <a:p>
            <a:r>
              <a:rPr lang="en-GB" sz="2000" b="1" dirty="0">
                <a:latin typeface="Arial"/>
                <a:cs typeface="Arial"/>
              </a:rPr>
              <a:t>32</a:t>
            </a:r>
            <a:endParaRPr lang="en-US" sz="2000" b="1" dirty="0">
              <a:latin typeface="Arial"/>
              <a:cs typeface="Arial"/>
            </a:endParaRPr>
          </a:p>
        </p:txBody>
      </p:sp>
      <p:sp>
        <p:nvSpPr>
          <p:cNvPr id="21" name="Rectangle 20"/>
          <p:cNvSpPr/>
          <p:nvPr/>
        </p:nvSpPr>
        <p:spPr>
          <a:xfrm>
            <a:off x="1898386" y="3439119"/>
            <a:ext cx="1323818" cy="307777"/>
          </a:xfrm>
          <a:prstGeom prst="rect">
            <a:avLst/>
          </a:prstGeom>
        </p:spPr>
        <p:txBody>
          <a:bodyPr wrap="square">
            <a:spAutoFit/>
          </a:bodyPr>
          <a:lstStyle/>
          <a:p>
            <a:r>
              <a:rPr lang="en-GB" sz="1400" b="1" dirty="0">
                <a:latin typeface="Arial"/>
                <a:cs typeface="Arial"/>
              </a:rPr>
              <a:t>Romania</a:t>
            </a:r>
            <a:endParaRPr lang="en-US" sz="1400" b="1" dirty="0">
              <a:latin typeface="Arial"/>
              <a:cs typeface="Arial"/>
            </a:endParaRPr>
          </a:p>
        </p:txBody>
      </p:sp>
      <p:sp>
        <p:nvSpPr>
          <p:cNvPr id="22" name="Rectangle 21"/>
          <p:cNvSpPr/>
          <p:nvPr/>
        </p:nvSpPr>
        <p:spPr>
          <a:xfrm>
            <a:off x="881636" y="3757489"/>
            <a:ext cx="1292386" cy="400110"/>
          </a:xfrm>
          <a:prstGeom prst="rect">
            <a:avLst/>
          </a:prstGeom>
        </p:spPr>
        <p:txBody>
          <a:bodyPr wrap="square">
            <a:spAutoFit/>
          </a:bodyPr>
          <a:lstStyle/>
          <a:p>
            <a:r>
              <a:rPr lang="en-GB" sz="2000" b="1" dirty="0">
                <a:latin typeface="Arial"/>
                <a:cs typeface="Arial"/>
              </a:rPr>
              <a:t>26</a:t>
            </a:r>
            <a:endParaRPr lang="en-US" sz="2000" b="1" dirty="0">
              <a:latin typeface="Arial"/>
              <a:cs typeface="Arial"/>
            </a:endParaRPr>
          </a:p>
        </p:txBody>
      </p:sp>
      <p:sp>
        <p:nvSpPr>
          <p:cNvPr id="23" name="Rectangle 22"/>
          <p:cNvSpPr/>
          <p:nvPr/>
        </p:nvSpPr>
        <p:spPr>
          <a:xfrm>
            <a:off x="1898386" y="3836166"/>
            <a:ext cx="1313504" cy="307777"/>
          </a:xfrm>
          <a:prstGeom prst="rect">
            <a:avLst/>
          </a:prstGeom>
        </p:spPr>
        <p:txBody>
          <a:bodyPr wrap="square">
            <a:spAutoFit/>
          </a:bodyPr>
          <a:lstStyle/>
          <a:p>
            <a:r>
              <a:rPr lang="en-GB" sz="1400" b="1" dirty="0">
                <a:latin typeface="Arial"/>
                <a:cs typeface="Arial"/>
              </a:rPr>
              <a:t>Netherlands</a:t>
            </a:r>
            <a:endParaRPr lang="en-US" sz="1400" b="1" dirty="0">
              <a:latin typeface="Arial"/>
              <a:cs typeface="Arial"/>
            </a:endParaRPr>
          </a:p>
        </p:txBody>
      </p:sp>
      <p:sp>
        <p:nvSpPr>
          <p:cNvPr id="24" name="Rectangle 23"/>
          <p:cNvSpPr/>
          <p:nvPr/>
        </p:nvSpPr>
        <p:spPr>
          <a:xfrm>
            <a:off x="881636" y="4106871"/>
            <a:ext cx="1295753" cy="400110"/>
          </a:xfrm>
          <a:prstGeom prst="rect">
            <a:avLst/>
          </a:prstGeom>
        </p:spPr>
        <p:txBody>
          <a:bodyPr wrap="square">
            <a:spAutoFit/>
          </a:bodyPr>
          <a:lstStyle/>
          <a:p>
            <a:r>
              <a:rPr lang="en-GB" sz="2000" b="1" dirty="0">
                <a:latin typeface="Arial"/>
                <a:cs typeface="Arial"/>
              </a:rPr>
              <a:t>21</a:t>
            </a:r>
            <a:endParaRPr lang="en-US" sz="2000" b="1" dirty="0">
              <a:latin typeface="Arial"/>
              <a:cs typeface="Arial"/>
            </a:endParaRPr>
          </a:p>
        </p:txBody>
      </p:sp>
      <p:sp>
        <p:nvSpPr>
          <p:cNvPr id="25" name="Rectangle 24"/>
          <p:cNvSpPr/>
          <p:nvPr/>
        </p:nvSpPr>
        <p:spPr>
          <a:xfrm>
            <a:off x="1898386" y="4217022"/>
            <a:ext cx="1585860" cy="307777"/>
          </a:xfrm>
          <a:prstGeom prst="rect">
            <a:avLst/>
          </a:prstGeom>
        </p:spPr>
        <p:txBody>
          <a:bodyPr wrap="square">
            <a:spAutoFit/>
          </a:bodyPr>
          <a:lstStyle/>
          <a:p>
            <a:r>
              <a:rPr lang="en-GB" sz="1400" b="1" dirty="0">
                <a:latin typeface="Arial"/>
                <a:cs typeface="Arial"/>
              </a:rPr>
              <a:t>Belgium</a:t>
            </a:r>
            <a:endParaRPr lang="en-US" sz="1400" b="1" dirty="0">
              <a:latin typeface="Arial"/>
              <a:cs typeface="Arial"/>
            </a:endParaRPr>
          </a:p>
        </p:txBody>
      </p:sp>
      <p:sp>
        <p:nvSpPr>
          <p:cNvPr id="26" name="Rectangle 25"/>
          <p:cNvSpPr/>
          <p:nvPr/>
        </p:nvSpPr>
        <p:spPr>
          <a:xfrm>
            <a:off x="874091" y="4484088"/>
            <a:ext cx="617564" cy="400110"/>
          </a:xfrm>
          <a:prstGeom prst="rect">
            <a:avLst/>
          </a:prstGeom>
        </p:spPr>
        <p:txBody>
          <a:bodyPr wrap="square">
            <a:spAutoFit/>
          </a:bodyPr>
          <a:lstStyle/>
          <a:p>
            <a:r>
              <a:rPr lang="en-GB" sz="2000" b="1" dirty="0">
                <a:latin typeface="Arial"/>
                <a:cs typeface="Arial"/>
              </a:rPr>
              <a:t>21</a:t>
            </a:r>
            <a:endParaRPr lang="en-US" sz="2000" b="1" dirty="0">
              <a:latin typeface="Arial"/>
              <a:cs typeface="Arial"/>
            </a:endParaRPr>
          </a:p>
        </p:txBody>
      </p:sp>
      <p:sp>
        <p:nvSpPr>
          <p:cNvPr id="27" name="Rectangle 26"/>
          <p:cNvSpPr/>
          <p:nvPr/>
        </p:nvSpPr>
        <p:spPr>
          <a:xfrm>
            <a:off x="1898386" y="4600819"/>
            <a:ext cx="1747226" cy="307777"/>
          </a:xfrm>
          <a:prstGeom prst="rect">
            <a:avLst/>
          </a:prstGeom>
        </p:spPr>
        <p:txBody>
          <a:bodyPr wrap="square">
            <a:spAutoFit/>
          </a:bodyPr>
          <a:lstStyle/>
          <a:p>
            <a:r>
              <a:rPr lang="en-GB" sz="1400" b="1" dirty="0">
                <a:latin typeface="Arial"/>
                <a:cs typeface="Arial"/>
              </a:rPr>
              <a:t>Czech Republic</a:t>
            </a:r>
            <a:endParaRPr lang="en-US" sz="1400" b="1" dirty="0">
              <a:latin typeface="Arial"/>
              <a:cs typeface="Arial"/>
            </a:endParaRPr>
          </a:p>
        </p:txBody>
      </p:sp>
      <p:sp>
        <p:nvSpPr>
          <p:cNvPr id="32" name="Rectangle 31"/>
          <p:cNvSpPr/>
          <p:nvPr/>
        </p:nvSpPr>
        <p:spPr>
          <a:xfrm>
            <a:off x="3507785" y="1144779"/>
            <a:ext cx="652040" cy="400110"/>
          </a:xfrm>
          <a:prstGeom prst="rect">
            <a:avLst/>
          </a:prstGeom>
        </p:spPr>
        <p:txBody>
          <a:bodyPr wrap="square">
            <a:spAutoFit/>
          </a:bodyPr>
          <a:lstStyle/>
          <a:p>
            <a:r>
              <a:rPr lang="en-GB" sz="2000" b="1" dirty="0">
                <a:latin typeface="Arial"/>
                <a:cs typeface="Arial"/>
              </a:rPr>
              <a:t>21</a:t>
            </a:r>
            <a:endParaRPr lang="en-US" sz="2000" b="1" dirty="0">
              <a:latin typeface="Arial"/>
              <a:cs typeface="Arial"/>
            </a:endParaRPr>
          </a:p>
        </p:txBody>
      </p:sp>
      <p:sp>
        <p:nvSpPr>
          <p:cNvPr id="33" name="Rectangle 32"/>
          <p:cNvSpPr/>
          <p:nvPr/>
        </p:nvSpPr>
        <p:spPr>
          <a:xfrm>
            <a:off x="4456803" y="1228002"/>
            <a:ext cx="1323818" cy="307777"/>
          </a:xfrm>
          <a:prstGeom prst="rect">
            <a:avLst/>
          </a:prstGeom>
        </p:spPr>
        <p:txBody>
          <a:bodyPr wrap="square">
            <a:spAutoFit/>
          </a:bodyPr>
          <a:lstStyle/>
          <a:p>
            <a:r>
              <a:rPr lang="en-GB" sz="1400" b="1" dirty="0">
                <a:latin typeface="Arial"/>
                <a:cs typeface="Arial"/>
              </a:rPr>
              <a:t>Greece</a:t>
            </a:r>
            <a:endParaRPr lang="en-US" sz="1400" b="1" dirty="0">
              <a:latin typeface="Arial"/>
              <a:cs typeface="Arial"/>
            </a:endParaRPr>
          </a:p>
        </p:txBody>
      </p:sp>
      <p:sp>
        <p:nvSpPr>
          <p:cNvPr id="34" name="Rectangle 33"/>
          <p:cNvSpPr/>
          <p:nvPr/>
        </p:nvSpPr>
        <p:spPr>
          <a:xfrm>
            <a:off x="3499348" y="1525803"/>
            <a:ext cx="640419" cy="400110"/>
          </a:xfrm>
          <a:prstGeom prst="rect">
            <a:avLst/>
          </a:prstGeom>
        </p:spPr>
        <p:txBody>
          <a:bodyPr wrap="square">
            <a:spAutoFit/>
          </a:bodyPr>
          <a:lstStyle/>
          <a:p>
            <a:r>
              <a:rPr lang="en-GB" sz="2000" b="1" dirty="0">
                <a:latin typeface="Arial"/>
                <a:cs typeface="Arial"/>
              </a:rPr>
              <a:t>21</a:t>
            </a:r>
            <a:endParaRPr lang="en-US" sz="2000" b="1" dirty="0">
              <a:latin typeface="Arial"/>
              <a:cs typeface="Arial"/>
            </a:endParaRPr>
          </a:p>
        </p:txBody>
      </p:sp>
      <p:sp>
        <p:nvSpPr>
          <p:cNvPr id="35" name="Rectangle 34"/>
          <p:cNvSpPr/>
          <p:nvPr/>
        </p:nvSpPr>
        <p:spPr>
          <a:xfrm>
            <a:off x="4483086" y="1585607"/>
            <a:ext cx="1323818" cy="307777"/>
          </a:xfrm>
          <a:prstGeom prst="rect">
            <a:avLst/>
          </a:prstGeom>
        </p:spPr>
        <p:txBody>
          <a:bodyPr wrap="square">
            <a:spAutoFit/>
          </a:bodyPr>
          <a:lstStyle/>
          <a:p>
            <a:r>
              <a:rPr lang="en-GB" sz="1400" b="1" dirty="0">
                <a:latin typeface="Arial"/>
                <a:cs typeface="Arial"/>
              </a:rPr>
              <a:t>Hungary</a:t>
            </a:r>
            <a:endParaRPr lang="en-US" sz="1400" b="1" dirty="0">
              <a:latin typeface="Arial"/>
              <a:cs typeface="Arial"/>
            </a:endParaRPr>
          </a:p>
        </p:txBody>
      </p:sp>
      <p:sp>
        <p:nvSpPr>
          <p:cNvPr id="36" name="Rectangle 35"/>
          <p:cNvSpPr/>
          <p:nvPr/>
        </p:nvSpPr>
        <p:spPr>
          <a:xfrm>
            <a:off x="3506831" y="1863847"/>
            <a:ext cx="643786" cy="400110"/>
          </a:xfrm>
          <a:prstGeom prst="rect">
            <a:avLst/>
          </a:prstGeom>
        </p:spPr>
        <p:txBody>
          <a:bodyPr wrap="square">
            <a:spAutoFit/>
          </a:bodyPr>
          <a:lstStyle/>
          <a:p>
            <a:r>
              <a:rPr lang="en-GB" sz="2000" b="1" dirty="0">
                <a:latin typeface="Arial"/>
                <a:cs typeface="Arial"/>
              </a:rPr>
              <a:t>21</a:t>
            </a:r>
            <a:endParaRPr lang="en-US" sz="2000" b="1" dirty="0">
              <a:latin typeface="Arial"/>
              <a:cs typeface="Arial"/>
            </a:endParaRPr>
          </a:p>
        </p:txBody>
      </p:sp>
      <p:sp>
        <p:nvSpPr>
          <p:cNvPr id="37" name="Rectangle 36"/>
          <p:cNvSpPr/>
          <p:nvPr/>
        </p:nvSpPr>
        <p:spPr>
          <a:xfrm>
            <a:off x="4483086" y="1962173"/>
            <a:ext cx="1323818" cy="307777"/>
          </a:xfrm>
          <a:prstGeom prst="rect">
            <a:avLst/>
          </a:prstGeom>
        </p:spPr>
        <p:txBody>
          <a:bodyPr wrap="square">
            <a:spAutoFit/>
          </a:bodyPr>
          <a:lstStyle/>
          <a:p>
            <a:r>
              <a:rPr lang="en-GB" sz="1400" b="1" dirty="0">
                <a:latin typeface="Arial"/>
                <a:cs typeface="Arial"/>
              </a:rPr>
              <a:t>Portugal</a:t>
            </a:r>
            <a:endParaRPr lang="en-US" sz="1400" b="1" dirty="0">
              <a:latin typeface="Arial"/>
              <a:cs typeface="Arial"/>
            </a:endParaRPr>
          </a:p>
        </p:txBody>
      </p:sp>
      <p:sp>
        <p:nvSpPr>
          <p:cNvPr id="38" name="Rectangle 37"/>
          <p:cNvSpPr/>
          <p:nvPr/>
        </p:nvSpPr>
        <p:spPr>
          <a:xfrm>
            <a:off x="3512573" y="2254280"/>
            <a:ext cx="649995" cy="400110"/>
          </a:xfrm>
          <a:prstGeom prst="rect">
            <a:avLst/>
          </a:prstGeom>
        </p:spPr>
        <p:txBody>
          <a:bodyPr wrap="square">
            <a:spAutoFit/>
          </a:bodyPr>
          <a:lstStyle/>
          <a:p>
            <a:r>
              <a:rPr lang="en-GB" sz="2000" b="1" dirty="0">
                <a:latin typeface="Arial"/>
                <a:cs typeface="Arial"/>
              </a:rPr>
              <a:t>20</a:t>
            </a:r>
            <a:endParaRPr lang="en-US" sz="2000" b="1" dirty="0">
              <a:latin typeface="Arial"/>
              <a:cs typeface="Arial"/>
            </a:endParaRPr>
          </a:p>
        </p:txBody>
      </p:sp>
      <p:sp>
        <p:nvSpPr>
          <p:cNvPr id="39" name="Rectangle 38"/>
          <p:cNvSpPr/>
          <p:nvPr/>
        </p:nvSpPr>
        <p:spPr>
          <a:xfrm>
            <a:off x="4483086" y="2333690"/>
            <a:ext cx="1323818" cy="307777"/>
          </a:xfrm>
          <a:prstGeom prst="rect">
            <a:avLst/>
          </a:prstGeom>
        </p:spPr>
        <p:txBody>
          <a:bodyPr wrap="square">
            <a:spAutoFit/>
          </a:bodyPr>
          <a:lstStyle/>
          <a:p>
            <a:r>
              <a:rPr lang="en-GB" sz="1400" b="1" dirty="0">
                <a:latin typeface="Arial"/>
                <a:cs typeface="Arial"/>
              </a:rPr>
              <a:t>Sweden</a:t>
            </a:r>
            <a:endParaRPr lang="en-US" sz="1400" b="1" dirty="0">
              <a:latin typeface="Arial"/>
              <a:cs typeface="Arial"/>
            </a:endParaRPr>
          </a:p>
        </p:txBody>
      </p:sp>
      <p:sp>
        <p:nvSpPr>
          <p:cNvPr id="40" name="Rectangle 39"/>
          <p:cNvSpPr/>
          <p:nvPr/>
        </p:nvSpPr>
        <p:spPr>
          <a:xfrm>
            <a:off x="3503653" y="2643927"/>
            <a:ext cx="582391" cy="400110"/>
          </a:xfrm>
          <a:prstGeom prst="rect">
            <a:avLst/>
          </a:prstGeom>
        </p:spPr>
        <p:txBody>
          <a:bodyPr wrap="square">
            <a:spAutoFit/>
          </a:bodyPr>
          <a:lstStyle/>
          <a:p>
            <a:r>
              <a:rPr lang="en-GB" sz="2000" b="1" dirty="0">
                <a:latin typeface="Arial"/>
                <a:cs typeface="Arial"/>
              </a:rPr>
              <a:t>18</a:t>
            </a:r>
            <a:endParaRPr lang="en-US" sz="2000" b="1" dirty="0">
              <a:latin typeface="Arial"/>
              <a:cs typeface="Arial"/>
            </a:endParaRPr>
          </a:p>
        </p:txBody>
      </p:sp>
      <p:sp>
        <p:nvSpPr>
          <p:cNvPr id="41" name="Rectangle 40"/>
          <p:cNvSpPr/>
          <p:nvPr/>
        </p:nvSpPr>
        <p:spPr>
          <a:xfrm>
            <a:off x="4483086" y="2698497"/>
            <a:ext cx="1323818" cy="307777"/>
          </a:xfrm>
          <a:prstGeom prst="rect">
            <a:avLst/>
          </a:prstGeom>
        </p:spPr>
        <p:txBody>
          <a:bodyPr wrap="square">
            <a:spAutoFit/>
          </a:bodyPr>
          <a:lstStyle/>
          <a:p>
            <a:r>
              <a:rPr lang="en-GB" sz="1400" b="1" dirty="0">
                <a:latin typeface="Arial"/>
                <a:cs typeface="Arial"/>
              </a:rPr>
              <a:t>Austria</a:t>
            </a:r>
            <a:endParaRPr lang="en-US" sz="1400" b="1" dirty="0">
              <a:latin typeface="Arial"/>
              <a:cs typeface="Arial"/>
            </a:endParaRPr>
          </a:p>
        </p:txBody>
      </p:sp>
      <p:sp>
        <p:nvSpPr>
          <p:cNvPr id="42" name="Rectangle 41"/>
          <p:cNvSpPr/>
          <p:nvPr/>
        </p:nvSpPr>
        <p:spPr>
          <a:xfrm>
            <a:off x="3507785" y="3028152"/>
            <a:ext cx="667295" cy="400110"/>
          </a:xfrm>
          <a:prstGeom prst="rect">
            <a:avLst/>
          </a:prstGeom>
        </p:spPr>
        <p:txBody>
          <a:bodyPr wrap="square">
            <a:spAutoFit/>
          </a:bodyPr>
          <a:lstStyle/>
          <a:p>
            <a:r>
              <a:rPr lang="en-GB" sz="2000" b="1" dirty="0">
                <a:latin typeface="Arial"/>
                <a:cs typeface="Arial"/>
              </a:rPr>
              <a:t>17</a:t>
            </a:r>
            <a:endParaRPr lang="en-US" sz="2000" b="1" dirty="0">
              <a:latin typeface="Arial"/>
              <a:cs typeface="Arial"/>
            </a:endParaRPr>
          </a:p>
        </p:txBody>
      </p:sp>
      <p:sp>
        <p:nvSpPr>
          <p:cNvPr id="43" name="Rectangle 42"/>
          <p:cNvSpPr/>
          <p:nvPr/>
        </p:nvSpPr>
        <p:spPr>
          <a:xfrm>
            <a:off x="4456803" y="3096030"/>
            <a:ext cx="1323818" cy="307777"/>
          </a:xfrm>
          <a:prstGeom prst="rect">
            <a:avLst/>
          </a:prstGeom>
        </p:spPr>
        <p:txBody>
          <a:bodyPr wrap="square">
            <a:spAutoFit/>
          </a:bodyPr>
          <a:lstStyle/>
          <a:p>
            <a:r>
              <a:rPr lang="en-GB" sz="1400" b="1" dirty="0">
                <a:latin typeface="Arial"/>
                <a:cs typeface="Arial"/>
              </a:rPr>
              <a:t>Bulgaria</a:t>
            </a:r>
            <a:endParaRPr lang="en-US" sz="1400" b="1" dirty="0">
              <a:latin typeface="Arial"/>
              <a:cs typeface="Arial"/>
            </a:endParaRPr>
          </a:p>
        </p:txBody>
      </p:sp>
      <p:sp>
        <p:nvSpPr>
          <p:cNvPr id="44" name="Rectangle 43"/>
          <p:cNvSpPr/>
          <p:nvPr/>
        </p:nvSpPr>
        <p:spPr>
          <a:xfrm>
            <a:off x="3499348" y="3403386"/>
            <a:ext cx="595676" cy="400110"/>
          </a:xfrm>
          <a:prstGeom prst="rect">
            <a:avLst/>
          </a:prstGeom>
        </p:spPr>
        <p:txBody>
          <a:bodyPr wrap="square">
            <a:spAutoFit/>
          </a:bodyPr>
          <a:lstStyle/>
          <a:p>
            <a:r>
              <a:rPr lang="en-GB" sz="2000" b="1" dirty="0">
                <a:latin typeface="Arial"/>
                <a:cs typeface="Arial"/>
              </a:rPr>
              <a:t>13</a:t>
            </a:r>
            <a:endParaRPr lang="en-US" sz="2000" b="1" dirty="0">
              <a:latin typeface="Arial"/>
              <a:cs typeface="Arial"/>
            </a:endParaRPr>
          </a:p>
        </p:txBody>
      </p:sp>
      <p:sp>
        <p:nvSpPr>
          <p:cNvPr id="45" name="Rectangle 44"/>
          <p:cNvSpPr/>
          <p:nvPr/>
        </p:nvSpPr>
        <p:spPr>
          <a:xfrm>
            <a:off x="4429385" y="3488583"/>
            <a:ext cx="1323818" cy="307777"/>
          </a:xfrm>
          <a:prstGeom prst="rect">
            <a:avLst/>
          </a:prstGeom>
        </p:spPr>
        <p:txBody>
          <a:bodyPr wrap="square">
            <a:spAutoFit/>
          </a:bodyPr>
          <a:lstStyle/>
          <a:p>
            <a:r>
              <a:rPr lang="en-GB" sz="1400" b="1" dirty="0">
                <a:latin typeface="Arial"/>
                <a:cs typeface="Arial"/>
              </a:rPr>
              <a:t>Denmark</a:t>
            </a:r>
            <a:endParaRPr lang="en-US" sz="1400" b="1" dirty="0">
              <a:latin typeface="Arial"/>
              <a:cs typeface="Arial"/>
            </a:endParaRPr>
          </a:p>
        </p:txBody>
      </p:sp>
      <p:sp>
        <p:nvSpPr>
          <p:cNvPr id="46" name="Rectangle 45"/>
          <p:cNvSpPr/>
          <p:nvPr/>
        </p:nvSpPr>
        <p:spPr>
          <a:xfrm>
            <a:off x="3526534" y="3776821"/>
            <a:ext cx="693235" cy="400110"/>
          </a:xfrm>
          <a:prstGeom prst="rect">
            <a:avLst/>
          </a:prstGeom>
        </p:spPr>
        <p:txBody>
          <a:bodyPr wrap="square">
            <a:spAutoFit/>
          </a:bodyPr>
          <a:lstStyle/>
          <a:p>
            <a:r>
              <a:rPr lang="en-GB" sz="2000" b="1" dirty="0">
                <a:latin typeface="Arial"/>
                <a:cs typeface="Arial"/>
              </a:rPr>
              <a:t>13</a:t>
            </a:r>
            <a:endParaRPr lang="en-US" sz="2000" b="1" dirty="0">
              <a:latin typeface="Arial"/>
              <a:cs typeface="Arial"/>
            </a:endParaRPr>
          </a:p>
        </p:txBody>
      </p:sp>
      <p:sp>
        <p:nvSpPr>
          <p:cNvPr id="47" name="Rectangle 46"/>
          <p:cNvSpPr/>
          <p:nvPr/>
        </p:nvSpPr>
        <p:spPr>
          <a:xfrm>
            <a:off x="4456803" y="3857576"/>
            <a:ext cx="1323818" cy="307777"/>
          </a:xfrm>
          <a:prstGeom prst="rect">
            <a:avLst/>
          </a:prstGeom>
        </p:spPr>
        <p:txBody>
          <a:bodyPr wrap="square">
            <a:spAutoFit/>
          </a:bodyPr>
          <a:lstStyle/>
          <a:p>
            <a:r>
              <a:rPr lang="en-GB" sz="1400" b="1" dirty="0">
                <a:latin typeface="Arial"/>
                <a:cs typeface="Arial"/>
              </a:rPr>
              <a:t>Finland</a:t>
            </a:r>
            <a:endParaRPr lang="en-US" sz="1400" b="1" dirty="0">
              <a:latin typeface="Arial"/>
              <a:cs typeface="Arial"/>
            </a:endParaRPr>
          </a:p>
        </p:txBody>
      </p:sp>
      <p:sp>
        <p:nvSpPr>
          <p:cNvPr id="48" name="Rectangle 47"/>
          <p:cNvSpPr/>
          <p:nvPr/>
        </p:nvSpPr>
        <p:spPr>
          <a:xfrm>
            <a:off x="3537282" y="4143943"/>
            <a:ext cx="608252" cy="400110"/>
          </a:xfrm>
          <a:prstGeom prst="rect">
            <a:avLst/>
          </a:prstGeom>
        </p:spPr>
        <p:txBody>
          <a:bodyPr wrap="square">
            <a:spAutoFit/>
          </a:bodyPr>
          <a:lstStyle/>
          <a:p>
            <a:r>
              <a:rPr lang="en-GB" sz="2000" b="1" dirty="0">
                <a:latin typeface="Arial"/>
                <a:cs typeface="Arial"/>
              </a:rPr>
              <a:t>13</a:t>
            </a:r>
            <a:endParaRPr lang="en-US" sz="2000" b="1" dirty="0">
              <a:latin typeface="Arial"/>
              <a:cs typeface="Arial"/>
            </a:endParaRPr>
          </a:p>
        </p:txBody>
      </p:sp>
      <p:sp>
        <p:nvSpPr>
          <p:cNvPr id="49" name="Rectangle 48"/>
          <p:cNvSpPr/>
          <p:nvPr/>
        </p:nvSpPr>
        <p:spPr>
          <a:xfrm>
            <a:off x="4429385" y="4186774"/>
            <a:ext cx="1323818" cy="307777"/>
          </a:xfrm>
          <a:prstGeom prst="rect">
            <a:avLst/>
          </a:prstGeom>
        </p:spPr>
        <p:txBody>
          <a:bodyPr wrap="square">
            <a:spAutoFit/>
          </a:bodyPr>
          <a:lstStyle/>
          <a:p>
            <a:r>
              <a:rPr lang="en-GB" sz="1400" b="1" dirty="0">
                <a:latin typeface="Arial"/>
                <a:cs typeface="Arial"/>
              </a:rPr>
              <a:t>Slovakia</a:t>
            </a:r>
            <a:endParaRPr lang="en-US" sz="1400" b="1" dirty="0">
              <a:latin typeface="Arial"/>
              <a:cs typeface="Arial"/>
            </a:endParaRPr>
          </a:p>
        </p:txBody>
      </p:sp>
      <p:sp>
        <p:nvSpPr>
          <p:cNvPr id="50" name="Rectangle 49"/>
          <p:cNvSpPr/>
          <p:nvPr/>
        </p:nvSpPr>
        <p:spPr>
          <a:xfrm>
            <a:off x="6196614" y="1133790"/>
            <a:ext cx="535955" cy="400110"/>
          </a:xfrm>
          <a:prstGeom prst="rect">
            <a:avLst/>
          </a:prstGeom>
        </p:spPr>
        <p:txBody>
          <a:bodyPr wrap="square">
            <a:spAutoFit/>
          </a:bodyPr>
          <a:lstStyle/>
          <a:p>
            <a:r>
              <a:rPr lang="en-GB" sz="2000" b="1" dirty="0">
                <a:latin typeface="Arial"/>
                <a:cs typeface="Arial"/>
              </a:rPr>
              <a:t>11</a:t>
            </a:r>
            <a:endParaRPr lang="en-US" sz="2000" b="1" dirty="0">
              <a:latin typeface="Arial"/>
              <a:cs typeface="Arial"/>
            </a:endParaRPr>
          </a:p>
        </p:txBody>
      </p:sp>
      <p:sp>
        <p:nvSpPr>
          <p:cNvPr id="51" name="Rectangle 50"/>
          <p:cNvSpPr/>
          <p:nvPr/>
        </p:nvSpPr>
        <p:spPr>
          <a:xfrm>
            <a:off x="7279587" y="1228163"/>
            <a:ext cx="1323818" cy="307777"/>
          </a:xfrm>
          <a:prstGeom prst="rect">
            <a:avLst/>
          </a:prstGeom>
        </p:spPr>
        <p:txBody>
          <a:bodyPr wrap="square">
            <a:spAutoFit/>
          </a:bodyPr>
          <a:lstStyle/>
          <a:p>
            <a:r>
              <a:rPr lang="en-GB" sz="1400" b="1" dirty="0">
                <a:latin typeface="Arial"/>
                <a:cs typeface="Arial"/>
              </a:rPr>
              <a:t>Croatia</a:t>
            </a:r>
            <a:endParaRPr lang="en-US" sz="1400" b="1" dirty="0">
              <a:latin typeface="Arial"/>
              <a:cs typeface="Arial"/>
            </a:endParaRPr>
          </a:p>
        </p:txBody>
      </p:sp>
      <p:sp>
        <p:nvSpPr>
          <p:cNvPr id="52" name="Rectangle 51"/>
          <p:cNvSpPr/>
          <p:nvPr/>
        </p:nvSpPr>
        <p:spPr>
          <a:xfrm>
            <a:off x="6186182" y="1543484"/>
            <a:ext cx="645572" cy="400110"/>
          </a:xfrm>
          <a:prstGeom prst="rect">
            <a:avLst/>
          </a:prstGeom>
        </p:spPr>
        <p:txBody>
          <a:bodyPr wrap="square">
            <a:spAutoFit/>
          </a:bodyPr>
          <a:lstStyle/>
          <a:p>
            <a:r>
              <a:rPr lang="en-GB" sz="2000" b="1" dirty="0">
                <a:latin typeface="Arial"/>
                <a:cs typeface="Arial"/>
              </a:rPr>
              <a:t>11</a:t>
            </a:r>
            <a:endParaRPr lang="en-US" sz="2000" b="1" dirty="0">
              <a:latin typeface="Arial"/>
              <a:cs typeface="Arial"/>
            </a:endParaRPr>
          </a:p>
        </p:txBody>
      </p:sp>
      <p:sp>
        <p:nvSpPr>
          <p:cNvPr id="53" name="Rectangle 52"/>
          <p:cNvSpPr/>
          <p:nvPr/>
        </p:nvSpPr>
        <p:spPr>
          <a:xfrm>
            <a:off x="7265271" y="1608675"/>
            <a:ext cx="1323818" cy="307777"/>
          </a:xfrm>
          <a:prstGeom prst="rect">
            <a:avLst/>
          </a:prstGeom>
        </p:spPr>
        <p:txBody>
          <a:bodyPr wrap="square">
            <a:spAutoFit/>
          </a:bodyPr>
          <a:lstStyle/>
          <a:p>
            <a:r>
              <a:rPr lang="en-GB" sz="1400" b="1" dirty="0">
                <a:latin typeface="Arial"/>
                <a:cs typeface="Arial"/>
              </a:rPr>
              <a:t>Ireland</a:t>
            </a:r>
            <a:endParaRPr lang="en-US" sz="1400" b="1" dirty="0">
              <a:latin typeface="Arial"/>
              <a:cs typeface="Arial"/>
            </a:endParaRPr>
          </a:p>
        </p:txBody>
      </p:sp>
      <p:sp>
        <p:nvSpPr>
          <p:cNvPr id="54" name="Rectangle 53"/>
          <p:cNvSpPr/>
          <p:nvPr/>
        </p:nvSpPr>
        <p:spPr>
          <a:xfrm flipH="1">
            <a:off x="6203597" y="1916452"/>
            <a:ext cx="551581" cy="400110"/>
          </a:xfrm>
          <a:prstGeom prst="rect">
            <a:avLst/>
          </a:prstGeom>
        </p:spPr>
        <p:txBody>
          <a:bodyPr wrap="square">
            <a:spAutoFit/>
          </a:bodyPr>
          <a:lstStyle/>
          <a:p>
            <a:r>
              <a:rPr lang="en-GB" sz="2000" b="1" dirty="0">
                <a:latin typeface="Arial"/>
                <a:cs typeface="Arial"/>
              </a:rPr>
              <a:t>11</a:t>
            </a:r>
            <a:endParaRPr lang="en-US" sz="2000" b="1" dirty="0">
              <a:latin typeface="Arial"/>
              <a:cs typeface="Arial"/>
            </a:endParaRPr>
          </a:p>
        </p:txBody>
      </p:sp>
      <p:sp>
        <p:nvSpPr>
          <p:cNvPr id="55" name="Rectangle 54"/>
          <p:cNvSpPr/>
          <p:nvPr/>
        </p:nvSpPr>
        <p:spPr>
          <a:xfrm>
            <a:off x="7279587" y="1962174"/>
            <a:ext cx="1309502" cy="307777"/>
          </a:xfrm>
          <a:prstGeom prst="rect">
            <a:avLst/>
          </a:prstGeom>
        </p:spPr>
        <p:txBody>
          <a:bodyPr wrap="square">
            <a:spAutoFit/>
          </a:bodyPr>
          <a:lstStyle/>
          <a:p>
            <a:r>
              <a:rPr lang="en-GB" sz="1400" b="1" dirty="0">
                <a:latin typeface="Arial"/>
                <a:cs typeface="Arial"/>
              </a:rPr>
              <a:t>Lithuania</a:t>
            </a:r>
            <a:endParaRPr lang="en-US" sz="1400" b="1" dirty="0">
              <a:latin typeface="Arial"/>
              <a:cs typeface="Arial"/>
            </a:endParaRPr>
          </a:p>
        </p:txBody>
      </p:sp>
      <p:sp>
        <p:nvSpPr>
          <p:cNvPr id="56" name="Rectangle 55"/>
          <p:cNvSpPr/>
          <p:nvPr/>
        </p:nvSpPr>
        <p:spPr>
          <a:xfrm>
            <a:off x="6331313" y="2026496"/>
            <a:ext cx="220422" cy="630942"/>
          </a:xfrm>
          <a:prstGeom prst="rect">
            <a:avLst/>
          </a:prstGeom>
        </p:spPr>
        <p:txBody>
          <a:bodyPr wrap="square">
            <a:spAutoFit/>
          </a:bodyPr>
          <a:lstStyle/>
          <a:p>
            <a:r>
              <a:rPr lang="en-GB" sz="1500" dirty="0">
                <a:latin typeface="Arial"/>
                <a:cs typeface="Arial"/>
              </a:rPr>
              <a:t> </a:t>
            </a:r>
            <a:r>
              <a:rPr lang="en-GB" sz="2000" b="1" dirty="0">
                <a:latin typeface="Arial"/>
                <a:cs typeface="Arial"/>
              </a:rPr>
              <a:t>8</a:t>
            </a:r>
            <a:endParaRPr lang="en-US" sz="2000" b="1" dirty="0">
              <a:latin typeface="Arial"/>
              <a:cs typeface="Arial"/>
            </a:endParaRPr>
          </a:p>
        </p:txBody>
      </p:sp>
      <p:sp>
        <p:nvSpPr>
          <p:cNvPr id="57" name="Rectangle 56"/>
          <p:cNvSpPr/>
          <p:nvPr/>
        </p:nvSpPr>
        <p:spPr>
          <a:xfrm>
            <a:off x="7279587" y="2336355"/>
            <a:ext cx="1006310" cy="307777"/>
          </a:xfrm>
          <a:prstGeom prst="rect">
            <a:avLst/>
          </a:prstGeom>
        </p:spPr>
        <p:txBody>
          <a:bodyPr wrap="square">
            <a:spAutoFit/>
          </a:bodyPr>
          <a:lstStyle/>
          <a:p>
            <a:r>
              <a:rPr lang="en-GB" sz="1400" b="1" dirty="0">
                <a:latin typeface="Arial"/>
                <a:cs typeface="Arial"/>
              </a:rPr>
              <a:t>Latvia</a:t>
            </a:r>
            <a:endParaRPr lang="en-US" sz="1400" b="1" dirty="0">
              <a:latin typeface="Arial"/>
              <a:cs typeface="Arial"/>
            </a:endParaRPr>
          </a:p>
        </p:txBody>
      </p:sp>
      <p:sp>
        <p:nvSpPr>
          <p:cNvPr id="58" name="Rectangle 57"/>
          <p:cNvSpPr/>
          <p:nvPr/>
        </p:nvSpPr>
        <p:spPr>
          <a:xfrm flipH="1">
            <a:off x="6279574" y="2634079"/>
            <a:ext cx="461774" cy="400110"/>
          </a:xfrm>
          <a:prstGeom prst="rect">
            <a:avLst/>
          </a:prstGeom>
        </p:spPr>
        <p:txBody>
          <a:bodyPr wrap="square">
            <a:spAutoFit/>
          </a:bodyPr>
          <a:lstStyle/>
          <a:p>
            <a:r>
              <a:rPr lang="en-GB" sz="1500" dirty="0">
                <a:latin typeface="Arial"/>
                <a:cs typeface="Arial"/>
              </a:rPr>
              <a:t> </a:t>
            </a:r>
            <a:r>
              <a:rPr lang="en-GB" sz="2000" b="1" dirty="0">
                <a:latin typeface="Arial"/>
                <a:cs typeface="Arial"/>
              </a:rPr>
              <a:t>8</a:t>
            </a:r>
            <a:endParaRPr lang="en-US" sz="2000" b="1" dirty="0">
              <a:latin typeface="Arial"/>
              <a:cs typeface="Arial"/>
            </a:endParaRPr>
          </a:p>
        </p:txBody>
      </p:sp>
      <p:sp>
        <p:nvSpPr>
          <p:cNvPr id="59" name="Rectangle 58"/>
          <p:cNvSpPr/>
          <p:nvPr/>
        </p:nvSpPr>
        <p:spPr>
          <a:xfrm>
            <a:off x="7288102" y="2714738"/>
            <a:ext cx="1474157" cy="307777"/>
          </a:xfrm>
          <a:prstGeom prst="rect">
            <a:avLst/>
          </a:prstGeom>
        </p:spPr>
        <p:txBody>
          <a:bodyPr wrap="square">
            <a:spAutoFit/>
          </a:bodyPr>
          <a:lstStyle/>
          <a:p>
            <a:r>
              <a:rPr lang="en-GB" sz="1400" b="1" dirty="0">
                <a:latin typeface="Arial"/>
                <a:cs typeface="Arial"/>
              </a:rPr>
              <a:t>Slovenia</a:t>
            </a:r>
            <a:endParaRPr lang="en-US" sz="1400" b="1" dirty="0">
              <a:latin typeface="Arial"/>
              <a:cs typeface="Arial"/>
            </a:endParaRPr>
          </a:p>
        </p:txBody>
      </p:sp>
      <p:sp>
        <p:nvSpPr>
          <p:cNvPr id="60" name="Rectangle 59"/>
          <p:cNvSpPr/>
          <p:nvPr/>
        </p:nvSpPr>
        <p:spPr>
          <a:xfrm>
            <a:off x="6255517" y="2997707"/>
            <a:ext cx="654927" cy="400110"/>
          </a:xfrm>
          <a:prstGeom prst="rect">
            <a:avLst/>
          </a:prstGeom>
        </p:spPr>
        <p:txBody>
          <a:bodyPr wrap="square">
            <a:spAutoFit/>
          </a:bodyPr>
          <a:lstStyle/>
          <a:p>
            <a:r>
              <a:rPr lang="en-GB" sz="2000" dirty="0">
                <a:latin typeface="Arial"/>
                <a:cs typeface="Arial"/>
              </a:rPr>
              <a:t> </a:t>
            </a:r>
            <a:r>
              <a:rPr lang="en-GB" sz="2000" b="1" dirty="0">
                <a:latin typeface="Arial"/>
                <a:cs typeface="Arial"/>
              </a:rPr>
              <a:t>6</a:t>
            </a:r>
            <a:endParaRPr lang="en-US" sz="2000" b="1" dirty="0">
              <a:latin typeface="Arial"/>
              <a:cs typeface="Arial"/>
            </a:endParaRPr>
          </a:p>
        </p:txBody>
      </p:sp>
      <p:sp>
        <p:nvSpPr>
          <p:cNvPr id="61" name="Rectangle 60"/>
          <p:cNvSpPr/>
          <p:nvPr/>
        </p:nvSpPr>
        <p:spPr>
          <a:xfrm>
            <a:off x="7279587" y="3085835"/>
            <a:ext cx="1145322" cy="307777"/>
          </a:xfrm>
          <a:prstGeom prst="rect">
            <a:avLst/>
          </a:prstGeom>
        </p:spPr>
        <p:txBody>
          <a:bodyPr wrap="square">
            <a:spAutoFit/>
          </a:bodyPr>
          <a:lstStyle/>
          <a:p>
            <a:r>
              <a:rPr lang="en-GB" sz="1400" b="1" dirty="0">
                <a:latin typeface="Arial"/>
                <a:cs typeface="Arial"/>
              </a:rPr>
              <a:t>Estonia</a:t>
            </a:r>
            <a:endParaRPr lang="en-US" sz="1400" b="1" dirty="0">
              <a:latin typeface="Arial"/>
              <a:cs typeface="Arial"/>
            </a:endParaRPr>
          </a:p>
        </p:txBody>
      </p:sp>
      <p:sp>
        <p:nvSpPr>
          <p:cNvPr id="62" name="Rectangle 61"/>
          <p:cNvSpPr/>
          <p:nvPr/>
        </p:nvSpPr>
        <p:spPr>
          <a:xfrm>
            <a:off x="6331745" y="3164602"/>
            <a:ext cx="355121" cy="630942"/>
          </a:xfrm>
          <a:prstGeom prst="rect">
            <a:avLst/>
          </a:prstGeom>
        </p:spPr>
        <p:txBody>
          <a:bodyPr wrap="square">
            <a:spAutoFit/>
          </a:bodyPr>
          <a:lstStyle/>
          <a:p>
            <a:r>
              <a:rPr lang="en-GB" sz="1500" b="1" dirty="0">
                <a:latin typeface="Arial"/>
                <a:cs typeface="Arial"/>
              </a:rPr>
              <a:t> </a:t>
            </a:r>
            <a:r>
              <a:rPr lang="en-GB" sz="2000" b="1" dirty="0">
                <a:latin typeface="Arial"/>
                <a:cs typeface="Arial"/>
              </a:rPr>
              <a:t>6</a:t>
            </a:r>
            <a:endParaRPr lang="en-US" sz="2000" b="1" dirty="0">
              <a:latin typeface="Arial"/>
              <a:cs typeface="Arial"/>
            </a:endParaRPr>
          </a:p>
        </p:txBody>
      </p:sp>
      <p:sp>
        <p:nvSpPr>
          <p:cNvPr id="63" name="Rectangle 62"/>
          <p:cNvSpPr/>
          <p:nvPr/>
        </p:nvSpPr>
        <p:spPr>
          <a:xfrm>
            <a:off x="7262274" y="3470703"/>
            <a:ext cx="1323818" cy="307777"/>
          </a:xfrm>
          <a:prstGeom prst="rect">
            <a:avLst/>
          </a:prstGeom>
        </p:spPr>
        <p:txBody>
          <a:bodyPr wrap="square">
            <a:spAutoFit/>
          </a:bodyPr>
          <a:lstStyle/>
          <a:p>
            <a:r>
              <a:rPr lang="en-GB" sz="1400" b="1" dirty="0">
                <a:latin typeface="Arial"/>
                <a:cs typeface="Arial"/>
              </a:rPr>
              <a:t>Cyprus</a:t>
            </a:r>
            <a:endParaRPr lang="en-US" sz="1400" b="1" dirty="0">
              <a:latin typeface="Arial"/>
              <a:cs typeface="Arial"/>
            </a:endParaRPr>
          </a:p>
        </p:txBody>
      </p:sp>
      <p:sp>
        <p:nvSpPr>
          <p:cNvPr id="64" name="Rectangle 63"/>
          <p:cNvSpPr/>
          <p:nvPr/>
        </p:nvSpPr>
        <p:spPr>
          <a:xfrm>
            <a:off x="6331745" y="3526657"/>
            <a:ext cx="355121" cy="630942"/>
          </a:xfrm>
          <a:prstGeom prst="rect">
            <a:avLst/>
          </a:prstGeom>
        </p:spPr>
        <p:txBody>
          <a:bodyPr wrap="square">
            <a:spAutoFit/>
          </a:bodyPr>
          <a:lstStyle/>
          <a:p>
            <a:r>
              <a:rPr lang="en-GB" sz="1500" dirty="0">
                <a:latin typeface="Arial"/>
                <a:cs typeface="Arial"/>
              </a:rPr>
              <a:t> </a:t>
            </a:r>
            <a:r>
              <a:rPr lang="en-GB" sz="2000" b="1" dirty="0">
                <a:latin typeface="Arial"/>
                <a:cs typeface="Arial"/>
              </a:rPr>
              <a:t>6</a:t>
            </a:r>
            <a:endParaRPr lang="en-US" sz="2000" b="1" dirty="0">
              <a:latin typeface="Arial"/>
              <a:cs typeface="Arial"/>
            </a:endParaRPr>
          </a:p>
        </p:txBody>
      </p:sp>
      <p:sp>
        <p:nvSpPr>
          <p:cNvPr id="65" name="Rectangle 64"/>
          <p:cNvSpPr/>
          <p:nvPr/>
        </p:nvSpPr>
        <p:spPr>
          <a:xfrm>
            <a:off x="7238173" y="3826637"/>
            <a:ext cx="1539625" cy="307777"/>
          </a:xfrm>
          <a:prstGeom prst="rect">
            <a:avLst/>
          </a:prstGeom>
        </p:spPr>
        <p:txBody>
          <a:bodyPr wrap="square">
            <a:spAutoFit/>
          </a:bodyPr>
          <a:lstStyle/>
          <a:p>
            <a:r>
              <a:rPr lang="en-GB" sz="1400" b="1" dirty="0">
                <a:latin typeface="Arial"/>
                <a:cs typeface="Arial"/>
              </a:rPr>
              <a:t>Luxemburg</a:t>
            </a:r>
            <a:endParaRPr lang="en-US" sz="1400" b="1" dirty="0">
              <a:latin typeface="Arial"/>
              <a:cs typeface="Arial"/>
            </a:endParaRPr>
          </a:p>
        </p:txBody>
      </p:sp>
      <p:sp>
        <p:nvSpPr>
          <p:cNvPr id="66" name="Rectangle 65"/>
          <p:cNvSpPr/>
          <p:nvPr/>
        </p:nvSpPr>
        <p:spPr>
          <a:xfrm>
            <a:off x="6331313" y="3893857"/>
            <a:ext cx="355121" cy="630942"/>
          </a:xfrm>
          <a:prstGeom prst="rect">
            <a:avLst/>
          </a:prstGeom>
        </p:spPr>
        <p:txBody>
          <a:bodyPr wrap="square">
            <a:spAutoFit/>
          </a:bodyPr>
          <a:lstStyle/>
          <a:p>
            <a:r>
              <a:rPr lang="en-GB" sz="1500" dirty="0">
                <a:latin typeface="Arial"/>
                <a:cs typeface="Arial"/>
              </a:rPr>
              <a:t> </a:t>
            </a:r>
            <a:r>
              <a:rPr lang="en-GB" sz="2000" b="1" dirty="0">
                <a:latin typeface="Arial"/>
                <a:cs typeface="Arial"/>
              </a:rPr>
              <a:t>6</a:t>
            </a:r>
            <a:endParaRPr lang="en-US" sz="2000" b="1" dirty="0">
              <a:latin typeface="Arial"/>
              <a:cs typeface="Arial"/>
            </a:endParaRPr>
          </a:p>
        </p:txBody>
      </p:sp>
      <p:sp>
        <p:nvSpPr>
          <p:cNvPr id="67" name="Rectangle 66"/>
          <p:cNvSpPr/>
          <p:nvPr/>
        </p:nvSpPr>
        <p:spPr>
          <a:xfrm>
            <a:off x="7238173" y="4176944"/>
            <a:ext cx="1323818" cy="307777"/>
          </a:xfrm>
          <a:prstGeom prst="rect">
            <a:avLst/>
          </a:prstGeom>
        </p:spPr>
        <p:txBody>
          <a:bodyPr wrap="square">
            <a:spAutoFit/>
          </a:bodyPr>
          <a:lstStyle/>
          <a:p>
            <a:r>
              <a:rPr lang="en-GB" sz="1400" b="1" dirty="0">
                <a:latin typeface="Arial"/>
                <a:cs typeface="Arial"/>
              </a:rPr>
              <a:t>Malta</a:t>
            </a:r>
            <a:endParaRPr lang="en-US" sz="1400" b="1" dirty="0">
              <a:latin typeface="Arial"/>
              <a:cs typeface="Arial"/>
            </a:endParaRPr>
          </a:p>
        </p:txBody>
      </p:sp>
    </p:spTree>
    <p:extLst>
      <p:ext uri="{BB962C8B-B14F-4D97-AF65-F5344CB8AC3E}">
        <p14:creationId xmlns:p14="http://schemas.microsoft.com/office/powerpoint/2010/main" val="224581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oupes_politiques.jpg">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74204"/>
            <a:ext cx="9144000" cy="6862439"/>
          </a:xfrm>
          <a:prstGeom prst="rect">
            <a:avLst/>
          </a:prstGeom>
        </p:spPr>
      </p:pic>
      <p:sp>
        <p:nvSpPr>
          <p:cNvPr id="11" name="Rectangle 10"/>
          <p:cNvSpPr/>
          <p:nvPr/>
        </p:nvSpPr>
        <p:spPr>
          <a:xfrm>
            <a:off x="325381" y="-12342"/>
            <a:ext cx="5944499" cy="584775"/>
          </a:xfrm>
          <a:prstGeom prst="rect">
            <a:avLst/>
          </a:prstGeom>
        </p:spPr>
        <p:txBody>
          <a:bodyPr wrap="square">
            <a:spAutoFit/>
          </a:bodyPr>
          <a:lstStyle/>
          <a:p>
            <a:r>
              <a:rPr lang="en-GB" sz="3200" b="1" dirty="0">
                <a:latin typeface="Arial"/>
                <a:cs typeface="Arial"/>
              </a:rPr>
              <a:t>Political groups</a:t>
            </a:r>
            <a:endParaRPr lang="en-US" sz="3200" b="1" dirty="0">
              <a:latin typeface="Arial"/>
              <a:cs typeface="Arial"/>
            </a:endParaRPr>
          </a:p>
        </p:txBody>
      </p:sp>
      <p:sp>
        <p:nvSpPr>
          <p:cNvPr id="12" name="Rectangle 11"/>
          <p:cNvSpPr/>
          <p:nvPr/>
        </p:nvSpPr>
        <p:spPr>
          <a:xfrm>
            <a:off x="2408170" y="5013331"/>
            <a:ext cx="6496050" cy="207749"/>
          </a:xfrm>
          <a:prstGeom prst="rect">
            <a:avLst/>
          </a:prstGeom>
        </p:spPr>
        <p:txBody>
          <a:bodyPr wrap="square">
            <a:spAutoFit/>
          </a:bodyPr>
          <a:lstStyle/>
          <a:p>
            <a:pPr algn="r"/>
            <a:r>
              <a:rPr lang="en-GB" sz="750" dirty="0">
                <a:latin typeface="Arial Narrow"/>
                <a:cs typeface="Arial Narrow"/>
              </a:rPr>
              <a:t>As of </a:t>
            </a:r>
            <a:r>
              <a:rPr lang="en-GB" sz="750" dirty="0" smtClean="0">
                <a:latin typeface="Arial Narrow"/>
                <a:cs typeface="Arial Narrow"/>
              </a:rPr>
              <a:t>March </a:t>
            </a:r>
            <a:r>
              <a:rPr lang="en-GB" sz="750" dirty="0">
                <a:latin typeface="Arial Narrow"/>
                <a:cs typeface="Arial Narrow"/>
              </a:rPr>
              <a:t>1, </a:t>
            </a:r>
            <a:r>
              <a:rPr lang="en-GB" sz="750" dirty="0" smtClean="0">
                <a:latin typeface="Arial Narrow"/>
                <a:cs typeface="Arial Narrow"/>
              </a:rPr>
              <a:t>2019</a:t>
            </a:r>
            <a:endParaRPr lang="en-US" sz="750" dirty="0">
              <a:latin typeface="Arial Narrow"/>
              <a:cs typeface="Arial Narrow"/>
            </a:endParaRPr>
          </a:p>
        </p:txBody>
      </p:sp>
      <p:sp>
        <p:nvSpPr>
          <p:cNvPr id="19" name="TextBox 18"/>
          <p:cNvSpPr txBox="1"/>
          <p:nvPr/>
        </p:nvSpPr>
        <p:spPr>
          <a:xfrm>
            <a:off x="3928724" y="3753789"/>
            <a:ext cx="1190625" cy="707886"/>
          </a:xfrm>
          <a:prstGeom prst="rect">
            <a:avLst/>
          </a:prstGeom>
          <a:noFill/>
        </p:spPr>
        <p:txBody>
          <a:bodyPr wrap="square" rtlCol="0">
            <a:spAutoFit/>
          </a:bodyPr>
          <a:lstStyle/>
          <a:p>
            <a:pPr algn="ctr"/>
            <a:r>
              <a:rPr lang="en-US" sz="4000" b="1" dirty="0">
                <a:latin typeface="Arial"/>
                <a:cs typeface="Arial"/>
              </a:rPr>
              <a:t>751</a:t>
            </a:r>
          </a:p>
        </p:txBody>
      </p:sp>
      <p:sp>
        <p:nvSpPr>
          <p:cNvPr id="21" name="TextBox 20"/>
          <p:cNvSpPr txBox="1"/>
          <p:nvPr/>
        </p:nvSpPr>
        <p:spPr>
          <a:xfrm>
            <a:off x="1656581" y="2727779"/>
            <a:ext cx="751589" cy="369332"/>
          </a:xfrm>
          <a:prstGeom prst="rect">
            <a:avLst/>
          </a:prstGeom>
          <a:noFill/>
        </p:spPr>
        <p:txBody>
          <a:bodyPr wrap="square" rtlCol="0">
            <a:spAutoFit/>
          </a:bodyPr>
          <a:lstStyle/>
          <a:p>
            <a:pPr algn="ctr"/>
            <a:r>
              <a:rPr lang="en-US" b="1" dirty="0" smtClean="0">
                <a:solidFill>
                  <a:schemeClr val="bg1"/>
                </a:solidFill>
                <a:latin typeface="Arial"/>
                <a:cs typeface="Arial"/>
              </a:rPr>
              <a:t>18</a:t>
            </a:r>
            <a:r>
              <a:rPr lang="lt-LT" b="1" dirty="0" smtClean="0">
                <a:solidFill>
                  <a:schemeClr val="bg1"/>
                </a:solidFill>
                <a:latin typeface="Arial"/>
                <a:cs typeface="Arial"/>
              </a:rPr>
              <a:t>6</a:t>
            </a:r>
            <a:endParaRPr lang="en-US" b="1" dirty="0">
              <a:solidFill>
                <a:schemeClr val="bg1"/>
              </a:solidFill>
              <a:latin typeface="Arial"/>
              <a:cs typeface="Arial"/>
            </a:endParaRPr>
          </a:p>
        </p:txBody>
      </p:sp>
      <p:sp>
        <p:nvSpPr>
          <p:cNvPr id="22" name="TextBox 21"/>
          <p:cNvSpPr txBox="1"/>
          <p:nvPr/>
        </p:nvSpPr>
        <p:spPr>
          <a:xfrm>
            <a:off x="1313630" y="4133301"/>
            <a:ext cx="552450" cy="369332"/>
          </a:xfrm>
          <a:prstGeom prst="rect">
            <a:avLst/>
          </a:prstGeom>
          <a:noFill/>
        </p:spPr>
        <p:txBody>
          <a:bodyPr wrap="square" rtlCol="0">
            <a:spAutoFit/>
          </a:bodyPr>
          <a:lstStyle/>
          <a:p>
            <a:pPr algn="ctr"/>
            <a:r>
              <a:rPr lang="lt-LT" b="1" dirty="0" smtClean="0">
                <a:solidFill>
                  <a:schemeClr val="bg1"/>
                </a:solidFill>
                <a:latin typeface="Arial"/>
                <a:cs typeface="Arial"/>
              </a:rPr>
              <a:t>52</a:t>
            </a:r>
            <a:endParaRPr lang="en-US" b="1" dirty="0">
              <a:solidFill>
                <a:schemeClr val="bg1"/>
              </a:solidFill>
              <a:latin typeface="Arial"/>
              <a:cs typeface="Arial"/>
            </a:endParaRPr>
          </a:p>
        </p:txBody>
      </p:sp>
      <p:sp>
        <p:nvSpPr>
          <p:cNvPr id="23" name="TextBox 22"/>
          <p:cNvSpPr txBox="1"/>
          <p:nvPr/>
        </p:nvSpPr>
        <p:spPr>
          <a:xfrm>
            <a:off x="2863055" y="1671543"/>
            <a:ext cx="552450" cy="369332"/>
          </a:xfrm>
          <a:prstGeom prst="rect">
            <a:avLst/>
          </a:prstGeom>
          <a:noFill/>
        </p:spPr>
        <p:txBody>
          <a:bodyPr wrap="square" rtlCol="0">
            <a:spAutoFit/>
          </a:bodyPr>
          <a:lstStyle/>
          <a:p>
            <a:pPr algn="ctr"/>
            <a:r>
              <a:rPr lang="lt-LT" b="1" dirty="0">
                <a:solidFill>
                  <a:schemeClr val="bg1"/>
                </a:solidFill>
                <a:latin typeface="Arial"/>
                <a:cs typeface="Arial"/>
              </a:rPr>
              <a:t>52</a:t>
            </a:r>
            <a:endParaRPr lang="en-US" b="1" dirty="0">
              <a:solidFill>
                <a:schemeClr val="bg1"/>
              </a:solidFill>
              <a:latin typeface="Arial"/>
              <a:cs typeface="Arial"/>
            </a:endParaRPr>
          </a:p>
        </p:txBody>
      </p:sp>
      <p:sp>
        <p:nvSpPr>
          <p:cNvPr id="24" name="TextBox 23"/>
          <p:cNvSpPr txBox="1"/>
          <p:nvPr/>
        </p:nvSpPr>
        <p:spPr>
          <a:xfrm>
            <a:off x="3568066" y="1419203"/>
            <a:ext cx="552450" cy="369332"/>
          </a:xfrm>
          <a:prstGeom prst="rect">
            <a:avLst/>
          </a:prstGeom>
          <a:noFill/>
        </p:spPr>
        <p:txBody>
          <a:bodyPr wrap="square" rtlCol="0">
            <a:spAutoFit/>
          </a:bodyPr>
          <a:lstStyle/>
          <a:p>
            <a:pPr algn="ctr"/>
            <a:r>
              <a:rPr lang="en-US" b="1" dirty="0">
                <a:solidFill>
                  <a:schemeClr val="bg1"/>
                </a:solidFill>
                <a:latin typeface="Arial"/>
                <a:cs typeface="Arial"/>
              </a:rPr>
              <a:t>68</a:t>
            </a:r>
          </a:p>
        </p:txBody>
      </p:sp>
      <p:sp>
        <p:nvSpPr>
          <p:cNvPr id="25" name="TextBox 24"/>
          <p:cNvSpPr txBox="1"/>
          <p:nvPr/>
        </p:nvSpPr>
        <p:spPr>
          <a:xfrm>
            <a:off x="5306029" y="1569155"/>
            <a:ext cx="729204" cy="369332"/>
          </a:xfrm>
          <a:prstGeom prst="rect">
            <a:avLst/>
          </a:prstGeom>
          <a:noFill/>
        </p:spPr>
        <p:txBody>
          <a:bodyPr wrap="square" rtlCol="0">
            <a:spAutoFit/>
          </a:bodyPr>
          <a:lstStyle/>
          <a:p>
            <a:pPr algn="ctr"/>
            <a:r>
              <a:rPr lang="lt-LT" b="1" dirty="0" smtClean="0">
                <a:solidFill>
                  <a:schemeClr val="bg1"/>
                </a:solidFill>
                <a:latin typeface="Arial"/>
                <a:cs typeface="Arial"/>
              </a:rPr>
              <a:t>217</a:t>
            </a:r>
            <a:endParaRPr lang="en-US" b="1" dirty="0">
              <a:solidFill>
                <a:schemeClr val="bg1"/>
              </a:solidFill>
              <a:latin typeface="Arial"/>
              <a:cs typeface="Arial"/>
            </a:endParaRPr>
          </a:p>
        </p:txBody>
      </p:sp>
      <p:sp>
        <p:nvSpPr>
          <p:cNvPr id="26" name="TextBox 25"/>
          <p:cNvSpPr txBox="1"/>
          <p:nvPr/>
        </p:nvSpPr>
        <p:spPr>
          <a:xfrm>
            <a:off x="6754954" y="2792010"/>
            <a:ext cx="552450" cy="369332"/>
          </a:xfrm>
          <a:prstGeom prst="rect">
            <a:avLst/>
          </a:prstGeom>
          <a:noFill/>
        </p:spPr>
        <p:txBody>
          <a:bodyPr wrap="square" rtlCol="0">
            <a:spAutoFit/>
          </a:bodyPr>
          <a:lstStyle/>
          <a:p>
            <a:pPr algn="ctr"/>
            <a:r>
              <a:rPr lang="lt-LT" b="1" dirty="0" smtClean="0">
                <a:solidFill>
                  <a:schemeClr val="bg1"/>
                </a:solidFill>
                <a:latin typeface="Arial"/>
                <a:cs typeface="Arial"/>
              </a:rPr>
              <a:t>75</a:t>
            </a:r>
            <a:endParaRPr lang="en-US" b="1" dirty="0">
              <a:solidFill>
                <a:schemeClr val="bg1"/>
              </a:solidFill>
              <a:latin typeface="Arial"/>
              <a:cs typeface="Arial"/>
            </a:endParaRPr>
          </a:p>
        </p:txBody>
      </p:sp>
      <p:sp>
        <p:nvSpPr>
          <p:cNvPr id="27" name="TextBox 26"/>
          <p:cNvSpPr txBox="1"/>
          <p:nvPr/>
        </p:nvSpPr>
        <p:spPr>
          <a:xfrm>
            <a:off x="7105022" y="3464162"/>
            <a:ext cx="552450" cy="369332"/>
          </a:xfrm>
          <a:prstGeom prst="rect">
            <a:avLst/>
          </a:prstGeom>
          <a:noFill/>
        </p:spPr>
        <p:txBody>
          <a:bodyPr wrap="square" rtlCol="0">
            <a:spAutoFit/>
          </a:bodyPr>
          <a:lstStyle/>
          <a:p>
            <a:pPr algn="ctr"/>
            <a:r>
              <a:rPr lang="lt-LT" b="1" dirty="0" smtClean="0">
                <a:solidFill>
                  <a:schemeClr val="bg1"/>
                </a:solidFill>
                <a:latin typeface="Arial"/>
                <a:cs typeface="Arial"/>
              </a:rPr>
              <a:t>41</a:t>
            </a:r>
            <a:endParaRPr lang="en-US" b="1" dirty="0">
              <a:solidFill>
                <a:schemeClr val="bg1"/>
              </a:solidFill>
              <a:latin typeface="Arial"/>
              <a:cs typeface="Arial"/>
            </a:endParaRPr>
          </a:p>
        </p:txBody>
      </p:sp>
      <p:sp>
        <p:nvSpPr>
          <p:cNvPr id="28" name="TextBox 27"/>
          <p:cNvSpPr txBox="1"/>
          <p:nvPr/>
        </p:nvSpPr>
        <p:spPr>
          <a:xfrm>
            <a:off x="7157704" y="4014768"/>
            <a:ext cx="552450" cy="369332"/>
          </a:xfrm>
          <a:prstGeom prst="rect">
            <a:avLst/>
          </a:prstGeom>
          <a:noFill/>
        </p:spPr>
        <p:txBody>
          <a:bodyPr wrap="square" rtlCol="0">
            <a:spAutoFit/>
          </a:bodyPr>
          <a:lstStyle/>
          <a:p>
            <a:pPr algn="ctr"/>
            <a:r>
              <a:rPr lang="lt-LT" b="1" dirty="0" smtClean="0">
                <a:solidFill>
                  <a:schemeClr val="bg1"/>
                </a:solidFill>
                <a:latin typeface="Arial"/>
                <a:cs typeface="Arial"/>
              </a:rPr>
              <a:t>37</a:t>
            </a:r>
            <a:endParaRPr lang="en-US" b="1" dirty="0">
              <a:solidFill>
                <a:schemeClr val="bg1"/>
              </a:solidFill>
              <a:latin typeface="Arial"/>
              <a:cs typeface="Arial"/>
            </a:endParaRPr>
          </a:p>
        </p:txBody>
      </p:sp>
      <p:sp>
        <p:nvSpPr>
          <p:cNvPr id="29" name="TextBox 28"/>
          <p:cNvSpPr txBox="1"/>
          <p:nvPr/>
        </p:nvSpPr>
        <p:spPr>
          <a:xfrm>
            <a:off x="7136456" y="4474598"/>
            <a:ext cx="552450" cy="369332"/>
          </a:xfrm>
          <a:prstGeom prst="rect">
            <a:avLst/>
          </a:prstGeom>
          <a:noFill/>
        </p:spPr>
        <p:txBody>
          <a:bodyPr wrap="square" rtlCol="0">
            <a:spAutoFit/>
          </a:bodyPr>
          <a:lstStyle/>
          <a:p>
            <a:pPr algn="ctr"/>
            <a:r>
              <a:rPr lang="lt-LT" b="1" dirty="0">
                <a:solidFill>
                  <a:schemeClr val="bg1"/>
                </a:solidFill>
                <a:latin typeface="Arial"/>
                <a:cs typeface="Arial"/>
              </a:rPr>
              <a:t>22</a:t>
            </a:r>
            <a:endParaRPr lang="en-US" b="1" dirty="0">
              <a:solidFill>
                <a:schemeClr val="bg1"/>
              </a:solidFill>
              <a:latin typeface="Arial"/>
              <a:cs typeface="Arial"/>
            </a:endParaRPr>
          </a:p>
        </p:txBody>
      </p:sp>
      <p:sp>
        <p:nvSpPr>
          <p:cNvPr id="2" name="TextBox 1"/>
          <p:cNvSpPr txBox="1"/>
          <p:nvPr/>
        </p:nvSpPr>
        <p:spPr>
          <a:xfrm>
            <a:off x="5057210" y="1159840"/>
            <a:ext cx="3057727" cy="430887"/>
          </a:xfrm>
          <a:prstGeom prst="rect">
            <a:avLst/>
          </a:prstGeom>
          <a:noFill/>
        </p:spPr>
        <p:txBody>
          <a:bodyPr wrap="square" rtlCol="0">
            <a:spAutoFit/>
          </a:bodyPr>
          <a:lstStyle/>
          <a:p>
            <a:pPr lvl="0" algn="ctr" fontAlgn="base">
              <a:spcBef>
                <a:spcPct val="0"/>
              </a:spcBef>
              <a:spcAft>
                <a:spcPct val="0"/>
              </a:spcAft>
            </a:pPr>
            <a:r>
              <a:rPr lang="en-GB" sz="1100" b="1" dirty="0">
                <a:solidFill>
                  <a:srgbClr val="000000"/>
                </a:solidFill>
                <a:latin typeface="Arial"/>
                <a:ea typeface="ＭＳ Ｐゴシック" charset="0"/>
                <a:cs typeface="Arial"/>
              </a:rPr>
              <a:t>Group of the European People</a:t>
            </a:r>
            <a:r>
              <a:rPr lang="nl-BE" sz="1100" b="1" dirty="0">
                <a:solidFill>
                  <a:srgbClr val="000000"/>
                </a:solidFill>
                <a:latin typeface="Arial"/>
                <a:ea typeface="ＭＳ Ｐゴシック" charset="0"/>
                <a:cs typeface="Arial"/>
              </a:rPr>
              <a:t>’</a:t>
            </a:r>
            <a:r>
              <a:rPr lang="en-GB" altLang="ja-JP" sz="1100" b="1" dirty="0">
                <a:solidFill>
                  <a:srgbClr val="000000"/>
                </a:solidFill>
                <a:latin typeface="Arial"/>
                <a:ea typeface="ＭＳ Ｐゴシック" charset="0"/>
                <a:cs typeface="Arial"/>
              </a:rPr>
              <a:t>s Part</a:t>
            </a:r>
          </a:p>
          <a:p>
            <a:pPr lvl="0" algn="ctr" fontAlgn="base">
              <a:spcBef>
                <a:spcPct val="0"/>
              </a:spcBef>
              <a:spcAft>
                <a:spcPct val="0"/>
              </a:spcAft>
            </a:pPr>
            <a:r>
              <a:rPr lang="en-GB" altLang="ja-JP" sz="1100" b="1" dirty="0">
                <a:solidFill>
                  <a:srgbClr val="000000"/>
                </a:solidFill>
                <a:latin typeface="Arial"/>
                <a:ea typeface="ＭＳ Ｐゴシック" charset="0"/>
                <a:cs typeface="Arial"/>
              </a:rPr>
              <a:t> (Christian Democrats)</a:t>
            </a:r>
            <a:endParaRPr lang="en-GB" sz="1100" b="1" dirty="0">
              <a:solidFill>
                <a:srgbClr val="000000"/>
              </a:solidFill>
              <a:latin typeface="Arial"/>
              <a:ea typeface="ＭＳ Ｐゴシック" charset="0"/>
              <a:cs typeface="Arial"/>
            </a:endParaRPr>
          </a:p>
        </p:txBody>
      </p:sp>
      <p:sp>
        <p:nvSpPr>
          <p:cNvPr id="17" name="TextBox 16"/>
          <p:cNvSpPr txBox="1"/>
          <p:nvPr/>
        </p:nvSpPr>
        <p:spPr>
          <a:xfrm>
            <a:off x="6827045" y="2408982"/>
            <a:ext cx="2035598" cy="430887"/>
          </a:xfrm>
          <a:prstGeom prst="rect">
            <a:avLst/>
          </a:prstGeom>
          <a:noFill/>
        </p:spPr>
        <p:txBody>
          <a:bodyPr wrap="square" rtlCol="0">
            <a:spAutoFit/>
          </a:bodyPr>
          <a:lstStyle/>
          <a:p>
            <a:pPr lvl="0" algn="ctr" fontAlgn="base">
              <a:spcBef>
                <a:spcPct val="0"/>
              </a:spcBef>
              <a:spcAft>
                <a:spcPct val="0"/>
              </a:spcAft>
            </a:pPr>
            <a:r>
              <a:rPr lang="en-GB" sz="1100" b="1" dirty="0">
                <a:solidFill>
                  <a:srgbClr val="000000"/>
                </a:solidFill>
                <a:latin typeface="Arial"/>
                <a:ea typeface="ＭＳ Ｐゴシック" charset="0"/>
                <a:cs typeface="Arial"/>
              </a:rPr>
              <a:t>European </a:t>
            </a:r>
            <a:r>
              <a:rPr lang="nl-BE" sz="1100" b="1" dirty="0">
                <a:solidFill>
                  <a:srgbClr val="000000"/>
                </a:solidFill>
                <a:latin typeface="Arial"/>
                <a:ea typeface="ＭＳ Ｐゴシック" charset="0"/>
                <a:cs typeface="Arial"/>
              </a:rPr>
              <a:t>Conservatives and Reformists Group</a:t>
            </a:r>
            <a:endParaRPr lang="en-GB" sz="1100" b="1" dirty="0">
              <a:solidFill>
                <a:srgbClr val="000000"/>
              </a:solidFill>
              <a:latin typeface="Arial"/>
              <a:ea typeface="ＭＳ Ｐゴシック" charset="0"/>
              <a:cs typeface="Arial"/>
            </a:endParaRPr>
          </a:p>
        </p:txBody>
      </p:sp>
      <p:sp>
        <p:nvSpPr>
          <p:cNvPr id="18" name="TextBox 17"/>
          <p:cNvSpPr txBox="1"/>
          <p:nvPr/>
        </p:nvSpPr>
        <p:spPr>
          <a:xfrm>
            <a:off x="7381247" y="3263045"/>
            <a:ext cx="1834844" cy="600164"/>
          </a:xfrm>
          <a:prstGeom prst="rect">
            <a:avLst/>
          </a:prstGeom>
          <a:noFill/>
        </p:spPr>
        <p:txBody>
          <a:bodyPr wrap="square" rtlCol="0">
            <a:spAutoFit/>
          </a:bodyPr>
          <a:lstStyle/>
          <a:p>
            <a:pPr lvl="0" algn="ctr" fontAlgn="base">
              <a:spcBef>
                <a:spcPct val="0"/>
              </a:spcBef>
              <a:spcAft>
                <a:spcPct val="0"/>
              </a:spcAft>
            </a:pPr>
            <a:r>
              <a:rPr lang="en-GB" sz="1100" b="1" dirty="0">
                <a:solidFill>
                  <a:srgbClr val="000000"/>
                </a:solidFill>
                <a:latin typeface="Arial"/>
                <a:ea typeface="ＭＳ Ｐゴシック" charset="0"/>
                <a:cs typeface="Arial"/>
              </a:rPr>
              <a:t>Europe of Freedom</a:t>
            </a:r>
          </a:p>
          <a:p>
            <a:pPr lvl="0" algn="ctr" fontAlgn="base">
              <a:spcBef>
                <a:spcPct val="0"/>
              </a:spcBef>
              <a:spcAft>
                <a:spcPct val="0"/>
              </a:spcAft>
            </a:pPr>
            <a:r>
              <a:rPr lang="en-GB" sz="1100" b="1" dirty="0">
                <a:solidFill>
                  <a:srgbClr val="000000"/>
                </a:solidFill>
                <a:latin typeface="Arial"/>
                <a:ea typeface="ＭＳ Ｐゴシック" charset="0"/>
                <a:cs typeface="Arial"/>
              </a:rPr>
              <a:t>and Direct Democracy</a:t>
            </a:r>
          </a:p>
          <a:p>
            <a:pPr lvl="0" algn="ctr" fontAlgn="base">
              <a:spcBef>
                <a:spcPct val="0"/>
              </a:spcBef>
              <a:spcAft>
                <a:spcPct val="0"/>
              </a:spcAft>
            </a:pPr>
            <a:r>
              <a:rPr lang="en-GB" sz="1100" b="1" dirty="0">
                <a:solidFill>
                  <a:srgbClr val="000000"/>
                </a:solidFill>
                <a:latin typeface="Arial"/>
                <a:ea typeface="ＭＳ Ｐゴシック" charset="0"/>
                <a:cs typeface="Arial"/>
              </a:rPr>
              <a:t>Group</a:t>
            </a:r>
          </a:p>
        </p:txBody>
      </p:sp>
      <p:sp>
        <p:nvSpPr>
          <p:cNvPr id="30" name="TextBox 29"/>
          <p:cNvSpPr txBox="1"/>
          <p:nvPr/>
        </p:nvSpPr>
        <p:spPr>
          <a:xfrm>
            <a:off x="7224172" y="4043711"/>
            <a:ext cx="2148993" cy="430887"/>
          </a:xfrm>
          <a:prstGeom prst="rect">
            <a:avLst/>
          </a:prstGeom>
          <a:noFill/>
        </p:spPr>
        <p:txBody>
          <a:bodyPr wrap="square" rtlCol="0">
            <a:spAutoFit/>
          </a:bodyPr>
          <a:lstStyle/>
          <a:p>
            <a:pPr lvl="0" algn="ctr" fontAlgn="base">
              <a:spcBef>
                <a:spcPct val="0"/>
              </a:spcBef>
              <a:spcAft>
                <a:spcPct val="0"/>
              </a:spcAft>
            </a:pPr>
            <a:r>
              <a:rPr lang="en-GB" sz="1100" b="1" dirty="0">
                <a:solidFill>
                  <a:srgbClr val="000000"/>
                </a:solidFill>
                <a:latin typeface="Arial"/>
                <a:ea typeface="ＭＳ Ｐゴシック" charset="0"/>
                <a:cs typeface="Arial"/>
              </a:rPr>
              <a:t>Europe of Nations</a:t>
            </a:r>
          </a:p>
          <a:p>
            <a:pPr lvl="0" algn="ctr" fontAlgn="base">
              <a:spcBef>
                <a:spcPct val="0"/>
              </a:spcBef>
              <a:spcAft>
                <a:spcPct val="0"/>
              </a:spcAft>
            </a:pPr>
            <a:r>
              <a:rPr lang="en-GB" sz="1100" b="1" dirty="0">
                <a:solidFill>
                  <a:srgbClr val="000000"/>
                </a:solidFill>
                <a:latin typeface="Arial"/>
                <a:ea typeface="ＭＳ Ｐゴシック" charset="0"/>
                <a:cs typeface="Arial"/>
              </a:rPr>
              <a:t>and Freedom Group</a:t>
            </a:r>
          </a:p>
        </p:txBody>
      </p:sp>
      <p:sp>
        <p:nvSpPr>
          <p:cNvPr id="31" name="TextBox 30"/>
          <p:cNvSpPr txBox="1"/>
          <p:nvPr/>
        </p:nvSpPr>
        <p:spPr>
          <a:xfrm>
            <a:off x="7516094" y="4574870"/>
            <a:ext cx="1197685" cy="430887"/>
          </a:xfrm>
          <a:prstGeom prst="rect">
            <a:avLst/>
          </a:prstGeom>
          <a:noFill/>
        </p:spPr>
        <p:txBody>
          <a:bodyPr wrap="square" rtlCol="0">
            <a:spAutoFit/>
          </a:bodyPr>
          <a:lstStyle/>
          <a:p>
            <a:pPr lvl="0" algn="ctr" fontAlgn="base">
              <a:spcBef>
                <a:spcPct val="0"/>
              </a:spcBef>
              <a:spcAft>
                <a:spcPct val="0"/>
              </a:spcAft>
            </a:pPr>
            <a:r>
              <a:rPr lang="en-GB" sz="1100" b="1" dirty="0">
                <a:solidFill>
                  <a:srgbClr val="000000"/>
                </a:solidFill>
                <a:latin typeface="Arial"/>
                <a:ea typeface="ＭＳ Ｐゴシック" charset="0"/>
                <a:cs typeface="Arial"/>
              </a:rPr>
              <a:t>Non-attached</a:t>
            </a:r>
          </a:p>
          <a:p>
            <a:pPr lvl="0" algn="ctr" fontAlgn="base">
              <a:spcBef>
                <a:spcPct val="0"/>
              </a:spcBef>
              <a:spcAft>
                <a:spcPct val="0"/>
              </a:spcAft>
            </a:pPr>
            <a:r>
              <a:rPr lang="en-GB" sz="1100" b="1" dirty="0">
                <a:solidFill>
                  <a:srgbClr val="000000"/>
                </a:solidFill>
                <a:latin typeface="Arial"/>
                <a:ea typeface="ＭＳ Ｐゴシック" charset="0"/>
                <a:cs typeface="Arial"/>
              </a:rPr>
              <a:t>Members</a:t>
            </a:r>
          </a:p>
        </p:txBody>
      </p:sp>
      <p:sp>
        <p:nvSpPr>
          <p:cNvPr id="32" name="TextBox 31"/>
          <p:cNvSpPr txBox="1"/>
          <p:nvPr/>
        </p:nvSpPr>
        <p:spPr>
          <a:xfrm>
            <a:off x="3021304" y="1008575"/>
            <a:ext cx="1990972" cy="430887"/>
          </a:xfrm>
          <a:prstGeom prst="rect">
            <a:avLst/>
          </a:prstGeom>
          <a:noFill/>
        </p:spPr>
        <p:txBody>
          <a:bodyPr wrap="square" rtlCol="0">
            <a:spAutoFit/>
          </a:bodyPr>
          <a:lstStyle/>
          <a:p>
            <a:pPr lvl="0" algn="ctr" fontAlgn="base">
              <a:spcBef>
                <a:spcPct val="0"/>
              </a:spcBef>
              <a:spcAft>
                <a:spcPct val="0"/>
              </a:spcAft>
            </a:pPr>
            <a:r>
              <a:rPr lang="nl-BE" sz="1100" b="1" dirty="0">
                <a:solidFill>
                  <a:srgbClr val="000000"/>
                </a:solidFill>
                <a:latin typeface="Arial"/>
                <a:ea typeface="ＭＳ Ｐゴシック" charset="0"/>
                <a:cs typeface="Arial"/>
              </a:rPr>
              <a:t>Alliance of Liberals</a:t>
            </a:r>
          </a:p>
          <a:p>
            <a:pPr lvl="0" algn="ctr" fontAlgn="base">
              <a:spcBef>
                <a:spcPct val="0"/>
              </a:spcBef>
              <a:spcAft>
                <a:spcPct val="0"/>
              </a:spcAft>
            </a:pPr>
            <a:r>
              <a:rPr lang="nl-BE" sz="1100" b="1" dirty="0">
                <a:solidFill>
                  <a:srgbClr val="000000"/>
                </a:solidFill>
                <a:latin typeface="Arial"/>
                <a:ea typeface="ＭＳ Ｐゴシック" charset="0"/>
                <a:cs typeface="Arial"/>
              </a:rPr>
              <a:t>and Democrats for Europe</a:t>
            </a:r>
            <a:endParaRPr lang="en-GB" sz="1100" b="1" dirty="0">
              <a:solidFill>
                <a:srgbClr val="000000"/>
              </a:solidFill>
              <a:latin typeface="Arial"/>
              <a:ea typeface="ＭＳ Ｐゴシック" charset="0"/>
              <a:cs typeface="Arial"/>
            </a:endParaRPr>
          </a:p>
        </p:txBody>
      </p:sp>
      <p:sp>
        <p:nvSpPr>
          <p:cNvPr id="33" name="TextBox 32"/>
          <p:cNvSpPr txBox="1"/>
          <p:nvPr/>
        </p:nvSpPr>
        <p:spPr>
          <a:xfrm>
            <a:off x="1218387" y="1507950"/>
            <a:ext cx="1814691" cy="430887"/>
          </a:xfrm>
          <a:prstGeom prst="rect">
            <a:avLst/>
          </a:prstGeom>
          <a:noFill/>
        </p:spPr>
        <p:txBody>
          <a:bodyPr wrap="square" rtlCol="0">
            <a:spAutoFit/>
          </a:bodyPr>
          <a:lstStyle/>
          <a:p>
            <a:pPr lvl="0" algn="ctr" fontAlgn="base">
              <a:spcBef>
                <a:spcPct val="0"/>
              </a:spcBef>
              <a:spcAft>
                <a:spcPct val="0"/>
              </a:spcAft>
            </a:pPr>
            <a:r>
              <a:rPr lang="nl-BE" sz="1100" b="1" dirty="0">
                <a:solidFill>
                  <a:srgbClr val="000000"/>
                </a:solidFill>
                <a:latin typeface="Arial"/>
                <a:ea typeface="ＭＳ Ｐゴシック" charset="0"/>
                <a:cs typeface="Arial"/>
              </a:rPr>
              <a:t>Group of the Greens</a:t>
            </a:r>
          </a:p>
          <a:p>
            <a:pPr lvl="0" algn="ctr" fontAlgn="base">
              <a:spcBef>
                <a:spcPct val="0"/>
              </a:spcBef>
              <a:spcAft>
                <a:spcPct val="0"/>
              </a:spcAft>
            </a:pPr>
            <a:r>
              <a:rPr lang="nl-BE" sz="1100" b="1" dirty="0">
                <a:solidFill>
                  <a:srgbClr val="000000"/>
                </a:solidFill>
                <a:latin typeface="Arial"/>
                <a:ea typeface="ＭＳ Ｐゴシック" charset="0"/>
                <a:cs typeface="Arial"/>
              </a:rPr>
              <a:t>European Free Alliance</a:t>
            </a:r>
            <a:endParaRPr lang="en-GB" sz="1100" b="1" dirty="0">
              <a:solidFill>
                <a:srgbClr val="000000"/>
              </a:solidFill>
              <a:latin typeface="Arial"/>
              <a:ea typeface="ＭＳ Ｐゴシック" charset="0"/>
              <a:cs typeface="Arial"/>
            </a:endParaRPr>
          </a:p>
        </p:txBody>
      </p:sp>
      <p:sp>
        <p:nvSpPr>
          <p:cNvPr id="34" name="TextBox 33"/>
          <p:cNvSpPr txBox="1"/>
          <p:nvPr/>
        </p:nvSpPr>
        <p:spPr>
          <a:xfrm>
            <a:off x="0" y="2366821"/>
            <a:ext cx="2137825" cy="769441"/>
          </a:xfrm>
          <a:prstGeom prst="rect">
            <a:avLst/>
          </a:prstGeom>
          <a:noFill/>
        </p:spPr>
        <p:txBody>
          <a:bodyPr wrap="square" rtlCol="0">
            <a:spAutoFit/>
          </a:bodyPr>
          <a:lstStyle/>
          <a:p>
            <a:pPr lvl="0" algn="ctr" fontAlgn="base">
              <a:spcBef>
                <a:spcPct val="0"/>
              </a:spcBef>
              <a:spcAft>
                <a:spcPct val="0"/>
              </a:spcAft>
            </a:pPr>
            <a:r>
              <a:rPr lang="nl-BE" sz="1100" b="1" dirty="0">
                <a:solidFill>
                  <a:srgbClr val="000000"/>
                </a:solidFill>
                <a:latin typeface="Arial"/>
                <a:ea typeface="ＭＳ Ｐゴシック" charset="0"/>
                <a:cs typeface="Arial"/>
              </a:rPr>
              <a:t>Group of the Progressive</a:t>
            </a:r>
          </a:p>
          <a:p>
            <a:pPr lvl="0" algn="ctr" fontAlgn="base">
              <a:spcBef>
                <a:spcPct val="0"/>
              </a:spcBef>
              <a:spcAft>
                <a:spcPct val="0"/>
              </a:spcAft>
            </a:pPr>
            <a:r>
              <a:rPr lang="nl-BE" sz="1100" b="1" dirty="0">
                <a:solidFill>
                  <a:srgbClr val="000000"/>
                </a:solidFill>
                <a:latin typeface="Arial"/>
                <a:ea typeface="ＭＳ Ｐゴシック" charset="0"/>
                <a:cs typeface="Arial"/>
              </a:rPr>
              <a:t>Alliance of Socialists and</a:t>
            </a:r>
          </a:p>
          <a:p>
            <a:pPr lvl="0" algn="ctr" fontAlgn="base">
              <a:spcBef>
                <a:spcPct val="0"/>
              </a:spcBef>
              <a:spcAft>
                <a:spcPct val="0"/>
              </a:spcAft>
            </a:pPr>
            <a:r>
              <a:rPr lang="nl-BE" sz="1100" b="1" dirty="0">
                <a:solidFill>
                  <a:srgbClr val="000000"/>
                </a:solidFill>
                <a:latin typeface="Arial"/>
                <a:ea typeface="ＭＳ Ｐゴシック" charset="0"/>
                <a:cs typeface="Arial"/>
              </a:rPr>
              <a:t>Democrats in the</a:t>
            </a:r>
          </a:p>
          <a:p>
            <a:pPr lvl="0" algn="ctr" fontAlgn="base">
              <a:spcBef>
                <a:spcPct val="0"/>
              </a:spcBef>
              <a:spcAft>
                <a:spcPct val="0"/>
              </a:spcAft>
            </a:pPr>
            <a:r>
              <a:rPr lang="nl-BE" sz="1100" b="1" dirty="0">
                <a:solidFill>
                  <a:srgbClr val="000000"/>
                </a:solidFill>
                <a:latin typeface="Arial"/>
                <a:ea typeface="ＭＳ Ｐゴシック" charset="0"/>
                <a:cs typeface="Arial"/>
              </a:rPr>
              <a:t>European Parliament</a:t>
            </a:r>
            <a:endParaRPr lang="en-GB" sz="1100" b="1" dirty="0">
              <a:solidFill>
                <a:srgbClr val="000000"/>
              </a:solidFill>
              <a:latin typeface="Arial"/>
              <a:ea typeface="ＭＳ Ｐゴシック" charset="0"/>
              <a:cs typeface="Arial"/>
            </a:endParaRPr>
          </a:p>
        </p:txBody>
      </p:sp>
      <p:sp>
        <p:nvSpPr>
          <p:cNvPr id="35" name="TextBox 34"/>
          <p:cNvSpPr txBox="1"/>
          <p:nvPr/>
        </p:nvSpPr>
        <p:spPr>
          <a:xfrm>
            <a:off x="-23175" y="3923585"/>
            <a:ext cx="1618978" cy="707886"/>
          </a:xfrm>
          <a:prstGeom prst="rect">
            <a:avLst/>
          </a:prstGeom>
          <a:noFill/>
        </p:spPr>
        <p:txBody>
          <a:bodyPr wrap="square" rtlCol="0">
            <a:spAutoFit/>
          </a:bodyPr>
          <a:lstStyle/>
          <a:p>
            <a:pPr lvl="0" algn="ctr" fontAlgn="base">
              <a:spcBef>
                <a:spcPct val="0"/>
              </a:spcBef>
              <a:spcAft>
                <a:spcPct val="0"/>
              </a:spcAft>
            </a:pPr>
            <a:r>
              <a:rPr lang="nl-BE" sz="1000" b="1" dirty="0">
                <a:solidFill>
                  <a:srgbClr val="000000"/>
                </a:solidFill>
                <a:latin typeface="Arial"/>
                <a:ea typeface="ＭＳ Ｐゴシック" charset="0"/>
                <a:cs typeface="Arial"/>
              </a:rPr>
              <a:t>Confederal Group</a:t>
            </a:r>
            <a:r>
              <a:rPr lang="en-GB" sz="1000" b="1" dirty="0">
                <a:solidFill>
                  <a:srgbClr val="000000"/>
                </a:solidFill>
                <a:latin typeface="Arial"/>
                <a:ea typeface="ＭＳ Ｐゴシック" charset="0"/>
                <a:cs typeface="Arial"/>
              </a:rPr>
              <a:t> of the European United Left – Nordic Green Left</a:t>
            </a:r>
            <a:endParaRPr lang="nl-BE" sz="1000" b="1" dirty="0">
              <a:solidFill>
                <a:srgbClr val="000000"/>
              </a:solidFill>
              <a:latin typeface="Arial"/>
              <a:ea typeface="ＭＳ Ｐゴシック" charset="0"/>
              <a:cs typeface="Arial"/>
            </a:endParaRPr>
          </a:p>
        </p:txBody>
      </p:sp>
    </p:spTree>
    <p:extLst>
      <p:ext uri="{BB962C8B-B14F-4D97-AF65-F5344CB8AC3E}">
        <p14:creationId xmlns:p14="http://schemas.microsoft.com/office/powerpoint/2010/main" val="262940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0115" y="380151"/>
            <a:ext cx="8229600" cy="857250"/>
          </a:xfrm>
          <a:prstGeom prst="rect">
            <a:avLst/>
          </a:prstGeom>
        </p:spPr>
        <p:txBody>
          <a:bodyPr>
            <a:noAutofit/>
          </a:bodyPr>
          <a:lstStyle>
            <a:lvl1pPr algn="ctr" defTabSz="4572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l"/>
            <a:endParaRPr lang="en-GB" sz="2000" b="1" dirty="0"/>
          </a:p>
        </p:txBody>
      </p:sp>
      <p:pic>
        <p:nvPicPr>
          <p:cNvPr id="2" name="Picture 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78360"/>
            <a:ext cx="9203376" cy="4065140"/>
          </a:xfrm>
          <a:prstGeom prst="rect">
            <a:avLst/>
          </a:prstGeom>
        </p:spPr>
      </p:pic>
      <p:sp>
        <p:nvSpPr>
          <p:cNvPr id="4" name="Rectangle 2"/>
          <p:cNvSpPr txBox="1">
            <a:spLocks noChangeArrowheads="1"/>
          </p:cNvSpPr>
          <p:nvPr/>
        </p:nvSpPr>
        <p:spPr>
          <a:xfrm>
            <a:off x="587426" y="173756"/>
            <a:ext cx="7535642" cy="416719"/>
          </a:xfrm>
          <a:prstGeom prst="rect">
            <a:avLst/>
          </a:prstGeom>
        </p:spPr>
        <p:txBody>
          <a:bodyPr>
            <a:noAutofit/>
          </a:bodyPr>
          <a:lstStyle>
            <a:lvl1pPr algn="ctr" defTabSz="4572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l">
              <a:defRPr/>
            </a:pPr>
            <a:r>
              <a:rPr lang="lt-LT" altLang="en-US" sz="3200" b="1" dirty="0" smtClean="0">
                <a:ea typeface="ＭＳ Ｐゴシック" charset="0"/>
              </a:rPr>
              <a:t>20 </a:t>
            </a:r>
            <a:r>
              <a:rPr lang="en-GB" altLang="en-US" sz="3200" b="1" dirty="0" smtClean="0">
                <a:ea typeface="ＭＳ Ｐゴシック" charset="0"/>
              </a:rPr>
              <a:t>Parliamentary</a:t>
            </a:r>
            <a:r>
              <a:rPr lang="lt-LT" altLang="en-US" sz="3200" b="1" dirty="0" smtClean="0">
                <a:ea typeface="ＭＳ Ｐゴシック" charset="0"/>
              </a:rPr>
              <a:t> </a:t>
            </a:r>
            <a:r>
              <a:rPr lang="en-GB" altLang="en-US" sz="3200" b="1" dirty="0" smtClean="0">
                <a:ea typeface="ＭＳ Ｐゴシック" charset="0"/>
              </a:rPr>
              <a:t>committee</a:t>
            </a:r>
            <a:r>
              <a:rPr lang="lt-LT" altLang="en-US" sz="3200" b="1" dirty="0" smtClean="0">
                <a:ea typeface="ＭＳ Ｐゴシック" charset="0"/>
              </a:rPr>
              <a:t>s</a:t>
            </a:r>
            <a:endParaRPr lang="en-GB" altLang="en-US" sz="3200" b="1" dirty="0">
              <a:ea typeface="ＭＳ Ｐゴシック" charset="0"/>
            </a:endParaRPr>
          </a:p>
        </p:txBody>
      </p:sp>
    </p:spTree>
    <p:extLst>
      <p:ext uri="{BB962C8B-B14F-4D97-AF65-F5344CB8AC3E}">
        <p14:creationId xmlns:p14="http://schemas.microsoft.com/office/powerpoint/2010/main" val="3122511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87426" y="173756"/>
            <a:ext cx="7535642" cy="416719"/>
          </a:xfrm>
        </p:spPr>
        <p:txBody>
          <a:bodyPr>
            <a:noAutofit/>
          </a:bodyPr>
          <a:lstStyle/>
          <a:p>
            <a:pPr algn="l">
              <a:defRPr/>
            </a:pPr>
            <a:r>
              <a:rPr lang="en-GB" altLang="en-US" sz="3200" b="1" dirty="0" smtClean="0">
                <a:ea typeface="ＭＳ Ｐゴシック" charset="0"/>
              </a:rPr>
              <a:t>Parliamentary</a:t>
            </a:r>
            <a:r>
              <a:rPr lang="lt-LT" altLang="en-US" sz="3200" b="1" dirty="0">
                <a:ea typeface="ＭＳ Ｐゴシック" charset="0"/>
              </a:rPr>
              <a:t> </a:t>
            </a:r>
            <a:r>
              <a:rPr lang="en-GB" altLang="en-US" sz="3200" b="1" dirty="0" err="1" smtClean="0">
                <a:ea typeface="ＭＳ Ｐゴシック" charset="0"/>
              </a:rPr>
              <a:t>committe</a:t>
            </a:r>
            <a:r>
              <a:rPr lang="lt-LT" altLang="en-US" sz="3200" b="1" dirty="0" smtClean="0">
                <a:ea typeface="ＭＳ Ｐゴシック" charset="0"/>
              </a:rPr>
              <a:t>e</a:t>
            </a:r>
            <a:r>
              <a:rPr lang="en-GB" altLang="en-US" sz="3200" b="1" dirty="0" smtClean="0">
                <a:ea typeface="ＭＳ Ｐゴシック" charset="0"/>
              </a:rPr>
              <a:t>s</a:t>
            </a:r>
            <a:endParaRPr lang="en-GB" altLang="en-US" sz="3200" b="1" dirty="0">
              <a:ea typeface="ＭＳ Ｐゴシック"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5191364"/>
              </p:ext>
            </p:extLst>
          </p:nvPr>
        </p:nvGraphicFramePr>
        <p:xfrm>
          <a:off x="138737" y="723900"/>
          <a:ext cx="8765627" cy="4419601"/>
        </p:xfrm>
        <a:graphic>
          <a:graphicData uri="http://schemas.openxmlformats.org/drawingml/2006/table">
            <a:tbl>
              <a:tblPr/>
              <a:tblGrid>
                <a:gridCol w="1084344">
                  <a:extLst>
                    <a:ext uri="{9D8B030D-6E8A-4147-A177-3AD203B41FA5}">
                      <a16:colId xmlns:a16="http://schemas.microsoft.com/office/drawing/2014/main" val="20000"/>
                    </a:ext>
                  </a:extLst>
                </a:gridCol>
                <a:gridCol w="3530278">
                  <a:extLst>
                    <a:ext uri="{9D8B030D-6E8A-4147-A177-3AD203B41FA5}">
                      <a16:colId xmlns:a16="http://schemas.microsoft.com/office/drawing/2014/main" val="20001"/>
                    </a:ext>
                  </a:extLst>
                </a:gridCol>
                <a:gridCol w="671554">
                  <a:extLst>
                    <a:ext uri="{9D8B030D-6E8A-4147-A177-3AD203B41FA5}">
                      <a16:colId xmlns:a16="http://schemas.microsoft.com/office/drawing/2014/main" val="20002"/>
                    </a:ext>
                  </a:extLst>
                </a:gridCol>
                <a:gridCol w="2769389">
                  <a:extLst>
                    <a:ext uri="{9D8B030D-6E8A-4147-A177-3AD203B41FA5}">
                      <a16:colId xmlns:a16="http://schemas.microsoft.com/office/drawing/2014/main" val="20003"/>
                    </a:ext>
                  </a:extLst>
                </a:gridCol>
                <a:gridCol w="710062">
                  <a:extLst>
                    <a:ext uri="{9D8B030D-6E8A-4147-A177-3AD203B41FA5}">
                      <a16:colId xmlns:a16="http://schemas.microsoft.com/office/drawing/2014/main" val="20004"/>
                    </a:ext>
                  </a:extLst>
                </a:gridCol>
              </a:tblGrid>
              <a:tr h="245178">
                <a:tc rowSpan="11">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5000" b="1" i="0" u="none" strike="noStrike" cap="none" normalizeH="0" baseline="0" dirty="0" smtClean="0">
                          <a:ln>
                            <a:noFill/>
                          </a:ln>
                          <a:solidFill>
                            <a:schemeClr val="bg1"/>
                          </a:solidFill>
                          <a:effectLst/>
                          <a:latin typeface="Arial" pitchFamily="34" charset="0"/>
                          <a:ea typeface="ＭＳ Ｐゴシック" pitchFamily="34" charset="-128"/>
                        </a:rPr>
                        <a:t>20</a:t>
                      </a:r>
                    </a:p>
                  </a:txBody>
                  <a:tcPr marL="68579" marR="68579" marT="45725" marB="45725" anchor="ctr" horzOverflow="overflow">
                    <a:lnL>
                      <a:noFill/>
                    </a:lnL>
                    <a:lnR>
                      <a:noFill/>
                    </a:lnR>
                    <a:lnT>
                      <a:noFill/>
                    </a:lnT>
                    <a:lnB>
                      <a:noFill/>
                    </a:lnB>
                    <a:lnTlToBr>
                      <a:noFill/>
                    </a:lnTlToBr>
                    <a:lnBlToTr>
                      <a:noFill/>
                    </a:lnBlToTr>
                    <a:solidFill>
                      <a:schemeClr val="tx1">
                        <a:lumMod val="65000"/>
                        <a:lumOff val="35000"/>
                      </a:schemeClr>
                    </a:solid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endParaRPr kumimoji="0" lang="lt-LT" altLang="en-US" sz="900" b="0" i="0" u="none" strike="noStrike" cap="none" normalizeH="0" baseline="0" dirty="0" smtClean="0">
                        <a:ln>
                          <a:noFill/>
                        </a:ln>
                        <a:solidFill>
                          <a:schemeClr val="bg1"/>
                        </a:solidFill>
                        <a:effectLst/>
                        <a:latin typeface="Arial"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900" b="1" i="0" u="none" strike="noStrike" cap="none" normalizeH="0" baseline="0" dirty="0" smtClean="0">
                          <a:ln>
                            <a:noFill/>
                          </a:ln>
                          <a:solidFill>
                            <a:schemeClr val="bg1"/>
                          </a:solidFill>
                          <a:effectLst/>
                          <a:latin typeface="Arial" pitchFamily="34" charset="0"/>
                          <a:ea typeface="ＭＳ Ｐゴシック" pitchFamily="34" charset="-128"/>
                        </a:rPr>
                        <a:t>MEPs</a:t>
                      </a:r>
                      <a:endParaRPr kumimoji="0" lang="lt-LT" altLang="en-US" sz="9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endParaRPr kumimoji="0" lang="en-GB" altLang="en-US" sz="9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900" b="1" i="0" u="none" strike="noStrike" cap="none" normalizeH="0" baseline="0" dirty="0" smtClean="0">
                          <a:ln>
                            <a:noFill/>
                          </a:ln>
                          <a:solidFill>
                            <a:schemeClr val="bg1"/>
                          </a:solidFill>
                          <a:effectLst/>
                          <a:latin typeface="Arial" pitchFamily="34" charset="0"/>
                          <a:ea typeface="ＭＳ Ｐゴシック" pitchFamily="34" charset="-128"/>
                        </a:rPr>
                        <a:t>MEPs</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39540">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AFET  Foreign Affairs </a:t>
                      </a:r>
                      <a:r>
                        <a:rPr kumimoji="0" lang="en-GB" altLang="en-US" sz="900" b="1" i="0" u="none" strike="noStrike" cap="none" normalizeH="0" baseline="0" dirty="0" smtClean="0">
                          <a:ln>
                            <a:noFill/>
                          </a:ln>
                          <a:solidFill>
                            <a:schemeClr val="bg1"/>
                          </a:solidFill>
                          <a:effectLst/>
                          <a:latin typeface="Arial" pitchFamily="34" charset="0"/>
                          <a:ea typeface="ＭＳ Ｐゴシック" pitchFamily="34" charset="-128"/>
                        </a:rPr>
                        <a:t>2 sub-committees: </a:t>
                      </a:r>
                    </a:p>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900" b="1" i="0" u="none" strike="noStrike" cap="none" normalizeH="0" baseline="0" dirty="0" smtClean="0">
                          <a:ln>
                            <a:noFill/>
                          </a:ln>
                          <a:solidFill>
                            <a:schemeClr val="bg1"/>
                          </a:solidFill>
                          <a:effectLst/>
                          <a:latin typeface="Arial" pitchFamily="34" charset="0"/>
                          <a:ea typeface="ＭＳ Ｐゴシック" pitchFamily="34" charset="-128"/>
                        </a:rPr>
                        <a:t>             Human Rights + Security and Defence</a:t>
                      </a:r>
                      <a:endParaRPr kumimoji="0" lang="lt-LT" altLang="en-US" sz="9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7</a:t>
                      </a:r>
                      <a:r>
                        <a:rPr kumimoji="0" lang="lt-LT" altLang="en-US" sz="1100" b="1" i="0" u="none" strike="noStrike" cap="none" normalizeH="0" baseline="0" dirty="0" smtClean="0">
                          <a:ln>
                            <a:noFill/>
                          </a:ln>
                          <a:solidFill>
                            <a:schemeClr val="bg1"/>
                          </a:solidFill>
                          <a:effectLst/>
                          <a:latin typeface="Arial" pitchFamily="34" charset="0"/>
                          <a:ea typeface="ＭＳ Ｐゴシック" pitchFamily="34" charset="-128"/>
                        </a:rPr>
                        <a:t>3</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TRAN Transport and  Tourism</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49</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9672">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DEVE  Development</a:t>
                      </a: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28</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REGI   Regional Development</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43</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55304">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INTA    International Trade</a:t>
                      </a: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41</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marL="576263" indent="-576263"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576263" marR="0" lvl="0" indent="-576263"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AGRI   Agriculture and Rural  Development</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45</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44265">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BUDG Budgets</a:t>
                      </a: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41</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PECH  Fisheries</a:t>
                      </a: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25</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2213">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CONT  Budgetary Control</a:t>
                      </a: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30</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CULT   Culture and Education</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31</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2213">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ECON  Economic and Monetary Affairs</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61</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JURI    Legal Affairs</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25</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55304">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EMPL  Employment and Social Affairs</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55</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marL="627063" indent="-627063"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627063" marR="0" lvl="0" indent="-627063"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LIBE    Civil Liberties, Justice   and Home Affairs</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60</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55304">
                <a:tc vMerge="1">
                  <a:txBody>
                    <a:bodyPr/>
                    <a:lstStyle/>
                    <a:p>
                      <a:endParaRPr lang="en-GB"/>
                    </a:p>
                  </a:txBody>
                  <a:tcPr/>
                </a:tc>
                <a:tc>
                  <a:txBody>
                    <a:bodyPr/>
                    <a:lstStyle>
                      <a:lvl1pPr marL="576263" indent="-576263"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576263" marR="0" lvl="0" indent="-576263"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ENVI   Environment, Public Health and Food Safety</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69</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AFCO  Constitutional Affairs</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25</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455304">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ITRE   Industry, Research and Energy</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67</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marL="627063" indent="-627063"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627063" marR="0" lvl="0" indent="-627063"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FEMM  Women’s Rights and Gender Equality</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35</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455304">
                <a:tc vMerge="1">
                  <a:txBody>
                    <a:bodyPr/>
                    <a:lstStyle/>
                    <a:p>
                      <a:endParaRPr lang="en-GB"/>
                    </a:p>
                  </a:txBody>
                  <a:tcPr/>
                </a:tc>
                <a:tc>
                  <a:txBody>
                    <a:bodyPr/>
                    <a:lstStyle>
                      <a:lvl1pPr marL="520700" indent="-520700"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520700" marR="0" lvl="0" indent="-52070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IMCO Internal Market and Consumer               Protection</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40</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itchFamily="34" charset="0"/>
                          <a:ea typeface="ＭＳ Ｐゴシック" pitchFamily="34" charset="-128"/>
                        </a:rPr>
                        <a:t>PETI     Petitions</a:t>
                      </a:r>
                      <a:endPar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Century Gothic" pitchFamily="34" charset="0"/>
                          <a:ea typeface="ＭＳ Ｐゴシック" pitchFamily="34" charset="-128"/>
                        </a:rPr>
                        <a:t>35</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 name="TextBox 1"/>
          <p:cNvSpPr txBox="1"/>
          <p:nvPr/>
        </p:nvSpPr>
        <p:spPr>
          <a:xfrm>
            <a:off x="5644754" y="266700"/>
            <a:ext cx="184731" cy="230832"/>
          </a:xfrm>
          <a:prstGeom prst="rect">
            <a:avLst/>
          </a:prstGeom>
          <a:noFill/>
        </p:spPr>
        <p:txBody>
          <a:bodyPr wrap="none">
            <a:spAutoFit/>
          </a:bodyPr>
          <a:lstStyle/>
          <a:p>
            <a:pPr>
              <a:spcBef>
                <a:spcPts val="900"/>
              </a:spcBef>
              <a:defRPr/>
            </a:pPr>
            <a:endParaRPr lang="en-GB" sz="900" dirty="0">
              <a:solidFill>
                <a:schemeClr val="bg2">
                  <a:lumMod val="75000"/>
                </a:schemeClr>
              </a:solidFill>
              <a:latin typeface="Arial" charset="0"/>
            </a:endParaRPr>
          </a:p>
        </p:txBody>
      </p:sp>
    </p:spTree>
    <p:extLst>
      <p:ext uri="{BB962C8B-B14F-4D97-AF65-F5344CB8AC3E}">
        <p14:creationId xmlns:p14="http://schemas.microsoft.com/office/powerpoint/2010/main" val="184401212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stitutions_initiator_colegislators.jp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1" y="844636"/>
            <a:ext cx="9144000" cy="5764691"/>
          </a:xfrm>
          <a:prstGeom prst="rect">
            <a:avLst/>
          </a:prstGeom>
        </p:spPr>
      </p:pic>
      <p:sp>
        <p:nvSpPr>
          <p:cNvPr id="4" name="TextBox 3"/>
          <p:cNvSpPr txBox="1"/>
          <p:nvPr/>
        </p:nvSpPr>
        <p:spPr>
          <a:xfrm>
            <a:off x="3526907" y="4026299"/>
            <a:ext cx="2276474" cy="307777"/>
          </a:xfrm>
          <a:prstGeom prst="rect">
            <a:avLst/>
          </a:prstGeom>
          <a:noFill/>
        </p:spPr>
        <p:txBody>
          <a:bodyPr wrap="square">
            <a:spAutoFit/>
          </a:bodyPr>
          <a:lstStyle/>
          <a:p>
            <a:pPr algn="ctr">
              <a:defRPr/>
            </a:pPr>
            <a:r>
              <a:rPr lang="en-GB" sz="1400" b="1" dirty="0">
                <a:latin typeface="Arial"/>
                <a:ea typeface="ＭＳ Ｐゴシック" panose="020B0600070205080204" pitchFamily="34" charset="-128"/>
                <a:cs typeface="Arial"/>
              </a:rPr>
              <a:t>Commission</a:t>
            </a:r>
          </a:p>
        </p:txBody>
      </p:sp>
      <p:sp>
        <p:nvSpPr>
          <p:cNvPr id="5" name="TextBox 4"/>
          <p:cNvSpPr txBox="1"/>
          <p:nvPr/>
        </p:nvSpPr>
        <p:spPr>
          <a:xfrm>
            <a:off x="529387" y="2983620"/>
            <a:ext cx="1293050" cy="307777"/>
          </a:xfrm>
          <a:prstGeom prst="rect">
            <a:avLst/>
          </a:prstGeom>
          <a:noFill/>
        </p:spPr>
        <p:txBody>
          <a:bodyPr wrap="square">
            <a:spAutoFit/>
          </a:bodyPr>
          <a:lstStyle/>
          <a:p>
            <a:pPr algn="ctr">
              <a:defRPr/>
            </a:pPr>
            <a:r>
              <a:rPr lang="en-GB" sz="1400" b="1" dirty="0">
                <a:latin typeface="Arial"/>
                <a:ea typeface="ＭＳ Ｐゴシック" panose="020B0600070205080204" pitchFamily="34" charset="-128"/>
                <a:cs typeface="Arial"/>
              </a:rPr>
              <a:t>Parliament</a:t>
            </a:r>
          </a:p>
        </p:txBody>
      </p:sp>
      <p:sp>
        <p:nvSpPr>
          <p:cNvPr id="6" name="TextBox 5"/>
          <p:cNvSpPr txBox="1"/>
          <p:nvPr/>
        </p:nvSpPr>
        <p:spPr>
          <a:xfrm>
            <a:off x="7691787" y="2983619"/>
            <a:ext cx="918770" cy="307777"/>
          </a:xfrm>
          <a:prstGeom prst="rect">
            <a:avLst/>
          </a:prstGeom>
          <a:noFill/>
        </p:spPr>
        <p:txBody>
          <a:bodyPr wrap="square">
            <a:spAutoFit/>
          </a:bodyPr>
          <a:lstStyle/>
          <a:p>
            <a:pPr algn="ctr">
              <a:defRPr/>
            </a:pPr>
            <a:r>
              <a:rPr lang="en-GB" sz="1400" b="1" dirty="0">
                <a:latin typeface="Arial"/>
                <a:ea typeface="ＭＳ Ｐゴシック" panose="020B0600070205080204" pitchFamily="34" charset="-128"/>
                <a:cs typeface="Arial"/>
              </a:rPr>
              <a:t>Council</a:t>
            </a:r>
          </a:p>
        </p:txBody>
      </p:sp>
      <p:sp>
        <p:nvSpPr>
          <p:cNvPr id="7" name="Line 21"/>
          <p:cNvSpPr>
            <a:spLocks noChangeShapeType="1"/>
          </p:cNvSpPr>
          <p:nvPr/>
        </p:nvSpPr>
        <p:spPr bwMode="auto">
          <a:xfrm flipH="1" flipV="1">
            <a:off x="1719708" y="2769987"/>
            <a:ext cx="2246793" cy="1801194"/>
          </a:xfrm>
          <a:prstGeom prst="line">
            <a:avLst/>
          </a:prstGeom>
          <a:ln>
            <a:headEnd/>
            <a:tailEnd type="triangle" w="med" len="med"/>
          </a:ln>
          <a:extLst/>
        </p:spPr>
        <p:style>
          <a:lnRef idx="1">
            <a:schemeClr val="accent1"/>
          </a:lnRef>
          <a:fillRef idx="0">
            <a:schemeClr val="accent1"/>
          </a:fillRef>
          <a:effectRef idx="0">
            <a:schemeClr val="accent1"/>
          </a:effectRef>
          <a:fontRef idx="minor">
            <a:schemeClr val="tx1"/>
          </a:fontRef>
        </p:style>
        <p:txBody>
          <a:bodyPr/>
          <a:lstStyle/>
          <a:p>
            <a:pPr eaLnBrk="1" hangingPunct="1">
              <a:defRPr/>
            </a:pPr>
            <a:endParaRPr lang="en-US" sz="1350" dirty="0">
              <a:latin typeface="Arial" charset="0"/>
              <a:ea typeface="ＭＳ Ｐゴシック" charset="0"/>
              <a:cs typeface="ＭＳ Ｐゴシック" charset="0"/>
            </a:endParaRPr>
          </a:p>
        </p:txBody>
      </p:sp>
      <p:sp>
        <p:nvSpPr>
          <p:cNvPr id="8" name="Line 21"/>
          <p:cNvSpPr>
            <a:spLocks noChangeShapeType="1"/>
          </p:cNvSpPr>
          <p:nvPr/>
        </p:nvSpPr>
        <p:spPr bwMode="auto">
          <a:xfrm flipV="1">
            <a:off x="5547723" y="2769987"/>
            <a:ext cx="1753714" cy="1801194"/>
          </a:xfrm>
          <a:prstGeom prst="line">
            <a:avLst/>
          </a:prstGeom>
          <a:ln>
            <a:headEnd/>
            <a:tailEnd type="triangle" w="med" len="med"/>
          </a:ln>
          <a:extLst/>
        </p:spPr>
        <p:style>
          <a:lnRef idx="1">
            <a:schemeClr val="accent1"/>
          </a:lnRef>
          <a:fillRef idx="0">
            <a:schemeClr val="accent1"/>
          </a:fillRef>
          <a:effectRef idx="0">
            <a:schemeClr val="accent1"/>
          </a:effectRef>
          <a:fontRef idx="minor">
            <a:schemeClr val="tx1"/>
          </a:fontRef>
        </p:style>
        <p:txBody>
          <a:bodyPr/>
          <a:lstStyle/>
          <a:p>
            <a:pPr eaLnBrk="1" hangingPunct="1">
              <a:defRPr/>
            </a:pPr>
            <a:endParaRPr lang="en-US" sz="1350" dirty="0">
              <a:latin typeface="Arial" charset="0"/>
              <a:ea typeface="ＭＳ Ｐゴシック" charset="0"/>
              <a:cs typeface="ＭＳ Ｐゴシック" charset="0"/>
            </a:endParaRPr>
          </a:p>
        </p:txBody>
      </p:sp>
      <p:cxnSp>
        <p:nvCxnSpPr>
          <p:cNvPr id="9" name="Straight Arrow Connector 8"/>
          <p:cNvCxnSpPr/>
          <p:nvPr/>
        </p:nvCxnSpPr>
        <p:spPr>
          <a:xfrm>
            <a:off x="2567897" y="2052485"/>
            <a:ext cx="409094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40224" y="3670584"/>
            <a:ext cx="2276474" cy="438582"/>
          </a:xfrm>
          <a:prstGeom prst="rect">
            <a:avLst/>
          </a:prstGeom>
          <a:noFill/>
        </p:spPr>
        <p:txBody>
          <a:bodyPr wrap="square">
            <a:spAutoFit/>
          </a:bodyPr>
          <a:lstStyle/>
          <a:p>
            <a:pPr algn="ctr">
              <a:defRPr/>
            </a:pPr>
            <a:r>
              <a:rPr lang="nl-BE" sz="2250" b="1" dirty="0">
                <a:latin typeface="Arial"/>
                <a:ea typeface="ＭＳ Ｐゴシック" panose="020B0600070205080204" pitchFamily="34" charset="-128"/>
                <a:cs typeface="Arial"/>
              </a:rPr>
              <a:t>Initiator</a:t>
            </a:r>
            <a:endParaRPr lang="en-GB" sz="2250" b="1" dirty="0">
              <a:latin typeface="Arial"/>
              <a:ea typeface="ＭＳ Ｐゴシック" panose="020B0600070205080204" pitchFamily="34" charset="-128"/>
              <a:cs typeface="Arial"/>
            </a:endParaRPr>
          </a:p>
        </p:txBody>
      </p:sp>
      <p:sp>
        <p:nvSpPr>
          <p:cNvPr id="3" name="TextBox 2"/>
          <p:cNvSpPr txBox="1"/>
          <p:nvPr/>
        </p:nvSpPr>
        <p:spPr>
          <a:xfrm>
            <a:off x="3691295" y="1338881"/>
            <a:ext cx="2276474" cy="438582"/>
          </a:xfrm>
          <a:prstGeom prst="rect">
            <a:avLst/>
          </a:prstGeom>
          <a:noFill/>
        </p:spPr>
        <p:txBody>
          <a:bodyPr wrap="square">
            <a:spAutoFit/>
          </a:bodyPr>
          <a:lstStyle/>
          <a:p>
            <a:pPr algn="ctr">
              <a:defRPr/>
            </a:pPr>
            <a:r>
              <a:rPr lang="nl-BE" sz="2250" b="1" dirty="0">
                <a:latin typeface="Arial"/>
                <a:ea typeface="ＭＳ Ｐゴシック" panose="020B0600070205080204" pitchFamily="34" charset="-128"/>
                <a:cs typeface="Arial"/>
              </a:rPr>
              <a:t>Co-legislators</a:t>
            </a:r>
            <a:endParaRPr lang="en-GB" sz="2250" b="1" dirty="0">
              <a:latin typeface="Arial"/>
              <a:ea typeface="ＭＳ Ｐゴシック" panose="020B0600070205080204" pitchFamily="34" charset="-128"/>
              <a:cs typeface="Arial"/>
            </a:endParaRPr>
          </a:p>
        </p:txBody>
      </p:sp>
      <p:sp>
        <p:nvSpPr>
          <p:cNvPr id="2" name="TextBox 1"/>
          <p:cNvSpPr txBox="1"/>
          <p:nvPr/>
        </p:nvSpPr>
        <p:spPr>
          <a:xfrm>
            <a:off x="529387" y="262270"/>
            <a:ext cx="7430609" cy="584775"/>
          </a:xfrm>
          <a:prstGeom prst="rect">
            <a:avLst/>
          </a:prstGeom>
          <a:noFill/>
        </p:spPr>
        <p:txBody>
          <a:bodyPr wrap="square" rtlCol="0">
            <a:spAutoFit/>
          </a:bodyPr>
          <a:lstStyle/>
          <a:p>
            <a:r>
              <a:rPr lang="lt-LT" sz="3200" b="1" dirty="0" err="1" smtClean="0">
                <a:solidFill>
                  <a:schemeClr val="bg1"/>
                </a:solidFill>
                <a:latin typeface="Arial" panose="020B0604020202020204" pitchFamily="34" charset="0"/>
                <a:cs typeface="Arial" panose="020B0604020202020204" pitchFamily="34" charset="0"/>
              </a:rPr>
              <a:t>How</a:t>
            </a:r>
            <a:r>
              <a:rPr lang="lt-LT" sz="3200" b="1" dirty="0">
                <a:solidFill>
                  <a:schemeClr val="bg1"/>
                </a:solidFill>
                <a:latin typeface="Arial" panose="020B0604020202020204" pitchFamily="34" charset="0"/>
                <a:cs typeface="Arial" panose="020B0604020202020204" pitchFamily="34" charset="0"/>
              </a:rPr>
              <a:t> </a:t>
            </a:r>
            <a:r>
              <a:rPr lang="lt-LT" sz="3200" b="1" dirty="0" smtClean="0">
                <a:solidFill>
                  <a:schemeClr val="bg1"/>
                </a:solidFill>
                <a:latin typeface="Arial" panose="020B0604020202020204" pitchFamily="34" charset="0"/>
                <a:cs typeface="Arial" panose="020B0604020202020204" pitchFamily="34" charset="0"/>
              </a:rPr>
              <a:t>EU </a:t>
            </a:r>
            <a:r>
              <a:rPr lang="lt-LT" sz="3200" b="1" dirty="0" err="1" smtClean="0">
                <a:solidFill>
                  <a:schemeClr val="bg1"/>
                </a:solidFill>
                <a:latin typeface="Arial" panose="020B0604020202020204" pitchFamily="34" charset="0"/>
                <a:cs typeface="Arial" panose="020B0604020202020204" pitchFamily="34" charset="0"/>
              </a:rPr>
              <a:t>laws</a:t>
            </a:r>
            <a:r>
              <a:rPr lang="lt-LT" sz="3200" b="1" dirty="0" smtClean="0">
                <a:solidFill>
                  <a:schemeClr val="bg1"/>
                </a:solidFill>
                <a:latin typeface="Arial" panose="020B0604020202020204" pitchFamily="34" charset="0"/>
                <a:cs typeface="Arial" panose="020B0604020202020204" pitchFamily="34" charset="0"/>
              </a:rPr>
              <a:t> are </a:t>
            </a:r>
            <a:r>
              <a:rPr lang="lt-LT" sz="3200" b="1" dirty="0" err="1" smtClean="0">
                <a:solidFill>
                  <a:schemeClr val="bg1"/>
                </a:solidFill>
                <a:latin typeface="Arial" panose="020B0604020202020204" pitchFamily="34" charset="0"/>
                <a:cs typeface="Arial" panose="020B0604020202020204" pitchFamily="34" charset="0"/>
              </a:rPr>
              <a:t>agreed</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505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7879" y="4183468"/>
            <a:ext cx="2069798" cy="715581"/>
          </a:xfrm>
          <a:prstGeom prst="rect">
            <a:avLst/>
          </a:prstGeom>
          <a:noFill/>
        </p:spPr>
        <p:txBody>
          <a:bodyPr wrap="none">
            <a:spAutoFit/>
          </a:bodyPr>
          <a:lstStyle/>
          <a:p>
            <a:pPr algn="ctr">
              <a:lnSpc>
                <a:spcPct val="150000"/>
              </a:lnSpc>
              <a:defRPr/>
            </a:pPr>
            <a:r>
              <a:rPr lang="en-GB" sz="1350" b="1" dirty="0">
                <a:solidFill>
                  <a:schemeClr val="bg1"/>
                </a:solidFill>
                <a:latin typeface="Arial" charset="0"/>
              </a:rPr>
              <a:t>Jean-Claude Juncker</a:t>
            </a:r>
          </a:p>
          <a:p>
            <a:pPr algn="ctr">
              <a:lnSpc>
                <a:spcPct val="150000"/>
              </a:lnSpc>
              <a:defRPr/>
            </a:pPr>
            <a:r>
              <a:rPr lang="lt-LT" sz="1350" b="1" dirty="0" err="1" smtClean="0">
                <a:solidFill>
                  <a:schemeClr val="bg1"/>
                </a:solidFill>
                <a:latin typeface="Arial" charset="0"/>
              </a:rPr>
              <a:t>European</a:t>
            </a:r>
            <a:r>
              <a:rPr lang="lt-LT" sz="1350" b="1" dirty="0" smtClean="0">
                <a:solidFill>
                  <a:schemeClr val="bg1"/>
                </a:solidFill>
                <a:latin typeface="Arial" charset="0"/>
              </a:rPr>
              <a:t> </a:t>
            </a:r>
            <a:r>
              <a:rPr lang="en-GB" sz="1350" b="1" dirty="0" smtClean="0">
                <a:solidFill>
                  <a:schemeClr val="bg1"/>
                </a:solidFill>
                <a:latin typeface="Arial" charset="0"/>
              </a:rPr>
              <a:t>Commission</a:t>
            </a:r>
            <a:endParaRPr lang="en-GB" sz="1350" b="1" dirty="0">
              <a:solidFill>
                <a:schemeClr val="bg1"/>
              </a:solidFill>
              <a:latin typeface="Arial" charset="0"/>
            </a:endParaRPr>
          </a:p>
        </p:txBody>
      </p:sp>
      <p:sp>
        <p:nvSpPr>
          <p:cNvPr id="7" name="TextBox 6"/>
          <p:cNvSpPr txBox="1"/>
          <p:nvPr/>
        </p:nvSpPr>
        <p:spPr>
          <a:xfrm>
            <a:off x="7137411" y="4255282"/>
            <a:ext cx="1665841" cy="571951"/>
          </a:xfrm>
          <a:prstGeom prst="rect">
            <a:avLst/>
          </a:prstGeom>
          <a:noFill/>
        </p:spPr>
        <p:txBody>
          <a:bodyPr wrap="none">
            <a:spAutoFit/>
          </a:bodyPr>
          <a:lstStyle/>
          <a:p>
            <a:pPr algn="ctr">
              <a:spcBef>
                <a:spcPts val="450"/>
              </a:spcBef>
              <a:defRPr/>
            </a:pPr>
            <a:r>
              <a:rPr lang="en-GB" sz="1350" b="1" dirty="0">
                <a:solidFill>
                  <a:schemeClr val="bg1"/>
                </a:solidFill>
                <a:latin typeface="Arial" charset="0"/>
              </a:rPr>
              <a:t>Donald Tusk</a:t>
            </a:r>
            <a:endParaRPr lang="lt-LT" sz="1350" b="1" dirty="0">
              <a:solidFill>
                <a:schemeClr val="bg1"/>
              </a:solidFill>
              <a:latin typeface="Arial" charset="0"/>
            </a:endParaRPr>
          </a:p>
          <a:p>
            <a:pPr algn="ctr">
              <a:spcBef>
                <a:spcPts val="450"/>
              </a:spcBef>
              <a:defRPr/>
            </a:pPr>
            <a:r>
              <a:rPr lang="lt-LT" sz="1350" b="1" dirty="0" err="1" smtClean="0">
                <a:solidFill>
                  <a:schemeClr val="bg1"/>
                </a:solidFill>
                <a:latin typeface="Arial" charset="0"/>
              </a:rPr>
              <a:t>European</a:t>
            </a:r>
            <a:r>
              <a:rPr lang="lt-LT" sz="1350" b="1" dirty="0" smtClean="0">
                <a:solidFill>
                  <a:schemeClr val="bg1"/>
                </a:solidFill>
                <a:latin typeface="Arial" charset="0"/>
              </a:rPr>
              <a:t> </a:t>
            </a:r>
            <a:r>
              <a:rPr lang="en-GB" sz="1350" b="1" dirty="0" smtClean="0">
                <a:solidFill>
                  <a:schemeClr val="bg1"/>
                </a:solidFill>
                <a:latin typeface="Arial" charset="0"/>
              </a:rPr>
              <a:t>Council</a:t>
            </a:r>
            <a:endParaRPr lang="en-GB" sz="1350" b="1" dirty="0">
              <a:solidFill>
                <a:schemeClr val="bg1"/>
              </a:solidFill>
              <a:latin typeface="Arial" charset="0"/>
            </a:endParaRPr>
          </a:p>
        </p:txBody>
      </p:sp>
      <p:sp>
        <p:nvSpPr>
          <p:cNvPr id="8" name="TextBox 7"/>
          <p:cNvSpPr txBox="1"/>
          <p:nvPr/>
        </p:nvSpPr>
        <p:spPr>
          <a:xfrm>
            <a:off x="151104" y="4287343"/>
            <a:ext cx="1915910" cy="611706"/>
          </a:xfrm>
          <a:prstGeom prst="rect">
            <a:avLst/>
          </a:prstGeom>
          <a:noFill/>
        </p:spPr>
        <p:txBody>
          <a:bodyPr wrap="none">
            <a:spAutoFit/>
          </a:bodyPr>
          <a:lstStyle/>
          <a:p>
            <a:pPr algn="ctr">
              <a:defRPr/>
            </a:pPr>
            <a:r>
              <a:rPr lang="lt-LT" sz="1350" b="1" dirty="0">
                <a:solidFill>
                  <a:schemeClr val="bg1"/>
                </a:solidFill>
                <a:latin typeface="Arial" charset="0"/>
              </a:rPr>
              <a:t>Antonio </a:t>
            </a:r>
            <a:r>
              <a:rPr lang="lt-LT" sz="1350" b="1" dirty="0" err="1">
                <a:solidFill>
                  <a:schemeClr val="bg1"/>
                </a:solidFill>
                <a:latin typeface="Arial" charset="0"/>
              </a:rPr>
              <a:t>Tajani</a:t>
            </a:r>
            <a:endParaRPr lang="en-GB" sz="1350" b="1" dirty="0">
              <a:solidFill>
                <a:schemeClr val="bg1"/>
              </a:solidFill>
              <a:latin typeface="Arial" charset="0"/>
            </a:endParaRPr>
          </a:p>
          <a:p>
            <a:pPr algn="ctr">
              <a:lnSpc>
                <a:spcPct val="150000"/>
              </a:lnSpc>
              <a:defRPr/>
            </a:pPr>
            <a:r>
              <a:rPr lang="lt-LT" sz="1350" b="1" dirty="0" err="1" smtClean="0">
                <a:solidFill>
                  <a:schemeClr val="bg1"/>
                </a:solidFill>
                <a:latin typeface="Arial" charset="0"/>
              </a:rPr>
              <a:t>European</a:t>
            </a:r>
            <a:r>
              <a:rPr lang="lt-LT" sz="1350" b="1" dirty="0" smtClean="0">
                <a:solidFill>
                  <a:schemeClr val="bg1"/>
                </a:solidFill>
                <a:latin typeface="Arial" charset="0"/>
              </a:rPr>
              <a:t> </a:t>
            </a:r>
            <a:r>
              <a:rPr lang="en-GB" sz="1350" b="1" dirty="0" smtClean="0">
                <a:solidFill>
                  <a:schemeClr val="bg1"/>
                </a:solidFill>
                <a:latin typeface="Arial" charset="0"/>
              </a:rPr>
              <a:t>Parliament</a:t>
            </a:r>
            <a:endParaRPr lang="en-GB" sz="1350" b="1" dirty="0">
              <a:solidFill>
                <a:schemeClr val="bg1"/>
              </a:solidFill>
              <a:latin typeface="Arial" charset="0"/>
            </a:endParaRPr>
          </a:p>
        </p:txBody>
      </p:sp>
      <p:sp>
        <p:nvSpPr>
          <p:cNvPr id="4" name="Title 3"/>
          <p:cNvSpPr>
            <a:spLocks noGrp="1"/>
          </p:cNvSpPr>
          <p:nvPr>
            <p:ph type="title"/>
          </p:nvPr>
        </p:nvSpPr>
        <p:spPr/>
        <p:txBody>
          <a:bodyPr>
            <a:normAutofit/>
          </a:bodyPr>
          <a:lstStyle/>
          <a:p>
            <a:pPr algn="l"/>
            <a:r>
              <a:rPr lang="lt-LT" sz="3200" b="1" dirty="0" err="1" smtClean="0"/>
              <a:t>Key</a:t>
            </a:r>
            <a:r>
              <a:rPr lang="lt-LT" sz="3200" b="1" dirty="0"/>
              <a:t> </a:t>
            </a:r>
            <a:r>
              <a:rPr lang="lt-LT" sz="3200" b="1" dirty="0" err="1" smtClean="0"/>
              <a:t>players</a:t>
            </a:r>
            <a:r>
              <a:rPr lang="lt-LT" sz="3200" b="1" dirty="0" smtClean="0"/>
              <a:t> </a:t>
            </a:r>
            <a:endParaRPr lang="en-GB" sz="3200" b="1" dirty="0"/>
          </a:p>
        </p:txBody>
      </p:sp>
      <p:pic>
        <p:nvPicPr>
          <p:cNvPr id="15" name="Picture 1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4973" y="1017932"/>
            <a:ext cx="2350715" cy="3093720"/>
          </a:xfrm>
          <a:prstGeom prst="rect">
            <a:avLst/>
          </a:prstGeom>
        </p:spPr>
      </p:pic>
      <p:pic>
        <p:nvPicPr>
          <p:cNvPr id="18" name="Picture 17">
            <a:hlinkClick r:id="rId3"/>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35" y="1019148"/>
            <a:ext cx="2368124" cy="3093321"/>
          </a:xfrm>
          <a:prstGeom prst="rect">
            <a:avLst/>
          </a:prstGeom>
        </p:spPr>
      </p:pic>
      <p:pic>
        <p:nvPicPr>
          <p:cNvPr id="20" name="Picture 19">
            <a:hlinkClick r:id="rId3"/>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0340" y="1025522"/>
            <a:ext cx="3251458" cy="3086130"/>
          </a:xfrm>
          <a:prstGeom prst="rect">
            <a:avLst/>
          </a:prstGeom>
        </p:spPr>
      </p:pic>
      <p:pic>
        <p:nvPicPr>
          <p:cNvPr id="21" name="Picture 20">
            <a:hlinkClick r:id="rId3"/>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08887" y="1009919"/>
            <a:ext cx="2340864" cy="3093720"/>
          </a:xfrm>
          <a:prstGeom prst="rect">
            <a:avLst/>
          </a:prstGeom>
        </p:spPr>
      </p:pic>
      <p:sp>
        <p:nvSpPr>
          <p:cNvPr id="22" name="TextBox 21"/>
          <p:cNvSpPr txBox="1"/>
          <p:nvPr/>
        </p:nvSpPr>
        <p:spPr>
          <a:xfrm>
            <a:off x="4200389" y="4175455"/>
            <a:ext cx="2957861" cy="715581"/>
          </a:xfrm>
          <a:prstGeom prst="rect">
            <a:avLst/>
          </a:prstGeom>
          <a:noFill/>
        </p:spPr>
        <p:txBody>
          <a:bodyPr wrap="none">
            <a:spAutoFit/>
          </a:bodyPr>
          <a:lstStyle/>
          <a:p>
            <a:pPr algn="ctr">
              <a:lnSpc>
                <a:spcPct val="150000"/>
              </a:lnSpc>
              <a:defRPr/>
            </a:pPr>
            <a:r>
              <a:rPr lang="lt-LT" sz="1350" b="1" dirty="0" err="1" smtClean="0">
                <a:solidFill>
                  <a:schemeClr val="bg1"/>
                </a:solidFill>
                <a:latin typeface="Arial" charset="0"/>
              </a:rPr>
              <a:t>Federica</a:t>
            </a:r>
            <a:r>
              <a:rPr lang="lt-LT" sz="1350" b="1" dirty="0" smtClean="0">
                <a:solidFill>
                  <a:schemeClr val="bg1"/>
                </a:solidFill>
                <a:latin typeface="Arial" charset="0"/>
              </a:rPr>
              <a:t> </a:t>
            </a:r>
            <a:r>
              <a:rPr lang="lt-LT" sz="1350" b="1" dirty="0" err="1" smtClean="0">
                <a:solidFill>
                  <a:schemeClr val="bg1"/>
                </a:solidFill>
                <a:latin typeface="Arial" charset="0"/>
              </a:rPr>
              <a:t>Mogherini</a:t>
            </a:r>
            <a:endParaRPr lang="en-GB" sz="1350" b="1" dirty="0" smtClean="0">
              <a:solidFill>
                <a:schemeClr val="bg1"/>
              </a:solidFill>
              <a:latin typeface="Arial" charset="0"/>
            </a:endParaRPr>
          </a:p>
          <a:p>
            <a:pPr algn="ctr">
              <a:lnSpc>
                <a:spcPct val="150000"/>
              </a:lnSpc>
              <a:defRPr/>
            </a:pPr>
            <a:r>
              <a:rPr lang="lt-LT" sz="1350" b="1" dirty="0" err="1" smtClean="0">
                <a:solidFill>
                  <a:schemeClr val="bg1"/>
                </a:solidFill>
                <a:latin typeface="Arial" charset="0"/>
              </a:rPr>
              <a:t>European</a:t>
            </a:r>
            <a:r>
              <a:rPr lang="lt-LT" sz="1350" b="1" dirty="0" smtClean="0">
                <a:solidFill>
                  <a:schemeClr val="bg1"/>
                </a:solidFill>
                <a:latin typeface="Arial" charset="0"/>
              </a:rPr>
              <a:t> </a:t>
            </a:r>
            <a:r>
              <a:rPr lang="lt-LT" sz="1350" b="1" dirty="0" err="1" smtClean="0">
                <a:solidFill>
                  <a:schemeClr val="bg1"/>
                </a:solidFill>
                <a:latin typeface="Arial" charset="0"/>
              </a:rPr>
              <a:t>External</a:t>
            </a:r>
            <a:r>
              <a:rPr lang="lt-LT" sz="1350" b="1" dirty="0" smtClean="0">
                <a:solidFill>
                  <a:schemeClr val="bg1"/>
                </a:solidFill>
                <a:latin typeface="Arial" charset="0"/>
              </a:rPr>
              <a:t> </a:t>
            </a:r>
            <a:r>
              <a:rPr lang="lt-LT" sz="1350" b="1" dirty="0" err="1" smtClean="0">
                <a:solidFill>
                  <a:schemeClr val="bg1"/>
                </a:solidFill>
                <a:latin typeface="Arial" charset="0"/>
              </a:rPr>
              <a:t>Action</a:t>
            </a:r>
            <a:r>
              <a:rPr lang="lt-LT" sz="1350" b="1" dirty="0" smtClean="0">
                <a:solidFill>
                  <a:schemeClr val="bg1"/>
                </a:solidFill>
                <a:latin typeface="Arial" charset="0"/>
              </a:rPr>
              <a:t> </a:t>
            </a:r>
            <a:r>
              <a:rPr lang="lt-LT" sz="1350" b="1" dirty="0" err="1" smtClean="0">
                <a:solidFill>
                  <a:schemeClr val="bg1"/>
                </a:solidFill>
                <a:latin typeface="Arial" charset="0"/>
              </a:rPr>
              <a:t>Service</a:t>
            </a:r>
            <a:endParaRPr lang="en-GB" sz="1350" b="1" dirty="0">
              <a:solidFill>
                <a:schemeClr val="bg1"/>
              </a:solidFill>
              <a:latin typeface="Arial" charset="0"/>
            </a:endParaRPr>
          </a:p>
        </p:txBody>
      </p:sp>
    </p:spTree>
    <p:extLst>
      <p:ext uri="{BB962C8B-B14F-4D97-AF65-F5344CB8AC3E}">
        <p14:creationId xmlns:p14="http://schemas.microsoft.com/office/powerpoint/2010/main" val="2034301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68783" y="245112"/>
            <a:ext cx="9285611" cy="584775"/>
          </a:xfrm>
          <a:prstGeom prst="rect">
            <a:avLst/>
          </a:prstGeom>
          <a:noFill/>
        </p:spPr>
        <p:txBody>
          <a:bodyPr wrap="square" rtlCol="0">
            <a:spAutoFit/>
          </a:bodyPr>
          <a:lstStyle/>
          <a:p>
            <a:r>
              <a:rPr lang="lt-LT" sz="3200" b="1" dirty="0" smtClean="0">
                <a:solidFill>
                  <a:schemeClr val="bg1"/>
                </a:solidFill>
                <a:latin typeface="Arial" panose="020B0604020202020204" pitchFamily="34" charset="0"/>
                <a:cs typeface="Arial" panose="020B0604020202020204" pitchFamily="34" charset="0"/>
              </a:rPr>
              <a:t>EU </a:t>
            </a:r>
            <a:r>
              <a:rPr lang="lt-LT" sz="3200" b="1" dirty="0" err="1" smtClean="0">
                <a:solidFill>
                  <a:schemeClr val="bg1"/>
                </a:solidFill>
                <a:latin typeface="Arial" panose="020B0604020202020204" pitchFamily="34" charset="0"/>
                <a:cs typeface="Arial" panose="020B0604020202020204" pitchFamily="34" charset="0"/>
              </a:rPr>
              <a:t>budget</a:t>
            </a:r>
            <a:r>
              <a:rPr lang="lt-LT" sz="3200" b="1" dirty="0"/>
              <a:t> </a:t>
            </a:r>
            <a:r>
              <a:rPr lang="lt-LT" sz="3200" b="1" dirty="0" err="1" smtClean="0">
                <a:solidFill>
                  <a:schemeClr val="bg1"/>
                </a:solidFill>
                <a:latin typeface="Arial" panose="020B0604020202020204" pitchFamily="34" charset="0"/>
                <a:cs typeface="Arial" panose="020B0604020202020204" pitchFamily="34" charset="0"/>
              </a:rPr>
              <a:t>and</a:t>
            </a:r>
            <a:r>
              <a:rPr lang="lt-LT" sz="3200" b="1" dirty="0" smtClean="0">
                <a:solidFill>
                  <a:schemeClr val="bg1"/>
                </a:solidFill>
                <a:latin typeface="Arial" panose="020B0604020202020204" pitchFamily="34" charset="0"/>
                <a:cs typeface="Arial" panose="020B0604020202020204" pitchFamily="34" charset="0"/>
              </a:rPr>
              <a:t> 28 </a:t>
            </a:r>
            <a:r>
              <a:rPr lang="lt-LT" sz="3200" b="1" dirty="0" err="1" smtClean="0">
                <a:solidFill>
                  <a:schemeClr val="bg1"/>
                </a:solidFill>
                <a:latin typeface="Arial" panose="020B0604020202020204" pitchFamily="34" charset="0"/>
                <a:cs typeface="Arial" panose="020B0604020202020204" pitchFamily="34" charset="0"/>
              </a:rPr>
              <a:t>member</a:t>
            </a:r>
            <a:r>
              <a:rPr lang="lt-LT" sz="3200" b="1" dirty="0" smtClean="0">
                <a:solidFill>
                  <a:schemeClr val="bg1"/>
                </a:solidFill>
                <a:latin typeface="Arial" panose="020B0604020202020204" pitchFamily="34" charset="0"/>
                <a:cs typeface="Arial" panose="020B0604020202020204" pitchFamily="34" charset="0"/>
              </a:rPr>
              <a:t> </a:t>
            </a:r>
            <a:r>
              <a:rPr lang="lt-LT" sz="3200" b="1" dirty="0" err="1" smtClean="0">
                <a:solidFill>
                  <a:schemeClr val="bg1"/>
                </a:solidFill>
                <a:latin typeface="Arial" panose="020B0604020202020204" pitchFamily="34" charset="0"/>
                <a:cs typeface="Arial" panose="020B0604020202020204" pitchFamily="34" charset="0"/>
              </a:rPr>
              <a:t>states</a:t>
            </a:r>
            <a:r>
              <a:rPr lang="lt-LT" sz="3200" b="1" dirty="0" smtClean="0">
                <a:solidFill>
                  <a:schemeClr val="bg1"/>
                </a:solidFill>
                <a:latin typeface="Arial" panose="020B0604020202020204" pitchFamily="34" charset="0"/>
                <a:cs typeface="Arial" panose="020B0604020202020204" pitchFamily="34" charset="0"/>
              </a:rPr>
              <a:t>‘ </a:t>
            </a:r>
            <a:r>
              <a:rPr lang="lt-LT" sz="3200" b="1" dirty="0" err="1" smtClean="0">
                <a:solidFill>
                  <a:schemeClr val="bg1"/>
                </a:solidFill>
                <a:latin typeface="Arial" panose="020B0604020202020204" pitchFamily="34" charset="0"/>
                <a:cs typeface="Arial" panose="020B0604020202020204" pitchFamily="34" charset="0"/>
              </a:rPr>
              <a:t>budgets</a:t>
            </a:r>
            <a:r>
              <a:rPr lang="lt-LT" sz="3200" b="1" dirty="0" smtClean="0">
                <a:solidFill>
                  <a:schemeClr val="bg1"/>
                </a:solidFill>
                <a:latin typeface="Arial" panose="020B0604020202020204" pitchFamily="34" charset="0"/>
                <a:cs typeface="Arial" panose="020B0604020202020204" pitchFamily="34" charset="0"/>
              </a:rPr>
              <a:t> </a:t>
            </a:r>
            <a:endParaRPr lang="en-GB" sz="3200" b="1" dirty="0">
              <a:solidFill>
                <a:schemeClr val="bg1"/>
              </a:solidFill>
              <a:latin typeface="Arial" panose="020B0604020202020204" pitchFamily="34" charset="0"/>
              <a:cs typeface="Arial" panose="020B0604020202020204" pitchFamily="34" charset="0"/>
            </a:endParaRP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8767" y="537499"/>
            <a:ext cx="6665233" cy="4443489"/>
          </a:xfrm>
          <a:prstGeom prst="rect">
            <a:avLst/>
          </a:prstGeom>
        </p:spPr>
      </p:pic>
      <p:pic>
        <p:nvPicPr>
          <p:cNvPr id="5" name="Picture 5">
            <a:hlinkClick r:id="rId3"/>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9729" y="2205582"/>
            <a:ext cx="1194197" cy="102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156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hlinkClick r:id="rId3"/>
          </p:cNvPr>
          <p:cNvGraphicFramePr/>
          <p:nvPr>
            <p:extLst>
              <p:ext uri="{D42A27DB-BD31-4B8C-83A1-F6EECF244321}">
                <p14:modId xmlns:p14="http://schemas.microsoft.com/office/powerpoint/2010/main" val="252736017"/>
              </p:ext>
            </p:extLst>
          </p:nvPr>
        </p:nvGraphicFramePr>
        <p:xfrm>
          <a:off x="-267036" y="205979"/>
          <a:ext cx="10260700" cy="53967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0547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hlinkClick r:id="rId3"/>
          </p:cNvPr>
          <p:cNvGraphicFramePr/>
          <p:nvPr>
            <p:extLst>
              <p:ext uri="{D42A27DB-BD31-4B8C-83A1-F6EECF244321}">
                <p14:modId xmlns:p14="http://schemas.microsoft.com/office/powerpoint/2010/main" val="658118810"/>
              </p:ext>
            </p:extLst>
          </p:nvPr>
        </p:nvGraphicFramePr>
        <p:xfrm>
          <a:off x="290286" y="1073266"/>
          <a:ext cx="8766627" cy="420007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p:cNvSpPr>
            <a:spLocks noGrp="1"/>
          </p:cNvSpPr>
          <p:nvPr>
            <p:ph type="title"/>
          </p:nvPr>
        </p:nvSpPr>
        <p:spPr>
          <a:xfrm>
            <a:off x="0" y="221574"/>
            <a:ext cx="9398001" cy="857250"/>
          </a:xfrm>
        </p:spPr>
        <p:txBody>
          <a:bodyPr>
            <a:noAutofit/>
          </a:bodyPr>
          <a:lstStyle/>
          <a:p>
            <a:pPr algn="l">
              <a:defRPr/>
            </a:pPr>
            <a:r>
              <a:rPr lang="lt-LT" sz="3200" b="1" dirty="0" smtClean="0">
                <a:ea typeface="ＭＳ Ｐゴシック" charset="0"/>
              </a:rPr>
              <a:t>EU </a:t>
            </a:r>
            <a:r>
              <a:rPr lang="lt-LT" sz="3200" b="1" dirty="0" err="1" smtClean="0">
                <a:ea typeface="ＭＳ Ｐゴシック" charset="0"/>
              </a:rPr>
              <a:t>budget</a:t>
            </a:r>
            <a:r>
              <a:rPr lang="en-GB" sz="3200" b="1" dirty="0">
                <a:ea typeface="ＭＳ Ｐゴシック" charset="0"/>
              </a:rPr>
              <a:t> </a:t>
            </a:r>
            <a:r>
              <a:rPr lang="en-GB" sz="3200" b="1" dirty="0" smtClean="0">
                <a:ea typeface="ＭＳ Ｐゴシック" charset="0"/>
              </a:rPr>
              <a:t>-</a:t>
            </a:r>
            <a:r>
              <a:rPr lang="lt-LT" sz="3200" b="1" dirty="0" smtClean="0">
                <a:ea typeface="ＭＳ Ｐゴシック" charset="0"/>
              </a:rPr>
              <a:t> </a:t>
            </a:r>
            <a:r>
              <a:rPr lang="lt-LT" sz="3200" b="1" dirty="0" err="1" smtClean="0">
                <a:ea typeface="ＭＳ Ｐゴシック" charset="0"/>
              </a:rPr>
              <a:t>where</a:t>
            </a:r>
            <a:r>
              <a:rPr lang="lt-LT" sz="3200" b="1" dirty="0" smtClean="0">
                <a:ea typeface="ＭＳ Ｐゴシック" charset="0"/>
              </a:rPr>
              <a:t> </a:t>
            </a:r>
            <a:r>
              <a:rPr lang="lt-LT" sz="3200" b="1" dirty="0" err="1" smtClean="0">
                <a:ea typeface="ＭＳ Ｐゴシック" charset="0"/>
              </a:rPr>
              <a:t>does</a:t>
            </a:r>
            <a:r>
              <a:rPr lang="lt-LT" sz="3200" b="1" dirty="0" smtClean="0">
                <a:ea typeface="ＭＳ Ｐゴシック" charset="0"/>
              </a:rPr>
              <a:t> </a:t>
            </a:r>
            <a:r>
              <a:rPr lang="lt-LT" sz="3200" b="1" dirty="0" err="1" smtClean="0">
                <a:ea typeface="ＭＳ Ｐゴシック" charset="0"/>
              </a:rPr>
              <a:t>the</a:t>
            </a:r>
            <a:r>
              <a:rPr lang="lt-LT" sz="3200" b="1" dirty="0" smtClean="0">
                <a:ea typeface="ＭＳ Ｐゴシック" charset="0"/>
              </a:rPr>
              <a:t> </a:t>
            </a:r>
            <a:r>
              <a:rPr lang="lt-LT" sz="3200" b="1" dirty="0" err="1" smtClean="0">
                <a:ea typeface="ＭＳ Ｐゴシック" charset="0"/>
              </a:rPr>
              <a:t>money</a:t>
            </a:r>
            <a:r>
              <a:rPr lang="lt-LT" sz="3200" b="1" dirty="0" smtClean="0">
                <a:ea typeface="ＭＳ Ｐゴシック" charset="0"/>
              </a:rPr>
              <a:t> </a:t>
            </a:r>
            <a:r>
              <a:rPr lang="lt-LT" sz="3200" b="1" dirty="0" err="1" smtClean="0">
                <a:ea typeface="ＭＳ Ｐゴシック" charset="0"/>
              </a:rPr>
              <a:t>come</a:t>
            </a:r>
            <a:r>
              <a:rPr lang="lt-LT" sz="3200" b="1" dirty="0" smtClean="0">
                <a:ea typeface="ＭＳ Ｐゴシック" charset="0"/>
              </a:rPr>
              <a:t> </a:t>
            </a:r>
            <a:r>
              <a:rPr lang="lt-LT" sz="3200" b="1" dirty="0" err="1" smtClean="0">
                <a:ea typeface="ＭＳ Ｐゴシック" charset="0"/>
              </a:rPr>
              <a:t>from</a:t>
            </a:r>
            <a:endParaRPr lang="en-GB" sz="3200" b="1" dirty="0">
              <a:ea typeface="ＭＳ Ｐゴシック" charset="0"/>
            </a:endParaRPr>
          </a:p>
        </p:txBody>
      </p:sp>
    </p:spTree>
    <p:extLst>
      <p:ext uri="{BB962C8B-B14F-4D97-AF65-F5344CB8AC3E}">
        <p14:creationId xmlns:p14="http://schemas.microsoft.com/office/powerpoint/2010/main" val="3452899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reenshot 2018-11-07 at 18.04.04.png" descr="Screenshot 2018-11-07 at 18.04.04.png">
            <a:hlinkClick r:id="rId3"/>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9144000" cy="6465647"/>
          </a:xfrm>
          <a:prstGeom prst="rect">
            <a:avLst/>
          </a:prstGeom>
        </p:spPr>
      </p:pic>
      <p:sp>
        <p:nvSpPr>
          <p:cNvPr id="2" name="Title 1"/>
          <p:cNvSpPr>
            <a:spLocks noGrp="1"/>
          </p:cNvSpPr>
          <p:nvPr>
            <p:ph type="title"/>
          </p:nvPr>
        </p:nvSpPr>
        <p:spPr/>
        <p:txBody>
          <a:bodyPr>
            <a:normAutofit/>
          </a:bodyPr>
          <a:lstStyle/>
          <a:p>
            <a:pPr algn="l"/>
            <a:r>
              <a:rPr lang="lt-LT" sz="3200" b="1" dirty="0" smtClean="0"/>
              <a:t> </a:t>
            </a:r>
            <a:r>
              <a:rPr lang="lt-LT" sz="3200" b="1" dirty="0" err="1" smtClean="0"/>
              <a:t>What</a:t>
            </a:r>
            <a:r>
              <a:rPr lang="lt-LT" sz="3200" b="1" dirty="0" smtClean="0"/>
              <a:t> </a:t>
            </a:r>
            <a:r>
              <a:rPr lang="lt-LT" sz="3200" b="1" dirty="0" err="1" smtClean="0"/>
              <a:t>Europe</a:t>
            </a:r>
            <a:r>
              <a:rPr lang="lt-LT" sz="3200" b="1" dirty="0" smtClean="0"/>
              <a:t> </a:t>
            </a:r>
            <a:r>
              <a:rPr lang="lt-LT" sz="3200" b="1" dirty="0" err="1" smtClean="0"/>
              <a:t>does</a:t>
            </a:r>
            <a:r>
              <a:rPr lang="lt-LT" sz="3200" b="1" dirty="0" smtClean="0"/>
              <a:t> </a:t>
            </a:r>
            <a:r>
              <a:rPr lang="lt-LT" sz="3200" b="1" dirty="0" err="1" smtClean="0"/>
              <a:t>for</a:t>
            </a:r>
            <a:r>
              <a:rPr lang="lt-LT" sz="3200" b="1" dirty="0" smtClean="0"/>
              <a:t> </a:t>
            </a:r>
            <a:r>
              <a:rPr lang="lt-LT" sz="3200" b="1" dirty="0" err="1" smtClean="0"/>
              <a:t>you</a:t>
            </a:r>
            <a:endParaRPr lang="en-GB" sz="3200" b="1" dirty="0"/>
          </a:p>
        </p:txBody>
      </p:sp>
    </p:spTree>
    <p:extLst>
      <p:ext uri="{BB962C8B-B14F-4D97-AF65-F5344CB8AC3E}">
        <p14:creationId xmlns:p14="http://schemas.microsoft.com/office/powerpoint/2010/main" val="3305993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4458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104106"/>
          </a:xfrm>
          <a:prstGeom prst="rect">
            <a:avLst/>
          </a:prstGeom>
        </p:spPr>
      </p:pic>
    </p:spTree>
    <p:extLst>
      <p:ext uri="{BB962C8B-B14F-4D97-AF65-F5344CB8AC3E}">
        <p14:creationId xmlns:p14="http://schemas.microsoft.com/office/powerpoint/2010/main" val="686381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9135296" cy="6098482"/>
          </a:xfrm>
          <a:prstGeom prst="rect">
            <a:avLst/>
          </a:prstGeom>
        </p:spPr>
      </p:pic>
    </p:spTree>
    <p:extLst>
      <p:ext uri="{BB962C8B-B14F-4D97-AF65-F5344CB8AC3E}">
        <p14:creationId xmlns:p14="http://schemas.microsoft.com/office/powerpoint/2010/main" val="40457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35907" cy="6098704"/>
          </a:xfrm>
          <a:prstGeom prst="rect">
            <a:avLst/>
          </a:prstGeom>
        </p:spPr>
      </p:pic>
    </p:spTree>
    <p:extLst>
      <p:ext uri="{BB962C8B-B14F-4D97-AF65-F5344CB8AC3E}">
        <p14:creationId xmlns:p14="http://schemas.microsoft.com/office/powerpoint/2010/main" val="2032916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104106"/>
          </a:xfrm>
          <a:prstGeom prst="rect">
            <a:avLst/>
          </a:prstGeom>
        </p:spPr>
      </p:pic>
    </p:spTree>
    <p:extLst>
      <p:ext uri="{BB962C8B-B14F-4D97-AF65-F5344CB8AC3E}">
        <p14:creationId xmlns:p14="http://schemas.microsoft.com/office/powerpoint/2010/main" val="408225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8921"/>
            <a:ext cx="9216828" cy="6152723"/>
          </a:xfrm>
          <a:prstGeom prst="rect">
            <a:avLst/>
          </a:prstGeom>
        </p:spPr>
      </p:pic>
    </p:spTree>
    <p:extLst>
      <p:ext uri="{BB962C8B-B14F-4D97-AF65-F5344CB8AC3E}">
        <p14:creationId xmlns:p14="http://schemas.microsoft.com/office/powerpoint/2010/main" val="3470723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8625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480" y="427721"/>
            <a:ext cx="8051104" cy="584775"/>
          </a:xfrm>
          <a:prstGeom prst="rect">
            <a:avLst/>
          </a:prstGeom>
        </p:spPr>
        <p:txBody>
          <a:bodyPr wrap="square">
            <a:spAutoFit/>
          </a:bodyPr>
          <a:lstStyle/>
          <a:p>
            <a:r>
              <a:rPr lang="lt-LT" sz="3200" b="1" dirty="0">
                <a:solidFill>
                  <a:schemeClr val="bg1"/>
                </a:solidFill>
                <a:latin typeface="Arial"/>
                <a:cs typeface="Arial"/>
              </a:rPr>
              <a:t>Human </a:t>
            </a:r>
            <a:r>
              <a:rPr lang="lt-LT" sz="3200" b="1" dirty="0" err="1">
                <a:solidFill>
                  <a:schemeClr val="bg1"/>
                </a:solidFill>
                <a:latin typeface="Arial"/>
                <a:cs typeface="Arial"/>
              </a:rPr>
              <a:t>rights</a:t>
            </a:r>
            <a:r>
              <a:rPr lang="lt-LT" sz="3200" b="1" dirty="0">
                <a:solidFill>
                  <a:schemeClr val="bg1"/>
                </a:solidFill>
                <a:latin typeface="Arial"/>
                <a:cs typeface="Arial"/>
              </a:rPr>
              <a:t> </a:t>
            </a:r>
            <a:r>
              <a:rPr lang="lt-LT" sz="3200" b="1" dirty="0" err="1">
                <a:solidFill>
                  <a:schemeClr val="bg1"/>
                </a:solidFill>
                <a:latin typeface="Arial"/>
                <a:cs typeface="Arial"/>
              </a:rPr>
              <a:t>Sakharov</a:t>
            </a:r>
            <a:r>
              <a:rPr lang="lt-LT" sz="3200" b="1" dirty="0">
                <a:solidFill>
                  <a:schemeClr val="bg1"/>
                </a:solidFill>
                <a:latin typeface="Arial"/>
                <a:cs typeface="Arial"/>
              </a:rPr>
              <a:t> </a:t>
            </a:r>
            <a:r>
              <a:rPr lang="lt-LT" sz="3200" b="1" dirty="0" smtClean="0">
                <a:solidFill>
                  <a:schemeClr val="bg1"/>
                </a:solidFill>
                <a:latin typeface="Arial"/>
                <a:cs typeface="Arial"/>
              </a:rPr>
              <a:t>Prize </a:t>
            </a:r>
            <a:r>
              <a:rPr lang="lt-LT" sz="3200" b="1" dirty="0" err="1" smtClean="0">
                <a:solidFill>
                  <a:schemeClr val="bg1"/>
                </a:solidFill>
                <a:latin typeface="Arial"/>
                <a:cs typeface="Arial"/>
              </a:rPr>
              <a:t>from</a:t>
            </a:r>
            <a:r>
              <a:rPr lang="lt-LT" sz="3200" b="1" dirty="0" smtClean="0">
                <a:solidFill>
                  <a:schemeClr val="bg1"/>
                </a:solidFill>
                <a:latin typeface="Arial"/>
                <a:cs typeface="Arial"/>
              </a:rPr>
              <a:t> 1988</a:t>
            </a:r>
            <a:endParaRPr lang="lt-LT" sz="3200" b="1" dirty="0">
              <a:solidFill>
                <a:schemeClr val="bg1"/>
              </a:solidFill>
              <a:latin typeface="Arial"/>
              <a:cs typeface="Arial"/>
            </a:endParaRPr>
          </a:p>
        </p:txBody>
      </p:sp>
      <p:sp>
        <p:nvSpPr>
          <p:cNvPr id="6" name="Rectangle 5"/>
          <p:cNvSpPr/>
          <p:nvPr/>
        </p:nvSpPr>
        <p:spPr>
          <a:xfrm>
            <a:off x="4930013" y="4042938"/>
            <a:ext cx="3663571" cy="738664"/>
          </a:xfrm>
          <a:prstGeom prst="rect">
            <a:avLst/>
          </a:prstGeom>
        </p:spPr>
        <p:txBody>
          <a:bodyPr wrap="square">
            <a:spAutoFit/>
          </a:bodyPr>
          <a:lstStyle/>
          <a:p>
            <a:pPr algn="r"/>
            <a:r>
              <a:rPr lang="lt-LT" sz="2100" dirty="0">
                <a:solidFill>
                  <a:srgbClr val="FFFFFF"/>
                </a:solidFill>
                <a:latin typeface="Arial"/>
                <a:cs typeface="Arial"/>
              </a:rPr>
              <a:t>Andrej </a:t>
            </a:r>
          </a:p>
          <a:p>
            <a:pPr algn="r"/>
            <a:r>
              <a:rPr lang="lt-LT" sz="2100" dirty="0">
                <a:solidFill>
                  <a:srgbClr val="FFFFFF"/>
                </a:solidFill>
                <a:latin typeface="Arial"/>
                <a:cs typeface="Arial"/>
              </a:rPr>
              <a:t>Sakharov</a:t>
            </a:r>
          </a:p>
        </p:txBody>
      </p:sp>
      <p:pic>
        <p:nvPicPr>
          <p:cNvPr id="3" name="Picture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659223"/>
            <a:ext cx="9144000" cy="3557610"/>
          </a:xfrm>
          <a:prstGeom prst="rect">
            <a:avLst/>
          </a:prstGeom>
        </p:spPr>
      </p:pic>
    </p:spTree>
    <p:extLst>
      <p:ext uri="{BB962C8B-B14F-4D97-AF65-F5344CB8AC3E}">
        <p14:creationId xmlns:p14="http://schemas.microsoft.com/office/powerpoint/2010/main" val="2377435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tayintouch.jp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70393"/>
            <a:ext cx="9144000" cy="4610559"/>
          </a:xfrm>
          <a:prstGeom prst="rect">
            <a:avLst/>
          </a:prstGeom>
        </p:spPr>
      </p:pic>
      <p:pic>
        <p:nvPicPr>
          <p:cNvPr id="4" name="Picture 3" descr="socialmedia_colo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423493"/>
            <a:ext cx="9144001" cy="957459"/>
          </a:xfrm>
          <a:prstGeom prst="rect">
            <a:avLst/>
          </a:prstGeom>
        </p:spPr>
      </p:pic>
      <p:sp>
        <p:nvSpPr>
          <p:cNvPr id="6" name="TextBox 5"/>
          <p:cNvSpPr txBox="1"/>
          <p:nvPr/>
        </p:nvSpPr>
        <p:spPr>
          <a:xfrm>
            <a:off x="479394" y="90582"/>
            <a:ext cx="5005615" cy="553998"/>
          </a:xfrm>
          <a:prstGeom prst="rect">
            <a:avLst/>
          </a:prstGeom>
          <a:noFill/>
        </p:spPr>
        <p:txBody>
          <a:bodyPr wrap="square" rtlCol="0">
            <a:spAutoFit/>
          </a:bodyPr>
          <a:lstStyle/>
          <a:p>
            <a:r>
              <a:rPr lang="en-US" sz="3000" b="1" dirty="0">
                <a:solidFill>
                  <a:schemeClr val="bg1"/>
                </a:solidFill>
                <a:latin typeface="Arial"/>
                <a:cs typeface="Arial"/>
              </a:rPr>
              <a:t>Stay in touch!</a:t>
            </a:r>
          </a:p>
        </p:txBody>
      </p:sp>
      <p:sp>
        <p:nvSpPr>
          <p:cNvPr id="7" name="Shape 50"/>
          <p:cNvSpPr/>
          <p:nvPr/>
        </p:nvSpPr>
        <p:spPr>
          <a:xfrm>
            <a:off x="7181204" y="153489"/>
            <a:ext cx="2242357" cy="369332"/>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defRPr sz="1800"/>
            </a:pPr>
            <a:r>
              <a:rPr lang="nl-BE" sz="2400" dirty="0">
                <a:solidFill>
                  <a:schemeClr val="tx2"/>
                </a:solidFill>
                <a:latin typeface="Arial"/>
                <a:ea typeface="Arial"/>
                <a:cs typeface="Arial"/>
                <a:sym typeface="Arial"/>
              </a:rPr>
              <a:t>europarl.eu</a:t>
            </a:r>
            <a:endParaRPr sz="2400" dirty="0">
              <a:solidFill>
                <a:schemeClr val="tx2"/>
              </a:solidFill>
              <a:latin typeface="Arial"/>
              <a:ea typeface="Arial"/>
              <a:cs typeface="Arial"/>
              <a:sym typeface="Arial"/>
            </a:endParaRPr>
          </a:p>
        </p:txBody>
      </p:sp>
    </p:spTree>
    <p:extLst>
      <p:ext uri="{BB962C8B-B14F-4D97-AF65-F5344CB8AC3E}">
        <p14:creationId xmlns:p14="http://schemas.microsoft.com/office/powerpoint/2010/main" val="3271524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p:nvPr/>
        </p:nvSpPr>
        <p:spPr>
          <a:xfrm>
            <a:off x="203721" y="294860"/>
            <a:ext cx="54166" cy="546544"/>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p>
            <a:endParaRPr lang="en-US" sz="3200" b="1" dirty="0">
              <a:solidFill>
                <a:schemeClr val="bg1"/>
              </a:solidFill>
              <a:latin typeface="Arial"/>
              <a:cs typeface="Arial"/>
            </a:endParaRPr>
          </a:p>
        </p:txBody>
      </p:sp>
      <p:sp>
        <p:nvSpPr>
          <p:cNvPr id="34" name="Shape 34"/>
          <p:cNvSpPr/>
          <p:nvPr/>
        </p:nvSpPr>
        <p:spPr>
          <a:xfrm>
            <a:off x="5233286" y="1276069"/>
            <a:ext cx="54166" cy="297566"/>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defTabSz="449833">
              <a:defRPr sz="3000" b="1">
                <a:solidFill>
                  <a:srgbClr val="C3971A"/>
                </a:solidFill>
                <a:latin typeface="Helvetica"/>
                <a:ea typeface="Helvetica"/>
                <a:cs typeface="Helvetica"/>
                <a:sym typeface="Helvetica"/>
              </a:defRPr>
            </a:lvl1pPr>
          </a:lstStyle>
          <a:p>
            <a:pPr lvl="0">
              <a:defRPr sz="1800" b="0">
                <a:solidFill>
                  <a:srgbClr val="000000"/>
                </a:solidFill>
              </a:defRPr>
            </a:pPr>
            <a:endParaRPr sz="1582" dirty="0"/>
          </a:p>
        </p:txBody>
      </p:sp>
      <p:pic>
        <p:nvPicPr>
          <p:cNvPr id="6" name="Picture 5" descr="EP logo CMYK_E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7120" y="296735"/>
            <a:ext cx="974609" cy="774419"/>
          </a:xfrm>
          <a:prstGeom prst="rect">
            <a:avLst/>
          </a:prstGeom>
        </p:spPr>
      </p:pic>
      <p:pic>
        <p:nvPicPr>
          <p:cNvPr id="7" name="movement2.jpg">
            <a:hlinkClick r:id="rId4"/>
          </p:cNvPr>
          <p:cNvPicPr/>
          <p:nvPr/>
        </p:nvPicPr>
        <p:blipFill>
          <a:blip r:embed="rId5" cstate="email">
            <a:extLst>
              <a:ext uri="{28A0092B-C50C-407E-A947-70E740481C1C}">
                <a14:useLocalDpi xmlns:a14="http://schemas.microsoft.com/office/drawing/2010/main"/>
              </a:ext>
            </a:extLst>
          </a:blip>
          <a:srcRect/>
          <a:stretch>
            <a:fillRect/>
          </a:stretch>
        </p:blipFill>
        <p:spPr>
          <a:xfrm>
            <a:off x="0" y="1276070"/>
            <a:ext cx="9144000" cy="4659006"/>
          </a:xfrm>
          <a:prstGeom prst="rect">
            <a:avLst/>
          </a:prstGeom>
          <a:ln w="12700">
            <a:miter lim="400000"/>
          </a:ln>
        </p:spPr>
      </p:pic>
      <p:pic>
        <p:nvPicPr>
          <p:cNvPr id="8" name="Picture 2" descr="EP logo CMYK neg_EN.eps"/>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13637" y="67426"/>
            <a:ext cx="163036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7887" y="499278"/>
            <a:ext cx="6024776" cy="584775"/>
          </a:xfrm>
          <a:prstGeom prst="rect">
            <a:avLst/>
          </a:prstGeom>
        </p:spPr>
        <p:txBody>
          <a:bodyPr wrap="square">
            <a:spAutoFit/>
          </a:bodyPr>
          <a:lstStyle/>
          <a:p>
            <a:r>
              <a:rPr lang="en-US" sz="3200" b="1" dirty="0">
                <a:solidFill>
                  <a:schemeClr val="bg1"/>
                </a:solidFill>
                <a:latin typeface="Arial"/>
                <a:cs typeface="Arial"/>
              </a:rPr>
              <a:t>We are the people of </a:t>
            </a:r>
            <a:r>
              <a:rPr lang="en-US" sz="3200" b="1" dirty="0" err="1" smtClean="0">
                <a:solidFill>
                  <a:schemeClr val="bg1"/>
                </a:solidFill>
                <a:latin typeface="Arial"/>
                <a:cs typeface="Arial"/>
              </a:rPr>
              <a:t>Europ</a:t>
            </a:r>
            <a:r>
              <a:rPr lang="lt-LT" sz="3200" b="1" dirty="0" smtClean="0">
                <a:solidFill>
                  <a:schemeClr val="bg1"/>
                </a:solidFill>
                <a:latin typeface="Arial"/>
                <a:cs typeface="Arial"/>
              </a:rPr>
              <a:t>e</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174120938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915" y="304044"/>
            <a:ext cx="7633056" cy="584775"/>
          </a:xfrm>
          <a:prstGeom prst="rect">
            <a:avLst/>
          </a:prstGeom>
        </p:spPr>
        <p:txBody>
          <a:bodyPr wrap="square">
            <a:spAutoFit/>
          </a:bodyPr>
          <a:lstStyle/>
          <a:p>
            <a:r>
              <a:rPr lang="lt-LT" sz="3200" b="1" dirty="0" err="1" smtClean="0">
                <a:solidFill>
                  <a:schemeClr val="bg1"/>
                </a:solidFill>
                <a:latin typeface="Arial"/>
                <a:cs typeface="Arial"/>
              </a:rPr>
              <a:t>Then</a:t>
            </a:r>
            <a:r>
              <a:rPr lang="lt-LT" sz="3200" b="1" dirty="0" smtClean="0">
                <a:solidFill>
                  <a:schemeClr val="bg1"/>
                </a:solidFill>
                <a:latin typeface="Arial"/>
                <a:cs typeface="Arial"/>
              </a:rPr>
              <a:t> </a:t>
            </a:r>
            <a:r>
              <a:rPr lang="lt-LT" sz="3200" b="1" dirty="0" err="1" smtClean="0">
                <a:solidFill>
                  <a:schemeClr val="bg1"/>
                </a:solidFill>
                <a:latin typeface="Arial"/>
                <a:cs typeface="Arial"/>
              </a:rPr>
              <a:t>and</a:t>
            </a:r>
            <a:r>
              <a:rPr lang="lt-LT" sz="3200" b="1" dirty="0" smtClean="0">
                <a:solidFill>
                  <a:schemeClr val="bg1"/>
                </a:solidFill>
                <a:latin typeface="Arial"/>
                <a:cs typeface="Arial"/>
              </a:rPr>
              <a:t> </a:t>
            </a:r>
            <a:r>
              <a:rPr lang="lt-LT" sz="3200" b="1" dirty="0" err="1" smtClean="0">
                <a:solidFill>
                  <a:schemeClr val="bg1"/>
                </a:solidFill>
                <a:latin typeface="Arial"/>
                <a:cs typeface="Arial"/>
              </a:rPr>
              <a:t>Now</a:t>
            </a:r>
            <a:r>
              <a:rPr lang="lt-LT" sz="3200" b="1" dirty="0" smtClean="0">
                <a:solidFill>
                  <a:schemeClr val="bg1"/>
                </a:solidFill>
                <a:latin typeface="Arial"/>
                <a:cs typeface="Arial"/>
              </a:rPr>
              <a:t> – </a:t>
            </a:r>
            <a:r>
              <a:rPr lang="lt-LT" sz="3200" b="1" dirty="0" err="1" smtClean="0">
                <a:solidFill>
                  <a:schemeClr val="bg1"/>
                </a:solidFill>
                <a:latin typeface="Arial"/>
                <a:cs typeface="Arial"/>
              </a:rPr>
              <a:t>the</a:t>
            </a:r>
            <a:r>
              <a:rPr lang="lt-LT" sz="3200" b="1" dirty="0" smtClean="0">
                <a:solidFill>
                  <a:schemeClr val="bg1"/>
                </a:solidFill>
                <a:latin typeface="Arial"/>
                <a:cs typeface="Arial"/>
              </a:rPr>
              <a:t> </a:t>
            </a:r>
            <a:r>
              <a:rPr lang="lt-LT" sz="3200" b="1" dirty="0" err="1" smtClean="0">
                <a:solidFill>
                  <a:schemeClr val="bg1"/>
                </a:solidFill>
                <a:latin typeface="Arial"/>
                <a:cs typeface="Arial"/>
              </a:rPr>
              <a:t>origins</a:t>
            </a:r>
            <a:r>
              <a:rPr lang="lt-LT" sz="3200" b="1" dirty="0" smtClean="0">
                <a:solidFill>
                  <a:schemeClr val="bg1"/>
                </a:solidFill>
                <a:latin typeface="Arial"/>
                <a:cs typeface="Arial"/>
              </a:rPr>
              <a:t> of EU </a:t>
            </a:r>
            <a:endParaRPr lang="en-US" sz="3200" b="1" dirty="0">
              <a:solidFill>
                <a:schemeClr val="bg1"/>
              </a:solidFill>
              <a:latin typeface="Arial"/>
              <a:cs typeface="Arial"/>
            </a:endParaRPr>
          </a:p>
        </p:txBody>
      </p:sp>
      <p:pic>
        <p:nvPicPr>
          <p:cNvPr id="6" name="Picture 5"/>
          <p:cNvPicPr>
            <a:picLocks noChangeAspect="1"/>
          </p:cNvPicPr>
          <p:nvPr/>
        </p:nvPicPr>
        <p:blipFill>
          <a:blip r:embed="rId3"/>
          <a:stretch>
            <a:fillRect/>
          </a:stretch>
        </p:blipFill>
        <p:spPr>
          <a:xfrm>
            <a:off x="0" y="1029903"/>
            <a:ext cx="9144000" cy="4113597"/>
          </a:xfrm>
          <a:prstGeom prst="rect">
            <a:avLst/>
          </a:prstGeom>
        </p:spPr>
      </p:pic>
    </p:spTree>
    <p:extLst>
      <p:ext uri="{BB962C8B-B14F-4D97-AF65-F5344CB8AC3E}">
        <p14:creationId xmlns:p14="http://schemas.microsoft.com/office/powerpoint/2010/main" val="1663255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47" y="0"/>
            <a:ext cx="10349713" cy="1063229"/>
          </a:xfrm>
        </p:spPr>
        <p:txBody>
          <a:bodyPr>
            <a:noAutofit/>
          </a:bodyPr>
          <a:lstStyle/>
          <a:p>
            <a:r>
              <a:rPr lang="en-GB" sz="2800" b="1" dirty="0"/>
              <a:t>Europe is a thought that needs to become a </a:t>
            </a:r>
            <a:r>
              <a:rPr lang="en-GB" sz="2800" b="1" dirty="0" err="1" smtClean="0"/>
              <a:t>feelin</a:t>
            </a:r>
            <a:r>
              <a:rPr lang="lt-LT" sz="2800" b="1" dirty="0" smtClean="0"/>
              <a:t>g</a:t>
            </a:r>
            <a:endParaRPr lang="en-GB" sz="2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52901"/>
            <a:ext cx="9143999" cy="5207686"/>
          </a:xfrm>
          <a:prstGeom prst="rect">
            <a:avLst/>
          </a:prstGeom>
        </p:spPr>
      </p:pic>
    </p:spTree>
    <p:extLst>
      <p:ext uri="{BB962C8B-B14F-4D97-AF65-F5344CB8AC3E}">
        <p14:creationId xmlns:p14="http://schemas.microsoft.com/office/powerpoint/2010/main" val="838851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_2013.jp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2" y="-5519"/>
            <a:ext cx="9144000" cy="5141894"/>
          </a:xfrm>
          <a:prstGeom prst="rect">
            <a:avLst/>
          </a:prstGeom>
        </p:spPr>
      </p:pic>
      <p:sp>
        <p:nvSpPr>
          <p:cNvPr id="3" name="Rectangle 2"/>
          <p:cNvSpPr/>
          <p:nvPr/>
        </p:nvSpPr>
        <p:spPr>
          <a:xfrm>
            <a:off x="1852895" y="1831514"/>
            <a:ext cx="2396267" cy="1938992"/>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1952</a:t>
            </a:r>
          </a:p>
          <a:p>
            <a:r>
              <a:rPr lang="en-GB" sz="1500" dirty="0">
                <a:latin typeface="Arial" panose="020B0604020202020204" pitchFamily="34" charset="0"/>
                <a:cs typeface="Arial" panose="020B0604020202020204" pitchFamily="34" charset="0"/>
              </a:rPr>
              <a:t>1973</a:t>
            </a:r>
          </a:p>
          <a:p>
            <a:r>
              <a:rPr lang="en-GB" sz="1500" dirty="0">
                <a:latin typeface="Arial" panose="020B0604020202020204" pitchFamily="34" charset="0"/>
                <a:cs typeface="Arial" panose="020B0604020202020204" pitchFamily="34" charset="0"/>
              </a:rPr>
              <a:t>1981</a:t>
            </a:r>
          </a:p>
          <a:p>
            <a:r>
              <a:rPr lang="en-GB" sz="1500" dirty="0">
                <a:latin typeface="Arial" panose="020B0604020202020204" pitchFamily="34" charset="0"/>
                <a:cs typeface="Arial" panose="020B0604020202020204" pitchFamily="34" charset="0"/>
              </a:rPr>
              <a:t>1986</a:t>
            </a:r>
          </a:p>
          <a:p>
            <a:r>
              <a:rPr lang="en-GB" sz="1500" dirty="0">
                <a:latin typeface="Arial" panose="020B0604020202020204" pitchFamily="34" charset="0"/>
                <a:cs typeface="Arial" panose="020B0604020202020204" pitchFamily="34" charset="0"/>
              </a:rPr>
              <a:t>1995</a:t>
            </a:r>
          </a:p>
          <a:p>
            <a:r>
              <a:rPr lang="en-GB" sz="1500" dirty="0">
                <a:latin typeface="Arial" panose="020B0604020202020204" pitchFamily="34" charset="0"/>
                <a:cs typeface="Arial" panose="020B0604020202020204" pitchFamily="34" charset="0"/>
              </a:rPr>
              <a:t>2004</a:t>
            </a:r>
          </a:p>
          <a:p>
            <a:r>
              <a:rPr lang="en-GB" sz="1500" dirty="0">
                <a:latin typeface="Arial" panose="020B0604020202020204" pitchFamily="34" charset="0"/>
                <a:cs typeface="Arial" panose="020B0604020202020204" pitchFamily="34" charset="0"/>
              </a:rPr>
              <a:t>2007</a:t>
            </a:r>
          </a:p>
          <a:p>
            <a:r>
              <a:rPr lang="en-GB" sz="1500" dirty="0">
                <a:latin typeface="Arial" panose="020B0604020202020204" pitchFamily="34" charset="0"/>
                <a:cs typeface="Arial" panose="020B0604020202020204" pitchFamily="34" charset="0"/>
              </a:rPr>
              <a:t>2013</a:t>
            </a:r>
          </a:p>
        </p:txBody>
      </p:sp>
      <p:sp>
        <p:nvSpPr>
          <p:cNvPr id="4" name="Rounded Rectangle 3"/>
          <p:cNvSpPr/>
          <p:nvPr/>
        </p:nvSpPr>
        <p:spPr>
          <a:xfrm>
            <a:off x="1639974" y="1896820"/>
            <a:ext cx="161748" cy="161748"/>
          </a:xfrm>
          <a:prstGeom prst="roundRect">
            <a:avLst/>
          </a:prstGeom>
          <a:solidFill>
            <a:srgbClr val="8CD2F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5" name="Rounded Rectangle 4"/>
          <p:cNvSpPr/>
          <p:nvPr/>
        </p:nvSpPr>
        <p:spPr>
          <a:xfrm>
            <a:off x="1642568" y="2128720"/>
            <a:ext cx="161748" cy="161748"/>
          </a:xfrm>
          <a:prstGeom prst="roundRect">
            <a:avLst/>
          </a:prstGeom>
          <a:solidFill>
            <a:srgbClr val="67C2C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6" name="Rounded Rectangle 5"/>
          <p:cNvSpPr/>
          <p:nvPr/>
        </p:nvSpPr>
        <p:spPr>
          <a:xfrm>
            <a:off x="1642568" y="2358040"/>
            <a:ext cx="161748" cy="161748"/>
          </a:xfrm>
          <a:prstGeom prst="roundRect">
            <a:avLst/>
          </a:prstGeom>
          <a:solidFill>
            <a:srgbClr val="A6D7D8"/>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7" name="Rectangle 6"/>
          <p:cNvSpPr/>
          <p:nvPr/>
        </p:nvSpPr>
        <p:spPr>
          <a:xfrm>
            <a:off x="272177" y="4826132"/>
            <a:ext cx="6496050" cy="207749"/>
          </a:xfrm>
          <a:prstGeom prst="rect">
            <a:avLst/>
          </a:prstGeom>
        </p:spPr>
        <p:txBody>
          <a:bodyPr wrap="square">
            <a:spAutoFit/>
          </a:bodyPr>
          <a:lstStyle/>
          <a:p>
            <a:r>
              <a:rPr lang="en-GB" sz="750" dirty="0">
                <a:latin typeface="Arial Narrow"/>
                <a:cs typeface="Arial Narrow"/>
              </a:rPr>
              <a:t>As of </a:t>
            </a:r>
            <a:r>
              <a:rPr lang="lt-LT" sz="750" dirty="0" err="1" smtClean="0">
                <a:latin typeface="Arial Narrow"/>
                <a:cs typeface="Arial Narrow"/>
              </a:rPr>
              <a:t>November</a:t>
            </a:r>
            <a:r>
              <a:rPr lang="en-GB" sz="750" dirty="0" smtClean="0">
                <a:latin typeface="Arial Narrow"/>
                <a:cs typeface="Arial Narrow"/>
              </a:rPr>
              <a:t> 201</a:t>
            </a:r>
            <a:r>
              <a:rPr lang="lt-LT" sz="750" dirty="0" smtClean="0">
                <a:latin typeface="Arial Narrow"/>
                <a:cs typeface="Arial Narrow"/>
              </a:rPr>
              <a:t>8</a:t>
            </a:r>
            <a:endParaRPr lang="en-US" sz="750" dirty="0">
              <a:latin typeface="Arial Narrow"/>
              <a:cs typeface="Arial Narrow"/>
            </a:endParaRPr>
          </a:p>
        </p:txBody>
      </p:sp>
      <p:sp>
        <p:nvSpPr>
          <p:cNvPr id="8" name="TextBox 7"/>
          <p:cNvSpPr txBox="1"/>
          <p:nvPr/>
        </p:nvSpPr>
        <p:spPr>
          <a:xfrm>
            <a:off x="272177" y="110147"/>
            <a:ext cx="7774308" cy="584775"/>
          </a:xfrm>
          <a:prstGeom prst="rect">
            <a:avLst/>
          </a:prstGeom>
          <a:noFill/>
        </p:spPr>
        <p:txBody>
          <a:bodyPr wrap="square" rtlCol="0">
            <a:spAutoFit/>
          </a:bodyPr>
          <a:lstStyle/>
          <a:p>
            <a:r>
              <a:rPr lang="en-US" sz="3200" b="1" dirty="0">
                <a:latin typeface="Arial"/>
                <a:cs typeface="Arial"/>
              </a:rPr>
              <a:t>European Union </a:t>
            </a:r>
            <a:r>
              <a:rPr lang="lt-LT" sz="3200" b="1" dirty="0" err="1" smtClean="0">
                <a:latin typeface="Arial"/>
                <a:cs typeface="Arial"/>
              </a:rPr>
              <a:t>family</a:t>
            </a:r>
            <a:endParaRPr lang="en-US" sz="3200" b="1" dirty="0">
              <a:latin typeface="Arial"/>
              <a:cs typeface="Arial"/>
            </a:endParaRPr>
          </a:p>
        </p:txBody>
      </p:sp>
      <p:sp>
        <p:nvSpPr>
          <p:cNvPr id="9" name="Rounded Rectangle 8"/>
          <p:cNvSpPr/>
          <p:nvPr/>
        </p:nvSpPr>
        <p:spPr>
          <a:xfrm>
            <a:off x="1642568" y="2583836"/>
            <a:ext cx="161748" cy="161748"/>
          </a:xfrm>
          <a:prstGeom prst="roundRect">
            <a:avLst/>
          </a:prstGeom>
          <a:solidFill>
            <a:srgbClr val="AAD3A8"/>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0" name="Rounded Rectangle 9"/>
          <p:cNvSpPr/>
          <p:nvPr/>
        </p:nvSpPr>
        <p:spPr>
          <a:xfrm>
            <a:off x="1645163" y="2815736"/>
            <a:ext cx="161748" cy="161748"/>
          </a:xfrm>
          <a:prstGeom prst="roundRect">
            <a:avLst/>
          </a:prstGeom>
          <a:solidFill>
            <a:srgbClr val="DBE497"/>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1" name="Rounded Rectangle 10"/>
          <p:cNvSpPr/>
          <p:nvPr/>
        </p:nvSpPr>
        <p:spPr>
          <a:xfrm>
            <a:off x="1645163" y="3045056"/>
            <a:ext cx="161748" cy="161748"/>
          </a:xfrm>
          <a:prstGeom prst="roundRect">
            <a:avLst/>
          </a:prstGeom>
          <a:solidFill>
            <a:srgbClr val="EFCA2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2" name="Rounded Rectangle 11"/>
          <p:cNvSpPr/>
          <p:nvPr/>
        </p:nvSpPr>
        <p:spPr>
          <a:xfrm>
            <a:off x="1645163" y="3285886"/>
            <a:ext cx="161748" cy="161748"/>
          </a:xfrm>
          <a:prstGeom prst="roundRect">
            <a:avLst/>
          </a:prstGeom>
          <a:solidFill>
            <a:srgbClr val="F8B26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3" name="Rounded Rectangle 12"/>
          <p:cNvSpPr/>
          <p:nvPr/>
        </p:nvSpPr>
        <p:spPr>
          <a:xfrm>
            <a:off x="1647757" y="3517786"/>
            <a:ext cx="161748" cy="161748"/>
          </a:xfrm>
          <a:prstGeom prst="roundRect">
            <a:avLst/>
          </a:prstGeom>
          <a:solidFill>
            <a:srgbClr val="F1855A"/>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4" name="TextBox 13"/>
          <p:cNvSpPr txBox="1"/>
          <p:nvPr/>
        </p:nvSpPr>
        <p:spPr>
          <a:xfrm>
            <a:off x="5705246" y="3183107"/>
            <a:ext cx="768728" cy="207749"/>
          </a:xfrm>
          <a:prstGeom prst="rect">
            <a:avLst/>
          </a:prstGeom>
          <a:noFill/>
        </p:spPr>
        <p:txBody>
          <a:bodyPr wrap="square" rtlCol="0">
            <a:spAutoFit/>
          </a:bodyPr>
          <a:lstStyle/>
          <a:p>
            <a:pPr algn="ctr"/>
            <a:r>
              <a:rPr lang="en-US" sz="750" dirty="0" err="1">
                <a:latin typeface="Arial"/>
                <a:cs typeface="Arial"/>
              </a:rPr>
              <a:t>Österreich</a:t>
            </a:r>
            <a:endParaRPr lang="en-US" sz="750" dirty="0"/>
          </a:p>
        </p:txBody>
      </p:sp>
      <p:sp>
        <p:nvSpPr>
          <p:cNvPr id="15" name="TextBox 14"/>
          <p:cNvSpPr txBox="1"/>
          <p:nvPr/>
        </p:nvSpPr>
        <p:spPr>
          <a:xfrm>
            <a:off x="4033572" y="2672208"/>
            <a:ext cx="1312604" cy="207749"/>
          </a:xfrm>
          <a:prstGeom prst="rect">
            <a:avLst/>
          </a:prstGeom>
          <a:noFill/>
        </p:spPr>
        <p:txBody>
          <a:bodyPr wrap="square" rtlCol="0">
            <a:spAutoFit/>
          </a:bodyPr>
          <a:lstStyle/>
          <a:p>
            <a:pPr algn="ctr"/>
            <a:r>
              <a:rPr lang="en-US" sz="750" dirty="0" err="1">
                <a:latin typeface="Arial"/>
                <a:cs typeface="Arial"/>
              </a:rPr>
              <a:t>België</a:t>
            </a:r>
            <a:r>
              <a:rPr lang="en-US" sz="750" dirty="0">
                <a:latin typeface="Arial"/>
                <a:cs typeface="Arial"/>
              </a:rPr>
              <a:t>/</a:t>
            </a:r>
            <a:r>
              <a:rPr lang="en-US" sz="750" dirty="0" err="1">
                <a:latin typeface="Arial"/>
                <a:cs typeface="Arial"/>
              </a:rPr>
              <a:t>Belgique</a:t>
            </a:r>
            <a:r>
              <a:rPr lang="en-US" sz="750" dirty="0">
                <a:latin typeface="Arial"/>
                <a:cs typeface="Arial"/>
              </a:rPr>
              <a:t>/</a:t>
            </a:r>
            <a:r>
              <a:rPr lang="en-US" sz="750" dirty="0" err="1">
                <a:latin typeface="Arial"/>
                <a:cs typeface="Arial"/>
              </a:rPr>
              <a:t>Belgien</a:t>
            </a:r>
            <a:endParaRPr lang="en-US" sz="750" dirty="0">
              <a:latin typeface="Arial"/>
              <a:cs typeface="Arial"/>
            </a:endParaRPr>
          </a:p>
        </p:txBody>
      </p:sp>
      <p:sp>
        <p:nvSpPr>
          <p:cNvPr id="16" name="TextBox 15"/>
          <p:cNvSpPr txBox="1"/>
          <p:nvPr/>
        </p:nvSpPr>
        <p:spPr>
          <a:xfrm>
            <a:off x="7203233" y="3837571"/>
            <a:ext cx="686612" cy="323165"/>
          </a:xfrm>
          <a:prstGeom prst="rect">
            <a:avLst/>
          </a:prstGeom>
          <a:noFill/>
        </p:spPr>
        <p:txBody>
          <a:bodyPr wrap="square" rtlCol="0">
            <a:spAutoFit/>
          </a:bodyPr>
          <a:lstStyle/>
          <a:p>
            <a:pPr algn="ctr"/>
            <a:r>
              <a:rPr lang="bg-BG" sz="750" dirty="0">
                <a:latin typeface="Arial"/>
                <a:cs typeface="Arial"/>
              </a:rPr>
              <a:t>България</a:t>
            </a:r>
            <a:endParaRPr lang="nl-BE" sz="750" dirty="0">
              <a:latin typeface="Arial"/>
              <a:cs typeface="Arial"/>
            </a:endParaRPr>
          </a:p>
          <a:p>
            <a:pPr algn="ctr"/>
            <a:r>
              <a:rPr lang="nl-BE" sz="750" dirty="0">
                <a:latin typeface="Arial"/>
                <a:cs typeface="Arial"/>
              </a:rPr>
              <a:t>Bulgaria</a:t>
            </a:r>
            <a:endParaRPr lang="en-US" sz="750" dirty="0">
              <a:latin typeface="Arial"/>
              <a:cs typeface="Arial"/>
            </a:endParaRPr>
          </a:p>
        </p:txBody>
      </p:sp>
      <p:sp>
        <p:nvSpPr>
          <p:cNvPr id="17" name="TextBox 16"/>
          <p:cNvSpPr txBox="1"/>
          <p:nvPr/>
        </p:nvSpPr>
        <p:spPr>
          <a:xfrm>
            <a:off x="8603008" y="4757116"/>
            <a:ext cx="592330" cy="438582"/>
          </a:xfrm>
          <a:prstGeom prst="rect">
            <a:avLst/>
          </a:prstGeom>
          <a:noFill/>
        </p:spPr>
        <p:txBody>
          <a:bodyPr wrap="square" rtlCol="0">
            <a:spAutoFit/>
          </a:bodyPr>
          <a:lstStyle/>
          <a:p>
            <a:pPr algn="ctr"/>
            <a:r>
              <a:rPr lang="el-GR" sz="750" dirty="0">
                <a:latin typeface="Arial"/>
                <a:cs typeface="Arial"/>
              </a:rPr>
              <a:t>Κύπρος</a:t>
            </a:r>
            <a:endParaRPr lang="nl-BE" sz="750" dirty="0">
              <a:latin typeface="Arial"/>
              <a:cs typeface="Arial"/>
            </a:endParaRPr>
          </a:p>
          <a:p>
            <a:pPr algn="ctr"/>
            <a:r>
              <a:rPr lang="nl-BE" sz="750" dirty="0">
                <a:latin typeface="Arial"/>
                <a:cs typeface="Arial"/>
              </a:rPr>
              <a:t>Kypros</a:t>
            </a:r>
          </a:p>
          <a:p>
            <a:pPr algn="ctr"/>
            <a:r>
              <a:rPr lang="en-US" sz="750" dirty="0" err="1"/>
              <a:t>Kıbrıs</a:t>
            </a:r>
            <a:endParaRPr lang="en-US" sz="750" dirty="0">
              <a:latin typeface="Arial"/>
              <a:cs typeface="Arial"/>
            </a:endParaRPr>
          </a:p>
        </p:txBody>
      </p:sp>
      <p:sp>
        <p:nvSpPr>
          <p:cNvPr id="18" name="TextBox 17"/>
          <p:cNvSpPr txBox="1"/>
          <p:nvPr/>
        </p:nvSpPr>
        <p:spPr>
          <a:xfrm>
            <a:off x="6061709" y="3502477"/>
            <a:ext cx="592330" cy="207749"/>
          </a:xfrm>
          <a:prstGeom prst="rect">
            <a:avLst/>
          </a:prstGeom>
          <a:noFill/>
        </p:spPr>
        <p:txBody>
          <a:bodyPr wrap="square" rtlCol="0">
            <a:spAutoFit/>
          </a:bodyPr>
          <a:lstStyle/>
          <a:p>
            <a:pPr algn="ctr"/>
            <a:r>
              <a:rPr lang="en-US" sz="750" dirty="0" err="1">
                <a:latin typeface="Arial"/>
                <a:cs typeface="Arial"/>
              </a:rPr>
              <a:t>Hrvatska</a:t>
            </a:r>
            <a:endParaRPr lang="en-US" sz="750" dirty="0">
              <a:latin typeface="Arial"/>
              <a:cs typeface="Arial"/>
            </a:endParaRPr>
          </a:p>
        </p:txBody>
      </p:sp>
      <p:sp>
        <p:nvSpPr>
          <p:cNvPr id="19" name="TextBox 18"/>
          <p:cNvSpPr txBox="1"/>
          <p:nvPr/>
        </p:nvSpPr>
        <p:spPr>
          <a:xfrm>
            <a:off x="5308269" y="1920971"/>
            <a:ext cx="592330" cy="207749"/>
          </a:xfrm>
          <a:prstGeom prst="rect">
            <a:avLst/>
          </a:prstGeom>
          <a:noFill/>
        </p:spPr>
        <p:txBody>
          <a:bodyPr wrap="square" rtlCol="0">
            <a:spAutoFit/>
          </a:bodyPr>
          <a:lstStyle/>
          <a:p>
            <a:pPr algn="ctr"/>
            <a:r>
              <a:rPr lang="en-US" sz="750" dirty="0" err="1">
                <a:latin typeface="Arial"/>
                <a:cs typeface="Arial"/>
              </a:rPr>
              <a:t>Danmark</a:t>
            </a:r>
            <a:endParaRPr lang="en-US" sz="750" dirty="0">
              <a:latin typeface="Arial"/>
              <a:cs typeface="Arial"/>
            </a:endParaRPr>
          </a:p>
        </p:txBody>
      </p:sp>
      <p:sp>
        <p:nvSpPr>
          <p:cNvPr id="20" name="TextBox 19"/>
          <p:cNvSpPr txBox="1"/>
          <p:nvPr/>
        </p:nvSpPr>
        <p:spPr>
          <a:xfrm>
            <a:off x="6972300" y="1511459"/>
            <a:ext cx="668919" cy="207749"/>
          </a:xfrm>
          <a:prstGeom prst="rect">
            <a:avLst/>
          </a:prstGeom>
          <a:noFill/>
        </p:spPr>
        <p:txBody>
          <a:bodyPr wrap="square" rtlCol="0">
            <a:spAutoFit/>
          </a:bodyPr>
          <a:lstStyle/>
          <a:p>
            <a:pPr algn="ctr"/>
            <a:r>
              <a:rPr lang="en-US" sz="750" dirty="0" err="1">
                <a:latin typeface="Arial"/>
                <a:cs typeface="Arial"/>
              </a:rPr>
              <a:t>Eesti</a:t>
            </a:r>
            <a:endParaRPr lang="en-US" sz="750" dirty="0">
              <a:latin typeface="Arial"/>
              <a:cs typeface="Arial"/>
            </a:endParaRPr>
          </a:p>
        </p:txBody>
      </p:sp>
      <p:sp>
        <p:nvSpPr>
          <p:cNvPr id="21" name="TextBox 20"/>
          <p:cNvSpPr txBox="1"/>
          <p:nvPr/>
        </p:nvSpPr>
        <p:spPr>
          <a:xfrm>
            <a:off x="6972300" y="867222"/>
            <a:ext cx="592330" cy="323165"/>
          </a:xfrm>
          <a:prstGeom prst="rect">
            <a:avLst/>
          </a:prstGeom>
          <a:noFill/>
        </p:spPr>
        <p:txBody>
          <a:bodyPr wrap="square" rtlCol="0">
            <a:spAutoFit/>
          </a:bodyPr>
          <a:lstStyle/>
          <a:p>
            <a:pPr algn="ctr"/>
            <a:r>
              <a:rPr lang="en-US" sz="750" dirty="0" err="1">
                <a:latin typeface="Arial"/>
                <a:cs typeface="Arial"/>
              </a:rPr>
              <a:t>Suomi</a:t>
            </a:r>
            <a:endParaRPr lang="en-US" sz="750" dirty="0">
              <a:latin typeface="Arial"/>
              <a:cs typeface="Arial"/>
            </a:endParaRPr>
          </a:p>
          <a:p>
            <a:pPr algn="ctr"/>
            <a:r>
              <a:rPr lang="en-US" sz="750" dirty="0">
                <a:latin typeface="Arial"/>
                <a:cs typeface="Arial"/>
              </a:rPr>
              <a:t>Finland</a:t>
            </a:r>
          </a:p>
        </p:txBody>
      </p:sp>
      <p:sp>
        <p:nvSpPr>
          <p:cNvPr id="22" name="TextBox 21"/>
          <p:cNvSpPr txBox="1"/>
          <p:nvPr/>
        </p:nvSpPr>
        <p:spPr>
          <a:xfrm>
            <a:off x="4194686" y="3221988"/>
            <a:ext cx="592330" cy="207749"/>
          </a:xfrm>
          <a:prstGeom prst="rect">
            <a:avLst/>
          </a:prstGeom>
          <a:noFill/>
        </p:spPr>
        <p:txBody>
          <a:bodyPr wrap="square" rtlCol="0">
            <a:spAutoFit/>
          </a:bodyPr>
          <a:lstStyle/>
          <a:p>
            <a:pPr algn="ctr"/>
            <a:r>
              <a:rPr lang="en-US" sz="750" dirty="0">
                <a:latin typeface="Arial"/>
                <a:cs typeface="Arial"/>
              </a:rPr>
              <a:t>France</a:t>
            </a:r>
          </a:p>
        </p:txBody>
      </p:sp>
      <p:sp>
        <p:nvSpPr>
          <p:cNvPr id="23" name="TextBox 22"/>
          <p:cNvSpPr txBox="1"/>
          <p:nvPr/>
        </p:nvSpPr>
        <p:spPr>
          <a:xfrm>
            <a:off x="5251184" y="2612871"/>
            <a:ext cx="796092" cy="207749"/>
          </a:xfrm>
          <a:prstGeom prst="rect">
            <a:avLst/>
          </a:prstGeom>
          <a:noFill/>
        </p:spPr>
        <p:txBody>
          <a:bodyPr wrap="square" rtlCol="0">
            <a:spAutoFit/>
          </a:bodyPr>
          <a:lstStyle/>
          <a:p>
            <a:pPr algn="ctr"/>
            <a:r>
              <a:rPr lang="en-US" sz="750" dirty="0">
                <a:latin typeface="Arial"/>
                <a:cs typeface="Arial"/>
              </a:rPr>
              <a:t>Deutschland</a:t>
            </a:r>
          </a:p>
        </p:txBody>
      </p:sp>
      <p:sp>
        <p:nvSpPr>
          <p:cNvPr id="24" name="TextBox 23"/>
          <p:cNvSpPr txBox="1"/>
          <p:nvPr/>
        </p:nvSpPr>
        <p:spPr>
          <a:xfrm>
            <a:off x="6868181" y="4341498"/>
            <a:ext cx="521251" cy="323165"/>
          </a:xfrm>
          <a:prstGeom prst="rect">
            <a:avLst/>
          </a:prstGeom>
          <a:noFill/>
        </p:spPr>
        <p:txBody>
          <a:bodyPr wrap="square" rtlCol="0">
            <a:spAutoFit/>
          </a:bodyPr>
          <a:lstStyle/>
          <a:p>
            <a:pPr algn="ctr"/>
            <a:r>
              <a:rPr lang="el-GR" sz="750" dirty="0">
                <a:latin typeface="Arial"/>
                <a:cs typeface="Arial"/>
              </a:rPr>
              <a:t>Ελλάδα</a:t>
            </a:r>
            <a:endParaRPr lang="nl-BE" sz="750" dirty="0">
              <a:latin typeface="Arial"/>
              <a:cs typeface="Arial"/>
            </a:endParaRPr>
          </a:p>
          <a:p>
            <a:pPr algn="ctr"/>
            <a:r>
              <a:rPr lang="nl-BE" sz="750" dirty="0">
                <a:latin typeface="Arial"/>
                <a:cs typeface="Arial"/>
              </a:rPr>
              <a:t>Elláda</a:t>
            </a:r>
            <a:endParaRPr lang="en-US" sz="750" dirty="0">
              <a:latin typeface="Arial"/>
              <a:cs typeface="Arial"/>
            </a:endParaRPr>
          </a:p>
        </p:txBody>
      </p:sp>
      <p:sp>
        <p:nvSpPr>
          <p:cNvPr id="25" name="TextBox 24"/>
          <p:cNvSpPr txBox="1"/>
          <p:nvPr/>
        </p:nvSpPr>
        <p:spPr>
          <a:xfrm>
            <a:off x="3054220" y="1932223"/>
            <a:ext cx="931965" cy="323165"/>
          </a:xfrm>
          <a:prstGeom prst="rect">
            <a:avLst/>
          </a:prstGeom>
          <a:noFill/>
        </p:spPr>
        <p:txBody>
          <a:bodyPr wrap="square" rtlCol="0">
            <a:spAutoFit/>
          </a:bodyPr>
          <a:lstStyle/>
          <a:p>
            <a:pPr algn="ctr"/>
            <a:r>
              <a:rPr lang="en-US" sz="750" dirty="0">
                <a:latin typeface="Arial"/>
                <a:cs typeface="Arial"/>
              </a:rPr>
              <a:t>Éire</a:t>
            </a:r>
          </a:p>
          <a:p>
            <a:pPr algn="ctr"/>
            <a:r>
              <a:rPr lang="en-US" sz="750" dirty="0">
                <a:latin typeface="Arial"/>
                <a:cs typeface="Arial"/>
              </a:rPr>
              <a:t>Ireland</a:t>
            </a:r>
          </a:p>
        </p:txBody>
      </p:sp>
      <p:sp>
        <p:nvSpPr>
          <p:cNvPr id="26" name="TextBox 25"/>
          <p:cNvSpPr txBox="1"/>
          <p:nvPr/>
        </p:nvSpPr>
        <p:spPr>
          <a:xfrm>
            <a:off x="7040241" y="1792945"/>
            <a:ext cx="540205" cy="207749"/>
          </a:xfrm>
          <a:prstGeom prst="rect">
            <a:avLst/>
          </a:prstGeom>
          <a:noFill/>
        </p:spPr>
        <p:txBody>
          <a:bodyPr wrap="square" rtlCol="0">
            <a:spAutoFit/>
          </a:bodyPr>
          <a:lstStyle/>
          <a:p>
            <a:pPr algn="ctr"/>
            <a:r>
              <a:rPr lang="en-US" sz="750" dirty="0" err="1">
                <a:latin typeface="Arial"/>
                <a:cs typeface="Arial"/>
              </a:rPr>
              <a:t>Latvija</a:t>
            </a:r>
            <a:endParaRPr lang="en-US" sz="750" dirty="0">
              <a:latin typeface="Arial"/>
              <a:cs typeface="Arial"/>
            </a:endParaRPr>
          </a:p>
        </p:txBody>
      </p:sp>
      <p:sp>
        <p:nvSpPr>
          <p:cNvPr id="27" name="TextBox 26"/>
          <p:cNvSpPr txBox="1"/>
          <p:nvPr/>
        </p:nvSpPr>
        <p:spPr>
          <a:xfrm>
            <a:off x="6898934" y="2012810"/>
            <a:ext cx="525988" cy="207749"/>
          </a:xfrm>
          <a:prstGeom prst="rect">
            <a:avLst/>
          </a:prstGeom>
          <a:noFill/>
        </p:spPr>
        <p:txBody>
          <a:bodyPr wrap="square" rtlCol="0">
            <a:spAutoFit/>
          </a:bodyPr>
          <a:lstStyle/>
          <a:p>
            <a:pPr algn="ctr"/>
            <a:r>
              <a:rPr lang="en-US" sz="750" dirty="0" err="1">
                <a:latin typeface="Arial"/>
                <a:cs typeface="Arial"/>
              </a:rPr>
              <a:t>Lietuva</a:t>
            </a:r>
            <a:endParaRPr lang="en-US" sz="750" dirty="0">
              <a:latin typeface="Arial"/>
              <a:cs typeface="Arial"/>
            </a:endParaRPr>
          </a:p>
        </p:txBody>
      </p:sp>
      <p:sp>
        <p:nvSpPr>
          <p:cNvPr id="28" name="TextBox 27"/>
          <p:cNvSpPr txBox="1"/>
          <p:nvPr/>
        </p:nvSpPr>
        <p:spPr>
          <a:xfrm>
            <a:off x="4573776" y="2850912"/>
            <a:ext cx="726201" cy="207749"/>
          </a:xfrm>
          <a:prstGeom prst="rect">
            <a:avLst/>
          </a:prstGeom>
          <a:noFill/>
        </p:spPr>
        <p:txBody>
          <a:bodyPr wrap="square" rtlCol="0">
            <a:spAutoFit/>
          </a:bodyPr>
          <a:lstStyle/>
          <a:p>
            <a:pPr algn="ctr"/>
            <a:r>
              <a:rPr lang="en-US" sz="750" dirty="0">
                <a:latin typeface="Arial"/>
                <a:cs typeface="Arial"/>
              </a:rPr>
              <a:t>Luxembourg</a:t>
            </a:r>
          </a:p>
        </p:txBody>
      </p:sp>
      <p:sp>
        <p:nvSpPr>
          <p:cNvPr id="29" name="TextBox 28"/>
          <p:cNvSpPr txBox="1"/>
          <p:nvPr/>
        </p:nvSpPr>
        <p:spPr>
          <a:xfrm>
            <a:off x="6285611" y="2579097"/>
            <a:ext cx="998669" cy="207749"/>
          </a:xfrm>
          <a:prstGeom prst="rect">
            <a:avLst/>
          </a:prstGeom>
          <a:noFill/>
        </p:spPr>
        <p:txBody>
          <a:bodyPr wrap="square" rtlCol="0">
            <a:spAutoFit/>
          </a:bodyPr>
          <a:lstStyle/>
          <a:p>
            <a:pPr algn="ctr"/>
            <a:r>
              <a:rPr lang="en-US" sz="750" dirty="0" err="1">
                <a:latin typeface="Arial"/>
                <a:cs typeface="Arial"/>
              </a:rPr>
              <a:t>Polska</a:t>
            </a:r>
            <a:endParaRPr lang="en-US" sz="750" dirty="0">
              <a:latin typeface="Arial"/>
              <a:cs typeface="Arial"/>
            </a:endParaRPr>
          </a:p>
        </p:txBody>
      </p:sp>
      <p:sp>
        <p:nvSpPr>
          <p:cNvPr id="30" name="TextBox 29"/>
          <p:cNvSpPr txBox="1"/>
          <p:nvPr/>
        </p:nvSpPr>
        <p:spPr>
          <a:xfrm>
            <a:off x="2270798" y="3935097"/>
            <a:ext cx="663410" cy="207749"/>
          </a:xfrm>
          <a:prstGeom prst="rect">
            <a:avLst/>
          </a:prstGeom>
          <a:noFill/>
        </p:spPr>
        <p:txBody>
          <a:bodyPr wrap="square" rtlCol="0">
            <a:spAutoFit/>
          </a:bodyPr>
          <a:lstStyle/>
          <a:p>
            <a:pPr algn="ctr"/>
            <a:r>
              <a:rPr lang="en-US" sz="750" dirty="0">
                <a:latin typeface="Arial"/>
                <a:cs typeface="Arial"/>
              </a:rPr>
              <a:t>Portugal</a:t>
            </a:r>
          </a:p>
        </p:txBody>
      </p:sp>
      <p:sp>
        <p:nvSpPr>
          <p:cNvPr id="31" name="TextBox 30"/>
          <p:cNvSpPr txBox="1"/>
          <p:nvPr/>
        </p:nvSpPr>
        <p:spPr>
          <a:xfrm>
            <a:off x="5482412" y="2792040"/>
            <a:ext cx="1252186" cy="323165"/>
          </a:xfrm>
          <a:prstGeom prst="rect">
            <a:avLst/>
          </a:prstGeom>
          <a:noFill/>
        </p:spPr>
        <p:txBody>
          <a:bodyPr wrap="square" rtlCol="0">
            <a:spAutoFit/>
          </a:bodyPr>
          <a:lstStyle/>
          <a:p>
            <a:pPr algn="ctr"/>
            <a:r>
              <a:rPr lang="en-US" sz="750" dirty="0" err="1">
                <a:latin typeface="Arial"/>
                <a:cs typeface="Arial"/>
              </a:rPr>
              <a:t>Česká</a:t>
            </a:r>
            <a:endParaRPr lang="en-US" sz="750" dirty="0">
              <a:latin typeface="Arial"/>
              <a:cs typeface="Arial"/>
            </a:endParaRPr>
          </a:p>
          <a:p>
            <a:pPr algn="ctr"/>
            <a:r>
              <a:rPr lang="en-US" sz="750" dirty="0" err="1">
                <a:latin typeface="Arial"/>
                <a:cs typeface="Arial"/>
              </a:rPr>
              <a:t>republika</a:t>
            </a:r>
            <a:endParaRPr lang="en-US" sz="750" dirty="0">
              <a:latin typeface="Arial"/>
              <a:cs typeface="Arial"/>
            </a:endParaRPr>
          </a:p>
        </p:txBody>
      </p:sp>
      <p:sp>
        <p:nvSpPr>
          <p:cNvPr id="32" name="TextBox 31"/>
          <p:cNvSpPr txBox="1"/>
          <p:nvPr/>
        </p:nvSpPr>
        <p:spPr>
          <a:xfrm>
            <a:off x="6251279" y="3266800"/>
            <a:ext cx="909816" cy="207749"/>
          </a:xfrm>
          <a:prstGeom prst="rect">
            <a:avLst/>
          </a:prstGeom>
          <a:noFill/>
        </p:spPr>
        <p:txBody>
          <a:bodyPr wrap="square" rtlCol="0">
            <a:spAutoFit/>
          </a:bodyPr>
          <a:lstStyle/>
          <a:p>
            <a:pPr algn="ctr"/>
            <a:r>
              <a:rPr lang="en-US" sz="750" dirty="0" err="1">
                <a:latin typeface="Arial"/>
                <a:cs typeface="Arial"/>
              </a:rPr>
              <a:t>Magyarország</a:t>
            </a:r>
            <a:endParaRPr lang="en-US" sz="750" dirty="0">
              <a:latin typeface="Arial"/>
              <a:cs typeface="Arial"/>
            </a:endParaRPr>
          </a:p>
        </p:txBody>
      </p:sp>
      <p:sp>
        <p:nvSpPr>
          <p:cNvPr id="33" name="TextBox 32"/>
          <p:cNvSpPr txBox="1"/>
          <p:nvPr/>
        </p:nvSpPr>
        <p:spPr>
          <a:xfrm>
            <a:off x="5409928" y="3807539"/>
            <a:ext cx="478604" cy="207749"/>
          </a:xfrm>
          <a:prstGeom prst="rect">
            <a:avLst/>
          </a:prstGeom>
          <a:noFill/>
        </p:spPr>
        <p:txBody>
          <a:bodyPr wrap="square" rtlCol="0">
            <a:spAutoFit/>
          </a:bodyPr>
          <a:lstStyle/>
          <a:p>
            <a:pPr algn="ctr"/>
            <a:r>
              <a:rPr lang="en-US" sz="750" dirty="0">
                <a:latin typeface="Arial"/>
                <a:cs typeface="Arial"/>
              </a:rPr>
              <a:t>Italia</a:t>
            </a:r>
          </a:p>
        </p:txBody>
      </p:sp>
      <p:sp>
        <p:nvSpPr>
          <p:cNvPr id="34" name="TextBox 33"/>
          <p:cNvSpPr txBox="1"/>
          <p:nvPr/>
        </p:nvSpPr>
        <p:spPr>
          <a:xfrm>
            <a:off x="3054220" y="3996591"/>
            <a:ext cx="813500" cy="207749"/>
          </a:xfrm>
          <a:prstGeom prst="rect">
            <a:avLst/>
          </a:prstGeom>
          <a:noFill/>
        </p:spPr>
        <p:txBody>
          <a:bodyPr wrap="square" rtlCol="0">
            <a:spAutoFit/>
          </a:bodyPr>
          <a:lstStyle/>
          <a:p>
            <a:pPr algn="ctr"/>
            <a:r>
              <a:rPr lang="en-US" sz="750" dirty="0" err="1">
                <a:latin typeface="Arial"/>
                <a:cs typeface="Arial"/>
              </a:rPr>
              <a:t>España</a:t>
            </a:r>
            <a:endParaRPr lang="en-US" sz="750" dirty="0">
              <a:latin typeface="Arial"/>
              <a:cs typeface="Arial"/>
            </a:endParaRPr>
          </a:p>
        </p:txBody>
      </p:sp>
      <p:sp>
        <p:nvSpPr>
          <p:cNvPr id="35" name="TextBox 34"/>
          <p:cNvSpPr txBox="1"/>
          <p:nvPr/>
        </p:nvSpPr>
        <p:spPr>
          <a:xfrm>
            <a:off x="7128807" y="3415986"/>
            <a:ext cx="649214" cy="207749"/>
          </a:xfrm>
          <a:prstGeom prst="rect">
            <a:avLst/>
          </a:prstGeom>
          <a:noFill/>
        </p:spPr>
        <p:txBody>
          <a:bodyPr wrap="square" rtlCol="0">
            <a:spAutoFit/>
          </a:bodyPr>
          <a:lstStyle/>
          <a:p>
            <a:pPr algn="ctr"/>
            <a:r>
              <a:rPr lang="en-US" sz="750" dirty="0" err="1">
                <a:latin typeface="Arial"/>
                <a:cs typeface="Arial"/>
              </a:rPr>
              <a:t>România</a:t>
            </a:r>
            <a:endParaRPr lang="en-US" sz="750" dirty="0">
              <a:latin typeface="Arial"/>
              <a:cs typeface="Arial"/>
            </a:endParaRPr>
          </a:p>
        </p:txBody>
      </p:sp>
      <p:sp>
        <p:nvSpPr>
          <p:cNvPr id="36" name="TextBox 35"/>
          <p:cNvSpPr txBox="1"/>
          <p:nvPr/>
        </p:nvSpPr>
        <p:spPr>
          <a:xfrm>
            <a:off x="6416964" y="3041622"/>
            <a:ext cx="635268" cy="207749"/>
          </a:xfrm>
          <a:prstGeom prst="rect">
            <a:avLst/>
          </a:prstGeom>
          <a:noFill/>
        </p:spPr>
        <p:txBody>
          <a:bodyPr wrap="square" rtlCol="0">
            <a:spAutoFit/>
          </a:bodyPr>
          <a:lstStyle/>
          <a:p>
            <a:pPr algn="ctr"/>
            <a:r>
              <a:rPr lang="en-US" sz="750" dirty="0" err="1">
                <a:latin typeface="Arial"/>
                <a:cs typeface="Arial"/>
              </a:rPr>
              <a:t>Slovensko</a:t>
            </a:r>
            <a:endParaRPr lang="en-US" sz="750" dirty="0">
              <a:latin typeface="Arial"/>
              <a:cs typeface="Arial"/>
            </a:endParaRPr>
          </a:p>
        </p:txBody>
      </p:sp>
      <p:sp>
        <p:nvSpPr>
          <p:cNvPr id="37" name="TextBox 36"/>
          <p:cNvSpPr txBox="1"/>
          <p:nvPr/>
        </p:nvSpPr>
        <p:spPr>
          <a:xfrm>
            <a:off x="5663564" y="3411489"/>
            <a:ext cx="620763" cy="207749"/>
          </a:xfrm>
          <a:prstGeom prst="rect">
            <a:avLst/>
          </a:prstGeom>
          <a:noFill/>
        </p:spPr>
        <p:txBody>
          <a:bodyPr wrap="square" rtlCol="0">
            <a:spAutoFit/>
          </a:bodyPr>
          <a:lstStyle/>
          <a:p>
            <a:pPr algn="ctr"/>
            <a:r>
              <a:rPr lang="en-US" sz="750" dirty="0" err="1">
                <a:latin typeface="Arial"/>
                <a:cs typeface="Arial"/>
              </a:rPr>
              <a:t>Slovenija</a:t>
            </a:r>
            <a:endParaRPr lang="en-US" sz="750" dirty="0">
              <a:latin typeface="Arial"/>
              <a:cs typeface="Arial"/>
            </a:endParaRPr>
          </a:p>
        </p:txBody>
      </p:sp>
      <p:sp>
        <p:nvSpPr>
          <p:cNvPr id="38" name="TextBox 37"/>
          <p:cNvSpPr txBox="1"/>
          <p:nvPr/>
        </p:nvSpPr>
        <p:spPr>
          <a:xfrm>
            <a:off x="5853211" y="1362434"/>
            <a:ext cx="620763" cy="207749"/>
          </a:xfrm>
          <a:prstGeom prst="rect">
            <a:avLst/>
          </a:prstGeom>
          <a:noFill/>
        </p:spPr>
        <p:txBody>
          <a:bodyPr wrap="square" rtlCol="0">
            <a:spAutoFit/>
          </a:bodyPr>
          <a:lstStyle/>
          <a:p>
            <a:pPr algn="ctr"/>
            <a:r>
              <a:rPr lang="en-US" sz="750" dirty="0" err="1">
                <a:latin typeface="Arial"/>
                <a:cs typeface="Arial"/>
              </a:rPr>
              <a:t>Sverige</a:t>
            </a:r>
            <a:endParaRPr lang="en-US" sz="750" dirty="0">
              <a:latin typeface="Arial"/>
              <a:cs typeface="Arial"/>
            </a:endParaRPr>
          </a:p>
        </p:txBody>
      </p:sp>
      <p:sp>
        <p:nvSpPr>
          <p:cNvPr id="39" name="TextBox 38"/>
          <p:cNvSpPr txBox="1"/>
          <p:nvPr/>
        </p:nvSpPr>
        <p:spPr>
          <a:xfrm>
            <a:off x="3960125" y="2176113"/>
            <a:ext cx="620763" cy="323165"/>
          </a:xfrm>
          <a:prstGeom prst="rect">
            <a:avLst/>
          </a:prstGeom>
          <a:noFill/>
        </p:spPr>
        <p:txBody>
          <a:bodyPr wrap="square" rtlCol="0">
            <a:spAutoFit/>
          </a:bodyPr>
          <a:lstStyle/>
          <a:p>
            <a:pPr algn="ctr"/>
            <a:r>
              <a:rPr lang="en-US" sz="750" dirty="0">
                <a:latin typeface="Arial"/>
                <a:cs typeface="Arial"/>
              </a:rPr>
              <a:t>United Kingdom</a:t>
            </a:r>
          </a:p>
        </p:txBody>
      </p:sp>
      <p:sp>
        <p:nvSpPr>
          <p:cNvPr id="40" name="TextBox 39"/>
          <p:cNvSpPr txBox="1"/>
          <p:nvPr/>
        </p:nvSpPr>
        <p:spPr>
          <a:xfrm>
            <a:off x="4580881" y="2394279"/>
            <a:ext cx="620763" cy="207749"/>
          </a:xfrm>
          <a:prstGeom prst="rect">
            <a:avLst/>
          </a:prstGeom>
          <a:noFill/>
        </p:spPr>
        <p:txBody>
          <a:bodyPr wrap="square" rtlCol="0">
            <a:spAutoFit/>
          </a:bodyPr>
          <a:lstStyle/>
          <a:p>
            <a:pPr algn="ctr"/>
            <a:r>
              <a:rPr lang="en-US" sz="750" dirty="0">
                <a:latin typeface="Arial"/>
                <a:cs typeface="Arial"/>
              </a:rPr>
              <a:t>Nederland</a:t>
            </a:r>
          </a:p>
        </p:txBody>
      </p:sp>
      <p:sp>
        <p:nvSpPr>
          <p:cNvPr id="41" name="TextBox 40"/>
          <p:cNvSpPr txBox="1"/>
          <p:nvPr/>
        </p:nvSpPr>
        <p:spPr>
          <a:xfrm>
            <a:off x="5204489" y="4826132"/>
            <a:ext cx="521409" cy="207749"/>
          </a:xfrm>
          <a:prstGeom prst="rect">
            <a:avLst/>
          </a:prstGeom>
          <a:noFill/>
        </p:spPr>
        <p:txBody>
          <a:bodyPr wrap="square" rtlCol="0">
            <a:spAutoFit/>
          </a:bodyPr>
          <a:lstStyle/>
          <a:p>
            <a:pPr algn="ctr"/>
            <a:r>
              <a:rPr lang="en-US" sz="750" dirty="0">
                <a:latin typeface="Arial"/>
                <a:cs typeface="Arial"/>
              </a:rPr>
              <a:t>Malta</a:t>
            </a:r>
            <a:endParaRPr lang="en-GB" sz="750" dirty="0">
              <a:latin typeface="Arial"/>
              <a:cs typeface="Arial"/>
            </a:endParaRPr>
          </a:p>
        </p:txBody>
      </p:sp>
    </p:spTree>
    <p:extLst>
      <p:ext uri="{BB962C8B-B14F-4D97-AF65-F5344CB8AC3E}">
        <p14:creationId xmlns:p14="http://schemas.microsoft.com/office/powerpoint/2010/main" val="1538315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1511" y="334556"/>
            <a:ext cx="9111962" cy="584775"/>
          </a:xfrm>
          <a:prstGeom prst="rect">
            <a:avLst/>
          </a:prstGeom>
          <a:noFill/>
        </p:spPr>
        <p:txBody>
          <a:bodyPr wrap="square" rtlCol="0">
            <a:spAutoFit/>
          </a:bodyPr>
          <a:lstStyle/>
          <a:p>
            <a:r>
              <a:rPr lang="en-US" sz="3200" b="1" dirty="0" err="1" smtClean="0">
                <a:solidFill>
                  <a:schemeClr val="bg1"/>
                </a:solidFill>
                <a:latin typeface="Arial"/>
                <a:cs typeface="Arial"/>
              </a:rPr>
              <a:t>Wha</a:t>
            </a:r>
            <a:r>
              <a:rPr lang="lt-LT" sz="3200" b="1" dirty="0" smtClean="0">
                <a:solidFill>
                  <a:schemeClr val="bg1"/>
                </a:solidFill>
                <a:latin typeface="Arial"/>
                <a:cs typeface="Arial"/>
              </a:rPr>
              <a:t>t </a:t>
            </a:r>
            <a:r>
              <a:rPr lang="en-US" sz="3200" b="1" dirty="0" smtClean="0">
                <a:solidFill>
                  <a:schemeClr val="bg1"/>
                </a:solidFill>
                <a:latin typeface="Arial"/>
                <a:cs typeface="Arial"/>
              </a:rPr>
              <a:t>makes </a:t>
            </a:r>
            <a:r>
              <a:rPr lang="lt-LT" sz="3200" b="1" dirty="0" err="1" smtClean="0">
                <a:solidFill>
                  <a:schemeClr val="bg1"/>
                </a:solidFill>
                <a:latin typeface="Arial"/>
                <a:cs typeface="Arial"/>
              </a:rPr>
              <a:t>the</a:t>
            </a:r>
            <a:r>
              <a:rPr lang="lt-LT" sz="3200" b="1" dirty="0">
                <a:solidFill>
                  <a:schemeClr val="bg1"/>
                </a:solidFill>
                <a:latin typeface="Arial"/>
                <a:cs typeface="Arial"/>
              </a:rPr>
              <a:t> </a:t>
            </a:r>
            <a:r>
              <a:rPr lang="en-US" sz="3200" b="1" dirty="0" smtClean="0">
                <a:solidFill>
                  <a:schemeClr val="bg1"/>
                </a:solidFill>
                <a:latin typeface="Arial"/>
                <a:cs typeface="Arial"/>
              </a:rPr>
              <a:t>E</a:t>
            </a:r>
            <a:r>
              <a:rPr lang="lt-LT" sz="3200" b="1" dirty="0" err="1" smtClean="0">
                <a:solidFill>
                  <a:schemeClr val="bg1"/>
                </a:solidFill>
                <a:latin typeface="Arial"/>
                <a:cs typeface="Arial"/>
              </a:rPr>
              <a:t>uropean</a:t>
            </a:r>
            <a:r>
              <a:rPr lang="lt-LT" sz="3200" b="1" dirty="0" smtClean="0">
                <a:solidFill>
                  <a:schemeClr val="bg1"/>
                </a:solidFill>
                <a:latin typeface="Arial"/>
                <a:cs typeface="Arial"/>
              </a:rPr>
              <a:t> </a:t>
            </a:r>
            <a:r>
              <a:rPr lang="lt-LT" sz="3200" b="1" dirty="0" err="1" smtClean="0">
                <a:solidFill>
                  <a:schemeClr val="bg1"/>
                </a:solidFill>
                <a:latin typeface="Arial"/>
                <a:cs typeface="Arial"/>
              </a:rPr>
              <a:t>Parliament</a:t>
            </a:r>
            <a:r>
              <a:rPr lang="en-US" sz="3200" b="1" dirty="0" smtClean="0">
                <a:solidFill>
                  <a:schemeClr val="bg1"/>
                </a:solidFill>
                <a:latin typeface="Arial"/>
                <a:cs typeface="Arial"/>
              </a:rPr>
              <a:t> </a:t>
            </a:r>
            <a:r>
              <a:rPr lang="en-US" sz="3200" b="1" dirty="0">
                <a:solidFill>
                  <a:schemeClr val="bg1"/>
                </a:solidFill>
                <a:latin typeface="Arial"/>
                <a:cs typeface="Arial"/>
              </a:rPr>
              <a:t>unique</a:t>
            </a:r>
          </a:p>
        </p:txBody>
      </p:sp>
      <p:pic>
        <p:nvPicPr>
          <p:cNvPr id="2" name="Picture 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27911"/>
            <a:ext cx="9147430" cy="6101265"/>
          </a:xfrm>
          <a:prstGeom prst="rect">
            <a:avLst/>
          </a:prstGeom>
        </p:spPr>
      </p:pic>
    </p:spTree>
    <p:extLst>
      <p:ext uri="{BB962C8B-B14F-4D97-AF65-F5344CB8AC3E}">
        <p14:creationId xmlns:p14="http://schemas.microsoft.com/office/powerpoint/2010/main" val="3129947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hlinkClick r:id="rId3"/>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
            <a:ext cx="9144000" cy="20193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hlinkClick r:id="rId3"/>
          </p:cNvPr>
          <p:cNvSpPr txBox="1"/>
          <p:nvPr/>
        </p:nvSpPr>
        <p:spPr>
          <a:xfrm>
            <a:off x="366281" y="2092461"/>
            <a:ext cx="10116065" cy="615553"/>
          </a:xfrm>
          <a:prstGeom prst="rect">
            <a:avLst/>
          </a:prstGeom>
          <a:noFill/>
        </p:spPr>
        <p:txBody>
          <a:bodyPr wrap="square" rtlCol="0">
            <a:spAutoFit/>
          </a:bodyPr>
          <a:lstStyle/>
          <a:p>
            <a:r>
              <a:rPr lang="lt-LT" sz="2000" b="1" dirty="0">
                <a:solidFill>
                  <a:schemeClr val="bg1"/>
                </a:solidFill>
                <a:latin typeface="Arial" panose="020B0604020202020204" pitchFamily="34" charset="0"/>
                <a:cs typeface="Arial" panose="020B0604020202020204" pitchFamily="34" charset="0"/>
              </a:rPr>
              <a:t>24 </a:t>
            </a:r>
            <a:r>
              <a:rPr lang="lt-LT" sz="2000" b="1" dirty="0" err="1">
                <a:solidFill>
                  <a:schemeClr val="bg1"/>
                </a:solidFill>
                <a:latin typeface="Arial" panose="020B0604020202020204" pitchFamily="34" charset="0"/>
                <a:cs typeface="Arial" panose="020B0604020202020204" pitchFamily="34" charset="0"/>
              </a:rPr>
              <a:t>official</a:t>
            </a:r>
            <a:r>
              <a:rPr lang="lt-LT" sz="2000" b="1" dirty="0">
                <a:solidFill>
                  <a:schemeClr val="bg1"/>
                </a:solidFill>
                <a:latin typeface="Arial" panose="020B0604020202020204" pitchFamily="34" charset="0"/>
                <a:cs typeface="Arial" panose="020B0604020202020204" pitchFamily="34" charset="0"/>
              </a:rPr>
              <a:t> </a:t>
            </a:r>
            <a:r>
              <a:rPr lang="lt-LT" sz="2000" b="1" dirty="0" err="1">
                <a:solidFill>
                  <a:schemeClr val="bg1"/>
                </a:solidFill>
                <a:latin typeface="Arial" panose="020B0604020202020204" pitchFamily="34" charset="0"/>
                <a:cs typeface="Arial" panose="020B0604020202020204" pitchFamily="34" charset="0"/>
              </a:rPr>
              <a:t>languages</a:t>
            </a:r>
            <a:r>
              <a:rPr lang="lt-LT" sz="2000" b="1" dirty="0">
                <a:solidFill>
                  <a:schemeClr val="bg1"/>
                </a:solidFill>
                <a:latin typeface="Arial" panose="020B0604020202020204" pitchFamily="34" charset="0"/>
                <a:cs typeface="Arial" panose="020B0604020202020204" pitchFamily="34" charset="0"/>
              </a:rPr>
              <a:t>, 552 </a:t>
            </a:r>
            <a:r>
              <a:rPr lang="lt-LT" sz="2000" b="1" dirty="0" err="1">
                <a:solidFill>
                  <a:schemeClr val="bg1"/>
                </a:solidFill>
                <a:latin typeface="Arial" panose="020B0604020202020204" pitchFamily="34" charset="0"/>
                <a:cs typeface="Arial" panose="020B0604020202020204" pitchFamily="34" charset="0"/>
              </a:rPr>
              <a:t>language</a:t>
            </a:r>
            <a:r>
              <a:rPr lang="lt-LT" sz="2000" b="1" dirty="0">
                <a:solidFill>
                  <a:schemeClr val="bg1"/>
                </a:solidFill>
                <a:latin typeface="Arial" panose="020B0604020202020204" pitchFamily="34" charset="0"/>
                <a:cs typeface="Arial" panose="020B0604020202020204" pitchFamily="34" charset="0"/>
              </a:rPr>
              <a:t> </a:t>
            </a:r>
            <a:r>
              <a:rPr lang="lt-LT" sz="2000" b="1" dirty="0" err="1" smtClean="0">
                <a:solidFill>
                  <a:schemeClr val="bg1"/>
                </a:solidFill>
                <a:latin typeface="Arial" panose="020B0604020202020204" pitchFamily="34" charset="0"/>
                <a:cs typeface="Arial" panose="020B0604020202020204" pitchFamily="34" charset="0"/>
              </a:rPr>
              <a:t>combinations</a:t>
            </a:r>
            <a:r>
              <a:rPr lang="lt-LT" sz="2000" b="1" dirty="0">
                <a:solidFill>
                  <a:schemeClr val="bg1"/>
                </a:solidFill>
                <a:latin typeface="Arial" panose="020B0604020202020204" pitchFamily="34" charset="0"/>
                <a:cs typeface="Arial" panose="020B0604020202020204" pitchFamily="34" charset="0"/>
              </a:rPr>
              <a:t> </a:t>
            </a:r>
            <a:r>
              <a:rPr lang="lt-LT" sz="2000" b="1" dirty="0" err="1" smtClean="0">
                <a:solidFill>
                  <a:schemeClr val="bg1"/>
                </a:solidFill>
                <a:latin typeface="Arial" panose="020B0604020202020204" pitchFamily="34" charset="0"/>
                <a:cs typeface="Arial" panose="020B0604020202020204" pitchFamily="34" charset="0"/>
              </a:rPr>
              <a:t>and</a:t>
            </a:r>
            <a:r>
              <a:rPr lang="lt-LT" sz="2000" b="1" dirty="0" smtClean="0">
                <a:solidFill>
                  <a:schemeClr val="bg1"/>
                </a:solidFill>
                <a:latin typeface="Arial" panose="020B0604020202020204" pitchFamily="34" charset="0"/>
                <a:cs typeface="Arial" panose="020B0604020202020204" pitchFamily="34" charset="0"/>
              </a:rPr>
              <a:t> </a:t>
            </a:r>
            <a:r>
              <a:rPr lang="lt-LT" sz="2000" b="1" dirty="0" err="1">
                <a:solidFill>
                  <a:schemeClr val="bg1"/>
                </a:solidFill>
                <a:latin typeface="Arial" panose="020B0604020202020204" pitchFamily="34" charset="0"/>
                <a:cs typeface="Arial" panose="020B0604020202020204" pitchFamily="34" charset="0"/>
              </a:rPr>
              <a:t>sign</a:t>
            </a:r>
            <a:r>
              <a:rPr lang="lt-LT" sz="2000" b="1" dirty="0">
                <a:solidFill>
                  <a:schemeClr val="bg1"/>
                </a:solidFill>
                <a:latin typeface="Arial" panose="020B0604020202020204" pitchFamily="34" charset="0"/>
                <a:cs typeface="Arial" panose="020B0604020202020204" pitchFamily="34" charset="0"/>
              </a:rPr>
              <a:t> </a:t>
            </a:r>
            <a:r>
              <a:rPr lang="lt-LT" sz="2000" b="1" dirty="0" err="1" smtClean="0">
                <a:solidFill>
                  <a:schemeClr val="bg1"/>
                </a:solidFill>
                <a:latin typeface="Arial" panose="020B0604020202020204" pitchFamily="34" charset="0"/>
                <a:cs typeface="Arial" panose="020B0604020202020204" pitchFamily="34" charset="0"/>
              </a:rPr>
              <a:t>languages</a:t>
            </a:r>
            <a:endParaRPr lang="en-GB" sz="2000" b="1" dirty="0">
              <a:solidFill>
                <a:schemeClr val="bg1"/>
              </a:solidFill>
              <a:latin typeface="Arial" panose="020B0604020202020204" pitchFamily="34" charset="0"/>
              <a:cs typeface="Arial" panose="020B0604020202020204" pitchFamily="34" charset="0"/>
            </a:endParaRPr>
          </a:p>
          <a:p>
            <a:endParaRPr lang="en-GB" sz="1400" b="1" dirty="0">
              <a:solidFill>
                <a:srgbClr val="0033CC"/>
              </a:solidFill>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08535710"/>
              </p:ext>
            </p:extLst>
          </p:nvPr>
        </p:nvGraphicFramePr>
        <p:xfrm>
          <a:off x="484981" y="2608164"/>
          <a:ext cx="8174038" cy="2382464"/>
        </p:xfrm>
        <a:graphic>
          <a:graphicData uri="http://schemas.openxmlformats.org/drawingml/2006/table">
            <a:tbl>
              <a:tblPr/>
              <a:tblGrid>
                <a:gridCol w="659883">
                  <a:extLst>
                    <a:ext uri="{9D8B030D-6E8A-4147-A177-3AD203B41FA5}">
                      <a16:colId xmlns:a16="http://schemas.microsoft.com/office/drawing/2014/main" val="1634953256"/>
                    </a:ext>
                  </a:extLst>
                </a:gridCol>
                <a:gridCol w="2148523">
                  <a:extLst>
                    <a:ext uri="{9D8B030D-6E8A-4147-A177-3AD203B41FA5}">
                      <a16:colId xmlns:a16="http://schemas.microsoft.com/office/drawing/2014/main" val="4222011783"/>
                    </a:ext>
                  </a:extLst>
                </a:gridCol>
                <a:gridCol w="710971">
                  <a:extLst>
                    <a:ext uri="{9D8B030D-6E8A-4147-A177-3AD203B41FA5}">
                      <a16:colId xmlns:a16="http://schemas.microsoft.com/office/drawing/2014/main" val="580795323"/>
                    </a:ext>
                  </a:extLst>
                </a:gridCol>
                <a:gridCol w="2073312">
                  <a:extLst>
                    <a:ext uri="{9D8B030D-6E8A-4147-A177-3AD203B41FA5}">
                      <a16:colId xmlns:a16="http://schemas.microsoft.com/office/drawing/2014/main" val="1844648545"/>
                    </a:ext>
                  </a:extLst>
                </a:gridCol>
                <a:gridCol w="684008">
                  <a:extLst>
                    <a:ext uri="{9D8B030D-6E8A-4147-A177-3AD203B41FA5}">
                      <a16:colId xmlns:a16="http://schemas.microsoft.com/office/drawing/2014/main" val="541445311"/>
                    </a:ext>
                  </a:extLst>
                </a:gridCol>
                <a:gridCol w="1897341">
                  <a:extLst>
                    <a:ext uri="{9D8B030D-6E8A-4147-A177-3AD203B41FA5}">
                      <a16:colId xmlns:a16="http://schemas.microsoft.com/office/drawing/2014/main" val="231041085"/>
                    </a:ext>
                  </a:extLst>
                </a:gridCol>
              </a:tblGrid>
              <a:tr h="2336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bg</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bg-BG" sz="1600" b="1" i="0" u="none" strike="noStrike" kern="1200" cap="none" normalizeH="0" baseline="0" dirty="0">
                          <a:ln>
                            <a:noFill/>
                          </a:ln>
                          <a:solidFill>
                            <a:srgbClr val="0033CC"/>
                          </a:solidFill>
                          <a:effectLst/>
                          <a:latin typeface="Arial" charset="0"/>
                          <a:ea typeface="ＭＳ Ｐゴシック" charset="0"/>
                          <a:cs typeface="ＭＳ Ｐゴシック" charset="0"/>
                        </a:rPr>
                        <a:t>български</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w="952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fr</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w="952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français</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w="952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nl</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w="952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dirty="0">
                          <a:ln>
                            <a:noFill/>
                          </a:ln>
                          <a:solidFill>
                            <a:srgbClr val="0033CC"/>
                          </a:solidFill>
                          <a:effectLst/>
                          <a:latin typeface="Arial" charset="0"/>
                          <a:ea typeface="ＭＳ Ｐゴシック" charset="0"/>
                          <a:cs typeface="ＭＳ Ｐゴシック" charset="0"/>
                        </a:rPr>
                        <a:t>n</a:t>
                      </a: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ederlands</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201982636"/>
                  </a:ext>
                </a:extLst>
              </a:tr>
              <a:tr h="2336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es</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w="952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español</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ga</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dirty="0">
                          <a:ln>
                            <a:noFill/>
                          </a:ln>
                          <a:solidFill>
                            <a:srgbClr val="0033CC"/>
                          </a:solidFill>
                          <a:effectLst/>
                          <a:latin typeface="Arial" charset="0"/>
                          <a:ea typeface="ＭＳ Ｐゴシック" charset="0"/>
                          <a:cs typeface="ＭＳ Ｐゴシック" charset="0"/>
                        </a:rPr>
                        <a:t>g</a:t>
                      </a: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aeilge</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pl</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polski</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w="9525"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4226479742"/>
                  </a:ext>
                </a:extLst>
              </a:tr>
              <a:tr h="2336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cs</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w="952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čeština</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hr</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hrvatski</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pt</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pt-PT" sz="1600" b="1" i="0" u="none" strike="noStrike" kern="1200" cap="none" normalizeH="0" baseline="0" dirty="0">
                          <a:ln>
                            <a:noFill/>
                          </a:ln>
                          <a:solidFill>
                            <a:srgbClr val="0033CC"/>
                          </a:solidFill>
                          <a:effectLst/>
                          <a:latin typeface="Arial" charset="0"/>
                          <a:ea typeface="ＭＳ Ｐゴシック" charset="0"/>
                          <a:cs typeface="ＭＳ Ｐゴシック" charset="0"/>
                        </a:rPr>
                        <a:t>português</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w="9525"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897077416"/>
                  </a:ext>
                </a:extLst>
              </a:tr>
              <a:tr h="2336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rPr>
                        <a:t>da</a:t>
                      </a:r>
                    </a:p>
                  </a:txBody>
                  <a:tcPr marL="115415" marR="115415" marT="26984" marB="26984" anchor="ctr" horzOverflow="overflow">
                    <a:lnL w="952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dansk</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rPr>
                        <a:t>it</a:t>
                      </a: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italiano</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ro</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vi-VN" sz="1600" b="1" i="0" u="none" strike="noStrike" kern="1200" cap="none" normalizeH="0" baseline="0" dirty="0" err="1">
                          <a:ln>
                            <a:noFill/>
                          </a:ln>
                          <a:solidFill>
                            <a:srgbClr val="0033CC"/>
                          </a:solidFill>
                          <a:effectLst/>
                          <a:latin typeface="Arial" charset="0"/>
                          <a:ea typeface="ＭＳ Ｐゴシック" charset="0"/>
                          <a:cs typeface="ＭＳ Ｐゴシック" charset="0"/>
                        </a:rPr>
                        <a:t>română</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w="9525"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195924039"/>
                  </a:ext>
                </a:extLst>
              </a:tr>
              <a:tr h="2336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rPr>
                        <a:t>de</a:t>
                      </a:r>
                    </a:p>
                  </a:txBody>
                  <a:tcPr marL="115415" marR="115415" marT="26984" marB="26984" anchor="ctr" horzOverflow="overflow">
                    <a:lnL w="952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dirty="0">
                          <a:ln>
                            <a:noFill/>
                          </a:ln>
                          <a:solidFill>
                            <a:srgbClr val="0033CC"/>
                          </a:solidFill>
                          <a:effectLst/>
                          <a:latin typeface="Arial" charset="0"/>
                          <a:ea typeface="ＭＳ Ｐゴシック" charset="0"/>
                          <a:cs typeface="ＭＳ Ｐゴシック" charset="0"/>
                        </a:rPr>
                        <a:t>d</a:t>
                      </a: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eutsch</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rPr>
                        <a:t>lv</a:t>
                      </a: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latviešu</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sk</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slovenčina</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w="9525"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64183138"/>
                  </a:ext>
                </a:extLst>
              </a:tr>
              <a:tr h="2336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rPr>
                        <a:t>et</a:t>
                      </a:r>
                    </a:p>
                  </a:txBody>
                  <a:tcPr marL="115415" marR="115415" marT="26984" marB="26984" anchor="ctr" horzOverflow="overflow">
                    <a:lnL w="952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eesti</a:t>
                      </a:r>
                      <a:r>
                        <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rPr>
                        <a:t> keel</a:t>
                      </a: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lt</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dirty="0">
                          <a:ln>
                            <a:noFill/>
                          </a:ln>
                          <a:solidFill>
                            <a:srgbClr val="0033CC"/>
                          </a:solidFill>
                          <a:effectLst/>
                          <a:latin typeface="Arial" charset="0"/>
                          <a:ea typeface="ＭＳ Ｐゴシック" charset="0"/>
                          <a:cs typeface="ＭＳ Ｐゴシック" charset="0"/>
                        </a:rPr>
                        <a:t>lietuvių</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sl</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slovenščina</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w="9525"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774436892"/>
                  </a:ext>
                </a:extLst>
              </a:tr>
              <a:tr h="2336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rPr>
                        <a:t>el</a:t>
                      </a:r>
                    </a:p>
                  </a:txBody>
                  <a:tcPr marL="115415" marR="115415" marT="26984" marB="26984" anchor="ctr" horzOverflow="overflow">
                    <a:lnL w="9525"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a:ln>
                            <a:noFill/>
                          </a:ln>
                          <a:solidFill>
                            <a:srgbClr val="0033CC"/>
                          </a:solidFill>
                          <a:effectLst/>
                          <a:latin typeface="Arial" charset="0"/>
                          <a:ea typeface="ＭＳ Ｐゴシック" charset="0"/>
                          <a:cs typeface="ＭＳ Ｐゴシック" charset="0"/>
                        </a:rPr>
                        <a:t>ελληνικά</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hu</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magyar</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rPr>
                        <a:t>fi</a:t>
                      </a:r>
                    </a:p>
                  </a:txBody>
                  <a:tcPr marL="115415" marR="115415" marT="26984" marB="26984"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suomi</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w="9525"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83601050"/>
                  </a:ext>
                </a:extLst>
              </a:tr>
              <a:tr h="2336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rPr>
                        <a:t>en</a:t>
                      </a:r>
                    </a:p>
                  </a:txBody>
                  <a:tcPr marL="115415" marR="115415" marT="26984" marB="26984" anchor="ctr" horzOverflow="overflow">
                    <a:lnL w="9525" cap="flat" cmpd="sng" algn="ctr">
                      <a:noFill/>
                      <a:prstDash val="solid"/>
                      <a:round/>
                      <a:headEnd type="none" w="med" len="med"/>
                      <a:tailEnd type="none" w="med" len="med"/>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dirty="0">
                          <a:ln>
                            <a:noFill/>
                          </a:ln>
                          <a:solidFill>
                            <a:srgbClr val="0033CC"/>
                          </a:solidFill>
                          <a:effectLst/>
                          <a:latin typeface="Arial" charset="0"/>
                          <a:ea typeface="ＭＳ Ｐゴシック" charset="0"/>
                          <a:cs typeface="ＭＳ Ｐゴシック" charset="0"/>
                        </a:rPr>
                        <a:t>e</a:t>
                      </a: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nglish</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mt</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dirty="0">
                          <a:ln>
                            <a:noFill/>
                          </a:ln>
                          <a:solidFill>
                            <a:srgbClr val="0033CC"/>
                          </a:solidFill>
                          <a:effectLst/>
                          <a:latin typeface="Arial" charset="0"/>
                          <a:ea typeface="ＭＳ Ｐゴシック" charset="0"/>
                          <a:cs typeface="ＭＳ Ｐゴシック" charset="0"/>
                        </a:rPr>
                        <a:t>m</a:t>
                      </a: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alti</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chemeClr val="bg1"/>
                          </a:solidFill>
                          <a:effectLst/>
                          <a:latin typeface="Arial" charset="0"/>
                          <a:ea typeface="ＭＳ Ｐゴシック" charset="0"/>
                          <a:cs typeface="ＭＳ Ｐゴシック" charset="0"/>
                        </a:rPr>
                        <a:t>sv</a:t>
                      </a:r>
                      <a:endParaRPr kumimoji="0" lang="en-GB" sz="1600" b="1" i="0" u="none" strike="noStrike" kern="1200" cap="none" normalizeH="0" baseline="0" dirty="0">
                        <a:ln>
                          <a:noFill/>
                        </a:ln>
                        <a:solidFill>
                          <a:schemeClr val="bg1"/>
                        </a:solidFill>
                        <a:effectLst/>
                        <a:latin typeface="Arial" charset="0"/>
                        <a:ea typeface="ＭＳ Ｐゴシック" charset="0"/>
                        <a:cs typeface="ＭＳ Ｐゴシック" charset="0"/>
                      </a:endParaRPr>
                    </a:p>
                  </a:txBody>
                  <a:tcPr marL="115415" marR="115415" marT="26984" marB="26984"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err="1">
                          <a:ln>
                            <a:noFill/>
                          </a:ln>
                          <a:solidFill>
                            <a:srgbClr val="0033CC"/>
                          </a:solidFill>
                          <a:effectLst/>
                          <a:latin typeface="Arial" charset="0"/>
                          <a:ea typeface="ＭＳ Ｐゴシック" charset="0"/>
                          <a:cs typeface="ＭＳ Ｐゴシック" charset="0"/>
                        </a:rPr>
                        <a:t>svenska</a:t>
                      </a:r>
                      <a:endParaRPr kumimoji="0" lang="en-GB" sz="1600" b="1" i="0" u="none" strike="noStrike" kern="1200" cap="none" normalizeH="0" baseline="0" dirty="0">
                        <a:ln>
                          <a:noFill/>
                        </a:ln>
                        <a:solidFill>
                          <a:srgbClr val="0033CC"/>
                        </a:solidFill>
                        <a:effectLst/>
                        <a:latin typeface="Arial" charset="0"/>
                        <a:ea typeface="ＭＳ Ｐゴシック" charset="0"/>
                        <a:cs typeface="ＭＳ Ｐゴシック" charset="0"/>
                      </a:endParaRPr>
                    </a:p>
                  </a:txBody>
                  <a:tcPr marL="115415" marR="115415" marT="26984" marB="26984" anchor="ctr" horzOverflow="overflow">
                    <a:lnL>
                      <a:noFill/>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0495254"/>
                  </a:ext>
                </a:extLst>
              </a:tr>
            </a:tbl>
          </a:graphicData>
        </a:graphic>
      </p:graphicFrame>
    </p:spTree>
    <p:extLst>
      <p:ext uri="{BB962C8B-B14F-4D97-AF65-F5344CB8AC3E}">
        <p14:creationId xmlns:p14="http://schemas.microsoft.com/office/powerpoint/2010/main" val="2131639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83860" y="2459643"/>
            <a:ext cx="161748" cy="161748"/>
          </a:xfrm>
          <a:prstGeom prst="roundRect">
            <a:avLst/>
          </a:prstGeom>
          <a:solidFill>
            <a:srgbClr val="DB2B49"/>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9" name="Rounded Rectangle 8"/>
          <p:cNvSpPr/>
          <p:nvPr/>
        </p:nvSpPr>
        <p:spPr>
          <a:xfrm>
            <a:off x="5483860" y="3008848"/>
            <a:ext cx="161748" cy="161748"/>
          </a:xfrm>
          <a:prstGeom prst="roundRect">
            <a:avLst/>
          </a:prstGeom>
          <a:solidFill>
            <a:schemeClr val="accent6">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1" name="Rounded Rectangle 10"/>
          <p:cNvSpPr/>
          <p:nvPr/>
        </p:nvSpPr>
        <p:spPr>
          <a:xfrm>
            <a:off x="5483860" y="4157481"/>
            <a:ext cx="161748" cy="161748"/>
          </a:xfrm>
          <a:prstGeom prst="roundRect">
            <a:avLst/>
          </a:prstGeom>
          <a:solidFill>
            <a:srgbClr val="77C2C0"/>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2" name="Rounded Rectangle 11"/>
          <p:cNvSpPr/>
          <p:nvPr/>
        </p:nvSpPr>
        <p:spPr>
          <a:xfrm>
            <a:off x="5483860" y="3586679"/>
            <a:ext cx="161748" cy="161748"/>
          </a:xfrm>
          <a:prstGeom prst="roundRect">
            <a:avLst>
              <a:gd name="adj" fmla="val 0"/>
            </a:avLst>
          </a:prstGeom>
          <a:solidFill>
            <a:schemeClr val="accent4">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3" name="Rectangle 2"/>
          <p:cNvSpPr/>
          <p:nvPr/>
        </p:nvSpPr>
        <p:spPr>
          <a:xfrm>
            <a:off x="5757301" y="2336266"/>
            <a:ext cx="2307042" cy="400110"/>
          </a:xfrm>
          <a:prstGeom prst="rect">
            <a:avLst/>
          </a:prstGeom>
        </p:spPr>
        <p:txBody>
          <a:bodyPr wrap="none">
            <a:spAutoFit/>
          </a:bodyPr>
          <a:lstStyle/>
          <a:p>
            <a:pPr algn="r"/>
            <a:r>
              <a:rPr lang="en-GB" sz="2000" b="1" dirty="0">
                <a:solidFill>
                  <a:schemeClr val="bg1"/>
                </a:solidFill>
                <a:latin typeface="Arial" panose="020B0604020202020204" pitchFamily="34" charset="0"/>
                <a:cs typeface="Arial" panose="020B0604020202020204" pitchFamily="34" charset="0"/>
              </a:rPr>
              <a:t>Plenary meetings</a:t>
            </a:r>
          </a:p>
        </p:txBody>
      </p:sp>
      <p:sp>
        <p:nvSpPr>
          <p:cNvPr id="13" name="Rectangle 12"/>
          <p:cNvSpPr/>
          <p:nvPr/>
        </p:nvSpPr>
        <p:spPr>
          <a:xfrm>
            <a:off x="5645608" y="4038300"/>
            <a:ext cx="2230275" cy="400110"/>
          </a:xfrm>
          <a:prstGeom prst="rect">
            <a:avLst/>
          </a:prstGeom>
        </p:spPr>
        <p:txBody>
          <a:bodyPr wrap="square">
            <a:spAutoFit/>
          </a:bodyPr>
          <a:lstStyle/>
          <a:p>
            <a:pPr algn="r"/>
            <a:r>
              <a:rPr lang="en-GB" sz="2000" b="1" dirty="0">
                <a:solidFill>
                  <a:schemeClr val="bg1"/>
                </a:solidFill>
                <a:latin typeface="Arial" panose="020B0604020202020204" pitchFamily="34" charset="0"/>
                <a:cs typeface="Arial" panose="020B0604020202020204" pitchFamily="34" charset="0"/>
              </a:rPr>
              <a:t>External activity</a:t>
            </a:r>
          </a:p>
        </p:txBody>
      </p:sp>
      <p:sp>
        <p:nvSpPr>
          <p:cNvPr id="10" name="TextBox 9"/>
          <p:cNvSpPr txBox="1"/>
          <p:nvPr/>
        </p:nvSpPr>
        <p:spPr>
          <a:xfrm>
            <a:off x="5757301" y="2900659"/>
            <a:ext cx="2881600" cy="400110"/>
          </a:xfrm>
          <a:prstGeom prst="rect">
            <a:avLst/>
          </a:prstGeom>
          <a:noFill/>
        </p:spPr>
        <p:txBody>
          <a:bodyPr wrap="square" rtlCol="0">
            <a:spAutoFit/>
          </a:bodyPr>
          <a:lstStyle/>
          <a:p>
            <a:r>
              <a:rPr lang="lt-LT" sz="2000" b="1" dirty="0" err="1">
                <a:solidFill>
                  <a:schemeClr val="bg1"/>
                </a:solidFill>
                <a:latin typeface="Arial" panose="020B0604020202020204" pitchFamily="34" charset="0"/>
                <a:cs typeface="Arial" panose="020B0604020202020204" pitchFamily="34" charset="0"/>
              </a:rPr>
              <a:t>Committee</a:t>
            </a:r>
            <a:r>
              <a:rPr lang="lt-LT" sz="2000" b="1" dirty="0">
                <a:solidFill>
                  <a:schemeClr val="bg1"/>
                </a:solidFill>
                <a:latin typeface="Arial" panose="020B0604020202020204" pitchFamily="34" charset="0"/>
                <a:cs typeface="Arial" panose="020B0604020202020204" pitchFamily="34" charset="0"/>
              </a:rPr>
              <a:t> </a:t>
            </a:r>
            <a:r>
              <a:rPr lang="lt-LT" sz="2000" b="1" dirty="0" err="1">
                <a:solidFill>
                  <a:schemeClr val="bg1"/>
                </a:solidFill>
                <a:latin typeface="Arial" panose="020B0604020202020204" pitchFamily="34" charset="0"/>
                <a:cs typeface="Arial" panose="020B0604020202020204" pitchFamily="34" charset="0"/>
              </a:rPr>
              <a:t>meetings</a:t>
            </a:r>
            <a:r>
              <a:rPr lang="lt-LT" sz="2000" b="1" dirty="0">
                <a:solidFill>
                  <a:schemeClr val="bg1"/>
                </a:solidFill>
                <a:latin typeface="Arial" panose="020B0604020202020204" pitchFamily="34" charset="0"/>
                <a:cs typeface="Arial" panose="020B0604020202020204" pitchFamily="34" charset="0"/>
              </a:rPr>
              <a:t> </a:t>
            </a:r>
            <a:endParaRPr lang="en-GB"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5757301" y="3444830"/>
            <a:ext cx="3144103" cy="400110"/>
          </a:xfrm>
          <a:prstGeom prst="rect">
            <a:avLst/>
          </a:prstGeom>
          <a:noFill/>
        </p:spPr>
        <p:txBody>
          <a:bodyPr wrap="square" rtlCol="0">
            <a:spAutoFit/>
          </a:bodyPr>
          <a:lstStyle/>
          <a:p>
            <a:r>
              <a:rPr lang="lt-LT" sz="2000" b="1" dirty="0" err="1">
                <a:solidFill>
                  <a:schemeClr val="bg1"/>
                </a:solidFill>
                <a:latin typeface="Arial" panose="020B0604020202020204" pitchFamily="34" charset="0"/>
                <a:cs typeface="Arial" panose="020B0604020202020204" pitchFamily="34" charset="0"/>
              </a:rPr>
              <a:t>Political</a:t>
            </a:r>
            <a:r>
              <a:rPr lang="lt-LT" sz="2000" b="1" dirty="0">
                <a:solidFill>
                  <a:schemeClr val="bg1"/>
                </a:solidFill>
                <a:latin typeface="Arial" panose="020B0604020202020204" pitchFamily="34" charset="0"/>
                <a:cs typeface="Arial" panose="020B0604020202020204" pitchFamily="34" charset="0"/>
              </a:rPr>
              <a:t> </a:t>
            </a:r>
            <a:r>
              <a:rPr lang="lt-LT" sz="2000" b="1" dirty="0" err="1">
                <a:solidFill>
                  <a:schemeClr val="bg1"/>
                </a:solidFill>
                <a:latin typeface="Arial" panose="020B0604020202020204" pitchFamily="34" charset="0"/>
                <a:cs typeface="Arial" panose="020B0604020202020204" pitchFamily="34" charset="0"/>
              </a:rPr>
              <a:t>group</a:t>
            </a:r>
            <a:r>
              <a:rPr lang="lt-LT" sz="2000" b="1" dirty="0">
                <a:solidFill>
                  <a:schemeClr val="bg1"/>
                </a:solidFill>
                <a:latin typeface="Arial" panose="020B0604020202020204" pitchFamily="34" charset="0"/>
                <a:cs typeface="Arial" panose="020B0604020202020204" pitchFamily="34" charset="0"/>
              </a:rPr>
              <a:t> </a:t>
            </a:r>
            <a:r>
              <a:rPr lang="lt-LT" sz="2000" b="1" dirty="0" err="1">
                <a:solidFill>
                  <a:schemeClr val="bg1"/>
                </a:solidFill>
                <a:latin typeface="Arial" panose="020B0604020202020204" pitchFamily="34" charset="0"/>
                <a:cs typeface="Arial" panose="020B0604020202020204" pitchFamily="34" charset="0"/>
              </a:rPr>
              <a:t>meetings</a:t>
            </a:r>
            <a:endParaRPr lang="en-GB" sz="20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5102987" y="543557"/>
            <a:ext cx="3615670" cy="1077218"/>
          </a:xfrm>
          <a:prstGeom prst="rect">
            <a:avLst/>
          </a:prstGeom>
          <a:noFill/>
        </p:spPr>
        <p:txBody>
          <a:bodyPr wrap="none" rtlCol="0">
            <a:spAutoFit/>
          </a:bodyPr>
          <a:lstStyle/>
          <a:p>
            <a:r>
              <a:rPr lang="lt-LT" sz="3200" b="1" dirty="0" err="1" smtClean="0">
                <a:solidFill>
                  <a:schemeClr val="bg1"/>
                </a:solidFill>
                <a:latin typeface="Arial" panose="020B0604020202020204" pitchFamily="34" charset="0"/>
                <a:cs typeface="Arial" panose="020B0604020202020204" pitchFamily="34" charset="0"/>
              </a:rPr>
              <a:t>Working</a:t>
            </a:r>
            <a:r>
              <a:rPr lang="lt-LT" sz="3200" b="1" dirty="0" smtClean="0">
                <a:solidFill>
                  <a:schemeClr val="bg1"/>
                </a:solidFill>
                <a:latin typeface="Arial" panose="020B0604020202020204" pitchFamily="34" charset="0"/>
                <a:cs typeface="Arial" panose="020B0604020202020204" pitchFamily="34" charset="0"/>
              </a:rPr>
              <a:t> </a:t>
            </a:r>
            <a:r>
              <a:rPr lang="lt-LT" sz="3200" b="1" dirty="0" err="1" smtClean="0">
                <a:solidFill>
                  <a:schemeClr val="bg1"/>
                </a:solidFill>
                <a:latin typeface="Arial" panose="020B0604020202020204" pitchFamily="34" charset="0"/>
                <a:cs typeface="Arial" panose="020B0604020202020204" pitchFamily="34" charset="0"/>
              </a:rPr>
              <a:t>calendar</a:t>
            </a:r>
            <a:endParaRPr lang="lt-LT" sz="3200" b="1" dirty="0" smtClean="0">
              <a:solidFill>
                <a:schemeClr val="bg1"/>
              </a:solidFill>
              <a:latin typeface="Arial" panose="020B0604020202020204" pitchFamily="34" charset="0"/>
              <a:cs typeface="Arial" panose="020B0604020202020204" pitchFamily="34" charset="0"/>
            </a:endParaRPr>
          </a:p>
          <a:p>
            <a:r>
              <a:rPr lang="lt-LT" sz="3200" b="1" dirty="0" smtClean="0">
                <a:solidFill>
                  <a:schemeClr val="bg1"/>
                </a:solidFill>
                <a:latin typeface="Arial" panose="020B0604020202020204" pitchFamily="34" charset="0"/>
                <a:cs typeface="Arial" panose="020B0604020202020204" pitchFamily="34" charset="0"/>
              </a:rPr>
              <a:t>2019 </a:t>
            </a:r>
            <a:endParaRPr lang="en-GB" sz="3200" b="1" dirty="0">
              <a:solidFill>
                <a:schemeClr val="bg1"/>
              </a:solidFill>
              <a:latin typeface="Arial" panose="020B0604020202020204" pitchFamily="34" charset="0"/>
              <a:cs typeface="Arial" panose="020B0604020202020204" pitchFamily="34" charset="0"/>
            </a:endParaRPr>
          </a:p>
        </p:txBody>
      </p:sp>
      <p:sp>
        <p:nvSpPr>
          <p:cNvPr id="16" name="Rounded Rectangle 15"/>
          <p:cNvSpPr/>
          <p:nvPr/>
        </p:nvSpPr>
        <p:spPr>
          <a:xfrm>
            <a:off x="5474512" y="1905389"/>
            <a:ext cx="161748" cy="161748"/>
          </a:xfrm>
          <a:prstGeom prst="roundRect">
            <a:avLst/>
          </a:prstGeom>
          <a:solidFill>
            <a:schemeClr val="tx2">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8" name="Rectangle 17"/>
          <p:cNvSpPr/>
          <p:nvPr/>
        </p:nvSpPr>
        <p:spPr>
          <a:xfrm>
            <a:off x="5757301" y="1764836"/>
            <a:ext cx="1324402" cy="400110"/>
          </a:xfrm>
          <a:prstGeom prst="rect">
            <a:avLst/>
          </a:prstGeom>
        </p:spPr>
        <p:txBody>
          <a:bodyPr wrap="none">
            <a:spAutoFit/>
          </a:bodyPr>
          <a:lstStyle/>
          <a:p>
            <a:pPr algn="r"/>
            <a:r>
              <a:rPr lang="lt-LT" sz="2000" b="1" dirty="0" err="1" smtClean="0">
                <a:solidFill>
                  <a:schemeClr val="bg1"/>
                </a:solidFill>
                <a:latin typeface="Arial" panose="020B0604020202020204" pitchFamily="34" charset="0"/>
                <a:cs typeface="Arial" panose="020B0604020202020204" pitchFamily="34" charset="0"/>
              </a:rPr>
              <a:t>Elections</a:t>
            </a:r>
            <a:endParaRPr lang="en-GB" sz="2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29"/>
            <a:ext cx="4991293" cy="5137401"/>
          </a:xfrm>
          <a:prstGeom prst="rect">
            <a:avLst/>
          </a:prstGeom>
        </p:spPr>
      </p:pic>
    </p:spTree>
    <p:extLst>
      <p:ext uri="{BB962C8B-B14F-4D97-AF65-F5344CB8AC3E}">
        <p14:creationId xmlns:p14="http://schemas.microsoft.com/office/powerpoint/2010/main" val="3729548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G COMM ppt template" id="{DBC4D7EE-44B1-40D0-8624-17492692193C}" vid="{91931269-0FC4-4742-B250-EF2EED4F4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purl.org/dc/elements/1.1/"/>
    <ds:schemaRef ds:uri="http://schemas.microsoft.com/sharepoint/v3/field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DG COMM ppt template_V2.0</Template>
  <TotalTime>5432</TotalTime>
  <Words>3781</Words>
  <Application>Microsoft Office PowerPoint</Application>
  <PresentationFormat>On-screen Show (16:9)</PresentationFormat>
  <Paragraphs>660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Arial Narrow</vt:lpstr>
      <vt:lpstr>Calibri</vt:lpstr>
      <vt:lpstr>Century Gothic</vt:lpstr>
      <vt:lpstr>Helvetica</vt:lpstr>
      <vt:lpstr>Office Theme</vt:lpstr>
      <vt:lpstr>PowerPoint Presentation</vt:lpstr>
      <vt:lpstr>PowerPoint Presentation</vt:lpstr>
      <vt:lpstr>PowerPoint Presentation</vt:lpstr>
      <vt:lpstr>PowerPoint Presentation</vt:lpstr>
      <vt:lpstr>Europe is a thought that needs to become a feeling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Parliamentary committees</vt:lpstr>
      <vt:lpstr>PowerPoint Presentation</vt:lpstr>
      <vt:lpstr>Key players </vt:lpstr>
      <vt:lpstr>EU budget and 28 member states‘ budgets </vt:lpstr>
      <vt:lpstr>PowerPoint Presentation</vt:lpstr>
      <vt:lpstr>EU budget - where does the money come from</vt:lpstr>
      <vt:lpstr> What Europe does for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Parliament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 COMM PPT Template</dc:title>
  <dc:creator>GRELET Frederic</dc:creator>
  <cp:lastModifiedBy>REBRINA Jan</cp:lastModifiedBy>
  <cp:revision>237</cp:revision>
  <cp:lastPrinted>2019-03-18T14:45:16Z</cp:lastPrinted>
  <dcterms:created xsi:type="dcterms:W3CDTF">2018-03-16T09:05:59Z</dcterms:created>
  <dcterms:modified xsi:type="dcterms:W3CDTF">2019-03-25T17:01:55Z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